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145707224" r:id="rId4"/>
    <p:sldId id="2145707229" r:id="rId5"/>
    <p:sldId id="2145707225" r:id="rId6"/>
    <p:sldId id="2145707230" r:id="rId7"/>
    <p:sldId id="2145707231" r:id="rId8"/>
    <p:sldId id="2145707232" r:id="rId9"/>
    <p:sldId id="2145707233" r:id="rId10"/>
    <p:sldId id="2145707234" r:id="rId11"/>
    <p:sldId id="2145707235" r:id="rId12"/>
    <p:sldId id="25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9"/>
    <p:restoredTop sz="91445"/>
  </p:normalViewPr>
  <p:slideViewPr>
    <p:cSldViewPr snapToGrid="0">
      <p:cViewPr>
        <p:scale>
          <a:sx n="75" d="100"/>
          <a:sy n="75" d="100"/>
        </p:scale>
        <p:origin x="18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8EA49-2AC6-BE1B-06FA-5184953AE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9081E1-07B2-FA4B-8E01-676F0E0CE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E9F46-0D4B-0F10-C7CA-A36C2CD6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FD4B0D-BD86-4408-9C42-EA4E3798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5CA18-5EE2-D679-39A3-F24CD46D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91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39097-4067-4763-E258-20F5C038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7625C8-94F1-10F7-CAB9-75AEA7752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AEAD5-89B5-CCF0-5F5D-58F78F19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201BB-5A1F-A406-6F35-548C028F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1B952E-E2B4-3B0A-769A-DEC86060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78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288FB0-B654-FDD2-1F54-28D5BD37D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0105F0-F399-DB1F-CF0A-F8531C2D0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B3A8F6-7E8C-E2E3-28C8-140A28D8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C95345-3CD4-B779-1F44-3CD789E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110167-37C1-3132-BA11-274392E2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9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4" y="2306782"/>
            <a:ext cx="11318007" cy="3865418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3D4207-1B7E-59E0-40E5-7509AD24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5E6B887-0117-42E1-3678-413D74C8A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6" y="1656535"/>
            <a:ext cx="10515600" cy="53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758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E558FA-036B-BB04-0CE6-EDB4B32E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5" y="1922070"/>
            <a:ext cx="5463063" cy="38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5" y="2691245"/>
            <a:ext cx="5463063" cy="3434770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6576FE3-3885-B4FF-D94B-E5765152543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71738" y="2691245"/>
            <a:ext cx="5463063" cy="3434770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8F98548-F57F-1626-6B75-0371D69F717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60852" y="1922070"/>
            <a:ext cx="5463063" cy="38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AE72784-1269-C3B0-8F6E-1860AE41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07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30026-C31E-75E1-E43B-0801CECB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BE0071-4CB3-8EF2-80D9-A146E67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5F86DB-EF25-3218-8CC6-BD025353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D5D84C-E795-237C-FF78-1AB4051D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B4C5E-AC23-8543-A222-4CB5F980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9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F87C6-3A36-01AD-E0A2-DC20D5CE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09F0A0-6C82-2BDE-23D6-D4117737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2609B-F424-7ADF-D051-77B4DE34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DACF8-6B14-32B7-B640-87FE160C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3C61D-43D9-D136-679A-9D031FB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6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41E0B-43A4-6E1A-B124-E47CCF4B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7535F-2AA8-7CC3-A258-53BDA8BD9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E69E15-0362-508A-1239-B4C434C3E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4F77DE-ACEA-FB9B-B4EE-C9180620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B1319F-FEEB-3F76-2467-B35FE39F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B89958-D208-F120-13A8-36BFB2F1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05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B193A-05BD-39F9-8A6B-B2859BF8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020CE9-E983-51C9-9F43-E3EB62B02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69B0B3-7D8A-2746-87E9-865C00FDA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2F75B1-A40F-C043-862B-E2091B2BB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436A08-7AC1-7563-D50F-9D94E4D45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C40F6E-CEE7-A970-76F6-FDFB6A00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A18749-7255-6E43-26C6-E876DC1E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73CA26-72BF-8FD1-4BA4-A42BA0B5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4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EDB6A-C8C9-ACE5-B325-0B014923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ABEDEB-1D26-8AE8-4A0A-BEFEB355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CFCA2-7BFC-27D3-E51B-C0657EB8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1AEE23-7A89-273E-8A1D-98A95CA0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60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AF3ADC-ADA1-1E63-8841-1DE7031A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F5AC3-4907-FF86-3D2F-D26553FB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575F01-94D3-FFE8-7E81-A36D9D62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65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581DD-4BB2-CC84-E05D-37470D34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47087E-E568-D1FB-E578-866AF5EC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4AD939-FAA5-B513-4FBC-85442022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04A882-8A0B-DE52-E8BC-69B08C5B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B4992D-B083-25D0-67C3-26F91818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EF10D2-34DD-98CD-F308-7F67EEA9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47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100F5-3DDE-0305-0D39-31C4E536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60AC44C-401B-B1CF-59FC-01468B22A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B5C919-01F9-8B41-6AD5-58BDFEEC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946823-97E9-8FB9-8C9A-C5E20921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58CCE5-D370-60A2-6FC3-D5440A50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036CD8-E395-FF36-C045-56F4980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E7809E-3106-5F1D-CB60-6D6FF725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A5B33A-3704-6923-1B8F-A1C47F8A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E26A1-2B56-0376-646B-DD68077ED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F3BC7-A73D-E8B2-DB2E-BA94CE53E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830D3-A710-1328-1CC3-DDD2A0858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79BC4B-9B9E-E733-E76E-421BA315CE4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74512" y="6642100"/>
            <a:ext cx="471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Pubblico</a:t>
            </a:r>
          </a:p>
        </p:txBody>
      </p:sp>
    </p:spTree>
    <p:extLst>
      <p:ext uri="{BB962C8B-B14F-4D97-AF65-F5344CB8AC3E}">
        <p14:creationId xmlns:p14="http://schemas.microsoft.com/office/powerpoint/2010/main" val="13578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68EDAD4-1D08-38D5-9DA7-3BA27CA17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A8160C-5FEC-D686-205C-D48302E06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6A3C38-91B8-3974-676F-ABE00121CDD6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B5F768-5910-B8A7-D503-73188E24D672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286417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26724-D94E-3E8A-F989-2DB5F5A3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0344521E-C207-8334-18B9-7DDD2C30D8AA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F051307-1B16-2B06-3763-E95C3908C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1166A0F-84D7-29B9-9DF7-9251C438EFB3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C47A142-659F-7BDB-1FDF-038E60C48336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8AFFEAE3-45C1-BD9B-C4E2-CDEBF5EA02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11C3AB9-DCB9-900E-C692-FBDA73233169}"/>
              </a:ext>
            </a:extLst>
          </p:cNvPr>
          <p:cNvSpPr txBox="1">
            <a:spLocks/>
          </p:cNvSpPr>
          <p:nvPr/>
        </p:nvSpPr>
        <p:spPr>
          <a:xfrm>
            <a:off x="467555" y="1250636"/>
            <a:ext cx="11131624" cy="665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5400" dirty="0"/>
              <a:t>Results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EEA7F8A9-8839-231C-9C18-D375CCD2D798}"/>
              </a:ext>
            </a:extLst>
          </p:cNvPr>
          <p:cNvSpPr txBox="1">
            <a:spLocks/>
          </p:cNvSpPr>
          <p:nvPr/>
        </p:nvSpPr>
        <p:spPr>
          <a:xfrm>
            <a:off x="467710" y="2305019"/>
            <a:ext cx="11131625" cy="425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it-IT" sz="4400" dirty="0"/>
              <a:t> </a:t>
            </a:r>
            <a:r>
              <a:rPr lang="it-IT" sz="4400" dirty="0" err="1"/>
              <a:t>Collective</a:t>
            </a:r>
            <a:r>
              <a:rPr lang="it-IT" sz="4400" dirty="0"/>
              <a:t> </a:t>
            </a:r>
            <a:r>
              <a:rPr lang="it-IT" sz="4400" b="1" dirty="0" err="1"/>
              <a:t>experience</a:t>
            </a:r>
            <a:r>
              <a:rPr lang="it-IT" sz="4400" dirty="0"/>
              <a:t> and </a:t>
            </a:r>
            <a:r>
              <a:rPr lang="it-IT" sz="4400" b="1" dirty="0"/>
              <a:t>intelligence </a:t>
            </a:r>
            <a:r>
              <a:rPr lang="it-IT" sz="4400" dirty="0" err="1"/>
              <a:t>maintaining</a:t>
            </a:r>
            <a:r>
              <a:rPr lang="it-IT" sz="4400" b="1" dirty="0"/>
              <a:t> </a:t>
            </a:r>
            <a:r>
              <a:rPr lang="it-IT" sz="4400" b="1" dirty="0" err="1"/>
              <a:t>confidentiality</a:t>
            </a:r>
            <a:r>
              <a:rPr lang="it-IT" sz="4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4400" dirty="0">
                <a:ea typeface="+mn-lt"/>
                <a:cs typeface="+mn-lt"/>
              </a:rPr>
              <a:t> Superior </a:t>
            </a:r>
            <a:r>
              <a:rPr lang="it-IT" sz="4400" b="1" dirty="0" err="1">
                <a:ea typeface="+mn-lt"/>
                <a:cs typeface="+mn-lt"/>
              </a:rPr>
              <a:t>generalization</a:t>
            </a:r>
            <a:r>
              <a:rPr lang="it-IT" sz="4400" dirty="0">
                <a:ea typeface="+mn-lt"/>
                <a:cs typeface="+mn-lt"/>
              </a:rPr>
              <a:t> thanks to </a:t>
            </a:r>
            <a:r>
              <a:rPr lang="it-IT" sz="4400" b="1" dirty="0" err="1">
                <a:ea typeface="+mn-lt"/>
                <a:cs typeface="+mn-lt"/>
              </a:rPr>
              <a:t>complementary</a:t>
            </a:r>
            <a:r>
              <a:rPr lang="it-IT" sz="4400" dirty="0">
                <a:ea typeface="+mn-lt"/>
                <a:cs typeface="+mn-lt"/>
              </a:rPr>
              <a:t> knowledge.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4000" dirty="0">
                <a:ea typeface="+mn-lt"/>
                <a:cs typeface="+mn-lt"/>
              </a:rPr>
              <a:t>Global model &gt; </a:t>
            </a:r>
            <a:r>
              <a:rPr lang="it-IT" sz="4000" dirty="0" err="1">
                <a:ea typeface="+mn-lt"/>
                <a:cs typeface="+mn-lt"/>
              </a:rPr>
              <a:t>locally</a:t>
            </a:r>
            <a:r>
              <a:rPr lang="it-IT" sz="4000" dirty="0">
                <a:ea typeface="+mn-lt"/>
                <a:cs typeface="+mn-lt"/>
              </a:rPr>
              <a:t> </a:t>
            </a:r>
            <a:r>
              <a:rPr lang="it-IT" sz="4000" dirty="0" err="1">
                <a:ea typeface="+mn-lt"/>
                <a:cs typeface="+mn-lt"/>
              </a:rPr>
              <a:t>trained</a:t>
            </a:r>
            <a:r>
              <a:rPr lang="it-IT" sz="4000" dirty="0">
                <a:ea typeface="+mn-lt"/>
                <a:cs typeface="+mn-lt"/>
              </a:rPr>
              <a:t> </a:t>
            </a:r>
            <a:r>
              <a:rPr lang="it-IT" sz="4000" dirty="0" err="1">
                <a:ea typeface="+mn-lt"/>
                <a:cs typeface="+mn-lt"/>
              </a:rPr>
              <a:t>ones</a:t>
            </a:r>
            <a:r>
              <a:rPr lang="it-IT" sz="4000" dirty="0">
                <a:ea typeface="+mn-lt"/>
                <a:cs typeface="+mn-lt"/>
              </a:rPr>
              <a:t>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4000" dirty="0" err="1">
                <a:ea typeface="+mn-lt"/>
                <a:cs typeface="+mn-lt"/>
              </a:rPr>
              <a:t>despite</a:t>
            </a:r>
            <a:r>
              <a:rPr lang="it-IT" sz="4000" dirty="0">
                <a:ea typeface="+mn-lt"/>
                <a:cs typeface="+mn-lt"/>
              </a:rPr>
              <a:t> </a:t>
            </a:r>
            <a:r>
              <a:rPr lang="it-IT" sz="4000" dirty="0" err="1">
                <a:ea typeface="+mn-lt"/>
                <a:cs typeface="+mn-lt"/>
              </a:rPr>
              <a:t>noise-induced</a:t>
            </a:r>
            <a:r>
              <a:rPr lang="it-IT" sz="4000" dirty="0">
                <a:ea typeface="+mn-lt"/>
                <a:cs typeface="+mn-lt"/>
              </a:rPr>
              <a:t> </a:t>
            </a:r>
            <a:r>
              <a:rPr lang="it-IT" sz="4000" dirty="0" err="1">
                <a:ea typeface="+mn-lt"/>
                <a:cs typeface="+mn-lt"/>
              </a:rPr>
              <a:t>heterogeneity</a:t>
            </a:r>
            <a:r>
              <a:rPr lang="it-IT" sz="4000" dirty="0">
                <a:ea typeface="+mn-lt"/>
                <a:cs typeface="+mn-lt"/>
              </a:rPr>
              <a:t>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1354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D1636-A630-D6AF-9E61-ABC7F98A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404D587F-D16F-F8D1-62DB-73C96DCCD82D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878EB30-1670-F117-D174-B0FCB2AB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9760263-F12F-41CE-9638-2D13FBB363E6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254308B-D1DD-3DC9-BBBF-07C02067440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637262C4-8D39-E0CA-047A-674CAA4FE9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974A4F1-139C-EA1D-36E3-DA901B0D1F92}"/>
              </a:ext>
            </a:extLst>
          </p:cNvPr>
          <p:cNvSpPr txBox="1">
            <a:spLocks/>
          </p:cNvSpPr>
          <p:nvPr/>
        </p:nvSpPr>
        <p:spPr>
          <a:xfrm>
            <a:off x="701179" y="1029966"/>
            <a:ext cx="10403489" cy="729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5400" dirty="0"/>
              <a:t>Conclusions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E32A7059-04B0-C44C-51A7-BF7AAF5A221F}"/>
              </a:ext>
            </a:extLst>
          </p:cNvPr>
          <p:cNvSpPr txBox="1">
            <a:spLocks/>
          </p:cNvSpPr>
          <p:nvPr/>
        </p:nvSpPr>
        <p:spPr>
          <a:xfrm>
            <a:off x="701179" y="1896533"/>
            <a:ext cx="9814421" cy="4251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An experimental application for </a:t>
            </a:r>
            <a:r>
              <a:rPr lang="en-US" sz="4000" b="1" dirty="0"/>
              <a:t>Anomaly Detection in the satellite domain</a:t>
            </a:r>
            <a:r>
              <a:rPr lang="en-US" sz="4000" dirty="0"/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600" dirty="0"/>
              <a:t>Focus on </a:t>
            </a:r>
            <a:r>
              <a:rPr lang="en-US" sz="3600" b="1" dirty="0"/>
              <a:t>infrastructure</a:t>
            </a:r>
            <a:r>
              <a:rPr lang="en-US" sz="3600" dirty="0"/>
              <a:t>, not on the application.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Requirements: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600" dirty="0"/>
              <a:t>Confidentiality → </a:t>
            </a:r>
            <a:r>
              <a:rPr lang="en-US" sz="3600" b="1" dirty="0"/>
              <a:t>Gramine (Intel SGX)</a:t>
            </a:r>
            <a:r>
              <a:rPr lang="en-US" sz="3600" dirty="0"/>
              <a:t>,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600" dirty="0"/>
              <a:t>Disruption-Tolerance Network → </a:t>
            </a:r>
            <a:r>
              <a:rPr lang="en-US" sz="3600" b="1" dirty="0" err="1"/>
              <a:t>DocSpace</a:t>
            </a:r>
            <a:r>
              <a:rPr lang="en-US" sz="3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 </a:t>
            </a:r>
            <a:r>
              <a:rPr lang="en-US" sz="4000" b="1" dirty="0"/>
              <a:t>Disruption-Tolerant Distributed Confidential Infrastructure</a:t>
            </a:r>
            <a:r>
              <a:rPr lang="en-US" sz="40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b="1" dirty="0"/>
              <a:t>2 case studies </a:t>
            </a:r>
            <a:r>
              <a:rPr lang="en-US" sz="4000" dirty="0"/>
              <a:t>validate the application.</a:t>
            </a:r>
          </a:p>
        </p:txBody>
      </p:sp>
      <p:sp>
        <p:nvSpPr>
          <p:cNvPr id="10" name="Freccia a destra 3">
            <a:extLst>
              <a:ext uri="{FF2B5EF4-FFF2-40B4-BE49-F238E27FC236}">
                <a16:creationId xmlns:a16="http://schemas.microsoft.com/office/drawing/2014/main" id="{2AD01E00-B99C-AA86-9335-3472A395670E}"/>
              </a:ext>
            </a:extLst>
          </p:cNvPr>
          <p:cNvSpPr/>
          <p:nvPr/>
        </p:nvSpPr>
        <p:spPr>
          <a:xfrm>
            <a:off x="363138" y="4871453"/>
            <a:ext cx="676081" cy="453318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9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B47D1-3A2E-09C0-A484-D96A80DF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8C9C24-882F-A2AC-BEE6-9371098EC3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DAFF47D-347E-EA59-40D6-2A52E44D07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FE62E9-82D0-450A-4ED2-4E7F4EEE7B0A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5087D4-8726-D45F-308B-DC48D33B509E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AA7BB53C-2304-1396-2CAE-F9CF716EAA6C}"/>
              </a:ext>
            </a:extLst>
          </p:cNvPr>
          <p:cNvSpPr txBox="1">
            <a:spLocks/>
          </p:cNvSpPr>
          <p:nvPr/>
        </p:nvSpPr>
        <p:spPr>
          <a:xfrm>
            <a:off x="838200" y="1933792"/>
            <a:ext cx="10515600" cy="263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Grazie </a:t>
            </a:r>
          </a:p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per </a:t>
            </a:r>
          </a:p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26799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E1558-04DD-B29C-71B5-93B12CD3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1400F4F-5F98-6769-18AB-FAB3C484E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1BBB60-7C58-35F5-C16A-6FC5DF9565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260D5A-E12E-8854-BE4C-1E0604F48042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D99978-9468-4529-34FB-7EE281F0E377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A50AE0C5-9199-FA40-CE71-8E653A7464AF}"/>
              </a:ext>
            </a:extLst>
          </p:cNvPr>
          <p:cNvSpPr txBox="1">
            <a:spLocks/>
          </p:cNvSpPr>
          <p:nvPr/>
        </p:nvSpPr>
        <p:spPr>
          <a:xfrm>
            <a:off x="465221" y="1477222"/>
            <a:ext cx="10515600" cy="1010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1"/>
                </a:solidFill>
                <a:latin typeface="Titillium Web" pitchFamily="2" charset="77"/>
              </a:rPr>
              <a:t>SDDS - Secure Dynamic Data Sharing</a:t>
            </a:r>
            <a:endParaRPr lang="it-IT" sz="4400" b="1" dirty="0">
              <a:solidFill>
                <a:schemeClr val="bg1"/>
              </a:solidFill>
              <a:latin typeface="Titillium Web" pitchFamily="2" charset="77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0C832B3-302D-76BB-3A07-3B08469FB2BF}"/>
              </a:ext>
            </a:extLst>
          </p:cNvPr>
          <p:cNvSpPr txBox="1">
            <a:spLocks/>
          </p:cNvSpPr>
          <p:nvPr/>
        </p:nvSpPr>
        <p:spPr>
          <a:xfrm>
            <a:off x="465221" y="2522251"/>
            <a:ext cx="10515600" cy="20715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6600" b="1" kern="1200" dirty="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</a:lstStyle>
          <a:p>
            <a:pPr algn="just"/>
            <a:r>
              <a:rPr lang="it-IT" sz="3600" dirty="0"/>
              <a:t>DocSpace </a:t>
            </a:r>
            <a:r>
              <a:rPr lang="it-IT" sz="3600" dirty="0" err="1"/>
              <a:t>srl</a:t>
            </a:r>
            <a:r>
              <a:rPr lang="it-IT" sz="3600" dirty="0"/>
              <a:t>, Genoa, </a:t>
            </a:r>
            <a:r>
              <a:rPr lang="it-IT" sz="3600" dirty="0" err="1"/>
              <a:t>Italy</a:t>
            </a:r>
            <a:endParaRPr lang="it-IT" sz="3600" dirty="0"/>
          </a:p>
          <a:p>
            <a:pPr algn="just"/>
            <a:r>
              <a:rPr lang="it-IT" sz="3600" dirty="0"/>
              <a:t>Links </a:t>
            </a:r>
            <a:r>
              <a:rPr lang="it-IT" sz="3600" dirty="0" err="1"/>
              <a:t>SpA</a:t>
            </a:r>
            <a:r>
              <a:rPr lang="it-IT" sz="3600" dirty="0"/>
              <a:t>, Lecce, </a:t>
            </a:r>
            <a:r>
              <a:rPr lang="it-IT" sz="3600" dirty="0" err="1"/>
              <a:t>Italy</a:t>
            </a:r>
            <a:endParaRPr lang="it-IT" sz="3600" dirty="0"/>
          </a:p>
          <a:p>
            <a:pPr algn="just"/>
            <a:endParaRPr lang="it-IT" sz="3600" dirty="0"/>
          </a:p>
          <a:p>
            <a:pPr algn="just"/>
            <a:r>
              <a:rPr lang="it-IT" sz="3600" b="0"/>
              <a:t>Massimo </a:t>
            </a:r>
            <a:r>
              <a:rPr lang="it-IT" sz="3600" b="0" dirty="0"/>
              <a:t>Marasca</a:t>
            </a:r>
          </a:p>
          <a:p>
            <a:endParaRPr lang="it-IT" sz="3600" b="0" dirty="0"/>
          </a:p>
        </p:txBody>
      </p:sp>
    </p:spTree>
    <p:extLst>
      <p:ext uri="{BB962C8B-B14F-4D97-AF65-F5344CB8AC3E}">
        <p14:creationId xmlns:p14="http://schemas.microsoft.com/office/powerpoint/2010/main" val="383672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8C46-0D2B-B0E8-2FBD-D52D4C50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1F6FA853-9DFF-8722-E1B1-5BC26242C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13642"/>
            <a:ext cx="3429002" cy="341535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EEE532D-EFA9-B31A-A3E9-F074B2C10D1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F1FF6D6-D43B-B64D-0E31-0E637F47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A5B42F0-F243-7177-E16C-78733BE54437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EDF77F-65F5-1ABB-E00D-164612F4EC9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FD3BEF0F-7EA5-9D68-6EB0-0994AEB5C1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0BDB875-FBA6-BBBE-6089-EFBC9DCD2B17}"/>
              </a:ext>
            </a:extLst>
          </p:cNvPr>
          <p:cNvSpPr txBox="1">
            <a:spLocks/>
          </p:cNvSpPr>
          <p:nvPr/>
        </p:nvSpPr>
        <p:spPr>
          <a:xfrm>
            <a:off x="575864" y="947991"/>
            <a:ext cx="11256579" cy="824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4800" dirty="0"/>
              <a:t>The problem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C90A9CB-F801-A6A4-68B3-78BCCCCF42B1}"/>
              </a:ext>
            </a:extLst>
          </p:cNvPr>
          <p:cNvSpPr txBox="1">
            <a:spLocks/>
          </p:cNvSpPr>
          <p:nvPr/>
        </p:nvSpPr>
        <p:spPr>
          <a:xfrm>
            <a:off x="575865" y="2077196"/>
            <a:ext cx="11256580" cy="5204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200" dirty="0" err="1">
                <a:ea typeface="+mn-lt"/>
                <a:cs typeface="+mn-lt"/>
              </a:rPr>
              <a:t>Satellites</a:t>
            </a:r>
            <a:r>
              <a:rPr lang="it-IT" sz="3200" dirty="0">
                <a:ea typeface="+mn-lt"/>
                <a:cs typeface="+mn-lt"/>
              </a:rPr>
              <a:t> operate in </a:t>
            </a:r>
            <a:r>
              <a:rPr lang="it-IT" sz="3200" b="1" dirty="0" err="1">
                <a:ea typeface="+mn-lt"/>
                <a:cs typeface="+mn-lt"/>
              </a:rPr>
              <a:t>hostile</a:t>
            </a:r>
            <a:r>
              <a:rPr lang="it-IT" sz="3200" b="1" dirty="0">
                <a:ea typeface="+mn-lt"/>
                <a:cs typeface="+mn-lt"/>
              </a:rPr>
              <a:t>, </a:t>
            </a:r>
            <a:r>
              <a:rPr lang="it-IT" sz="3200" b="1" dirty="0" err="1">
                <a:ea typeface="+mn-lt"/>
                <a:cs typeface="+mn-lt"/>
              </a:rPr>
              <a:t>fragmented</a:t>
            </a:r>
            <a:r>
              <a:rPr lang="it-IT" sz="3200" b="1" dirty="0">
                <a:ea typeface="+mn-lt"/>
                <a:cs typeface="+mn-lt"/>
              </a:rPr>
              <a:t> and </a:t>
            </a:r>
            <a:r>
              <a:rPr lang="it-IT" sz="3200" b="1" dirty="0" err="1">
                <a:ea typeface="+mn-lt"/>
                <a:cs typeface="+mn-lt"/>
              </a:rPr>
              <a:t>bandwidth</a:t>
            </a:r>
            <a:r>
              <a:rPr lang="it-IT" sz="3200" b="1" dirty="0">
                <a:ea typeface="+mn-lt"/>
                <a:cs typeface="+mn-lt"/>
              </a:rPr>
              <a:t>-limited </a:t>
            </a:r>
            <a:r>
              <a:rPr lang="it-IT" sz="3200" b="1" dirty="0" err="1">
                <a:ea typeface="+mn-lt"/>
                <a:cs typeface="+mn-lt"/>
              </a:rPr>
              <a:t>communication</a:t>
            </a:r>
            <a:r>
              <a:rPr lang="it-IT" sz="3200" b="1" dirty="0">
                <a:ea typeface="+mn-lt"/>
                <a:cs typeface="+mn-lt"/>
              </a:rPr>
              <a:t> </a:t>
            </a:r>
            <a:r>
              <a:rPr lang="it-IT" sz="3200" b="1" dirty="0" err="1">
                <a:ea typeface="+mn-lt"/>
                <a:cs typeface="+mn-lt"/>
              </a:rPr>
              <a:t>environments</a:t>
            </a:r>
            <a:r>
              <a:rPr lang="it-IT" sz="3200" dirty="0">
                <a:ea typeface="+mn-lt"/>
                <a:cs typeface="+mn-lt"/>
              </a:rPr>
              <a:t>.</a:t>
            </a:r>
            <a:endParaRPr lang="it-IT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200" b="1" dirty="0" err="1">
                <a:ea typeface="+mn-lt"/>
                <a:cs typeface="+mn-lt"/>
              </a:rPr>
              <a:t>Different</a:t>
            </a:r>
            <a:r>
              <a:rPr lang="it-IT" sz="3200" b="1" dirty="0">
                <a:ea typeface="+mn-lt"/>
                <a:cs typeface="+mn-lt"/>
              </a:rPr>
              <a:t> </a:t>
            </a:r>
            <a:r>
              <a:rPr lang="it-IT" sz="3200" b="1" dirty="0" err="1">
                <a:ea typeface="+mn-lt"/>
                <a:cs typeface="+mn-lt"/>
              </a:rPr>
              <a:t>operators</a:t>
            </a:r>
            <a:r>
              <a:rPr lang="it-IT" sz="3200" b="1" dirty="0">
                <a:ea typeface="+mn-lt"/>
                <a:cs typeface="+mn-lt"/>
              </a:rPr>
              <a:t> </a:t>
            </a:r>
            <a:r>
              <a:rPr lang="it-IT" sz="3200" dirty="0" err="1">
                <a:ea typeface="+mn-lt"/>
                <a:cs typeface="+mn-lt"/>
              </a:rPr>
              <a:t>maintains</a:t>
            </a:r>
            <a:r>
              <a:rPr lang="it-IT" sz="3200" dirty="0">
                <a:ea typeface="+mn-lt"/>
                <a:cs typeface="+mn-lt"/>
              </a:rPr>
              <a:t> </a:t>
            </a:r>
            <a:r>
              <a:rPr lang="it-IT" sz="3200" b="1" dirty="0" err="1">
                <a:ea typeface="+mn-lt"/>
                <a:cs typeface="+mn-lt"/>
              </a:rPr>
              <a:t>isolated</a:t>
            </a:r>
            <a:r>
              <a:rPr lang="it-IT" sz="3200" b="1" dirty="0">
                <a:ea typeface="+mn-lt"/>
                <a:cs typeface="+mn-lt"/>
              </a:rPr>
              <a:t> data</a:t>
            </a:r>
            <a:r>
              <a:rPr lang="it-IT" sz="3200" dirty="0">
                <a:ea typeface="+mn-lt"/>
                <a:cs typeface="+mn-lt"/>
              </a:rPr>
              <a:t>, </a:t>
            </a:r>
            <a:r>
              <a:rPr lang="it-IT" sz="3200" dirty="0" err="1">
                <a:ea typeface="+mn-lt"/>
                <a:cs typeface="+mn-lt"/>
              </a:rPr>
              <a:t>preventing</a:t>
            </a:r>
            <a:r>
              <a:rPr lang="it-IT" sz="3200" dirty="0">
                <a:ea typeface="+mn-lt"/>
                <a:cs typeface="+mn-lt"/>
              </a:rPr>
              <a:t> </a:t>
            </a:r>
            <a:r>
              <a:rPr lang="it-IT" sz="3200" dirty="0" err="1">
                <a:ea typeface="+mn-lt"/>
                <a:cs typeface="+mn-lt"/>
              </a:rPr>
              <a:t>mutual</a:t>
            </a:r>
            <a:r>
              <a:rPr lang="it-IT" sz="3200" dirty="0">
                <a:ea typeface="+mn-lt"/>
                <a:cs typeface="+mn-lt"/>
              </a:rPr>
              <a:t> benefit from </a:t>
            </a:r>
            <a:r>
              <a:rPr lang="it-IT" sz="3200" dirty="0" err="1">
                <a:ea typeface="+mn-lt"/>
                <a:cs typeface="+mn-lt"/>
              </a:rPr>
              <a:t>shared</a:t>
            </a:r>
            <a:r>
              <a:rPr lang="it-IT" sz="3200" dirty="0">
                <a:ea typeface="+mn-lt"/>
                <a:cs typeface="+mn-lt"/>
              </a:rPr>
              <a:t> </a:t>
            </a:r>
            <a:r>
              <a:rPr lang="it-IT" sz="3200" dirty="0" err="1">
                <a:ea typeface="+mn-lt"/>
                <a:cs typeface="+mn-lt"/>
              </a:rPr>
              <a:t>anomaly</a:t>
            </a:r>
            <a:r>
              <a:rPr lang="it-IT" sz="3200" dirty="0">
                <a:ea typeface="+mn-lt"/>
                <a:cs typeface="+mn-lt"/>
              </a:rPr>
              <a:t> patterns.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200" b="1" dirty="0" err="1">
                <a:ea typeface="+mn-lt"/>
                <a:cs typeface="+mn-lt"/>
              </a:rPr>
              <a:t>Failures</a:t>
            </a:r>
            <a:r>
              <a:rPr lang="it-IT" sz="3200" b="1" dirty="0">
                <a:ea typeface="+mn-lt"/>
                <a:cs typeface="+mn-lt"/>
              </a:rPr>
              <a:t> are </a:t>
            </a:r>
            <a:r>
              <a:rPr lang="it-IT" sz="3200" b="1" dirty="0" err="1">
                <a:ea typeface="+mn-lt"/>
                <a:cs typeface="+mn-lt"/>
              </a:rPr>
              <a:t>costly</a:t>
            </a:r>
            <a:r>
              <a:rPr lang="it-IT" sz="3200" b="1" dirty="0">
                <a:ea typeface="+mn-lt"/>
                <a:cs typeface="+mn-lt"/>
              </a:rPr>
              <a:t> and </a:t>
            </a:r>
            <a:r>
              <a:rPr lang="it-IT" sz="3200" b="1" dirty="0" err="1">
                <a:ea typeface="+mn-lt"/>
                <a:cs typeface="+mn-lt"/>
              </a:rPr>
              <a:t>often</a:t>
            </a:r>
            <a:r>
              <a:rPr lang="it-IT" sz="3200" b="1" dirty="0">
                <a:ea typeface="+mn-lt"/>
                <a:cs typeface="+mn-lt"/>
              </a:rPr>
              <a:t> </a:t>
            </a:r>
            <a:r>
              <a:rPr lang="it-IT" sz="3200" b="1" dirty="0" err="1">
                <a:ea typeface="+mn-lt"/>
                <a:cs typeface="+mn-lt"/>
              </a:rPr>
              <a:t>irreversible</a:t>
            </a:r>
            <a:r>
              <a:rPr lang="it-IT" sz="3200" b="1" dirty="0">
                <a:ea typeface="+mn-lt"/>
                <a:cs typeface="+mn-lt"/>
              </a:rPr>
              <a:t>.</a:t>
            </a:r>
            <a:endParaRPr lang="it-IT" sz="32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3200" b="1" dirty="0" err="1">
                <a:ea typeface="+mn-lt"/>
                <a:cs typeface="+mn-lt"/>
              </a:rPr>
              <a:t>Anomalies</a:t>
            </a:r>
            <a:r>
              <a:rPr lang="it-IT" sz="3200" b="1" dirty="0">
                <a:ea typeface="+mn-lt"/>
                <a:cs typeface="+mn-lt"/>
              </a:rPr>
              <a:t> are rare </a:t>
            </a:r>
            <a:r>
              <a:rPr lang="it-IT" sz="3200" b="1" dirty="0" err="1">
                <a:ea typeface="+mn-lt"/>
                <a:cs typeface="+mn-lt"/>
              </a:rPr>
              <a:t>but</a:t>
            </a:r>
            <a:r>
              <a:rPr lang="it-IT" sz="3200" b="1" dirty="0">
                <a:ea typeface="+mn-lt"/>
                <a:cs typeface="+mn-lt"/>
              </a:rPr>
              <a:t> mission-</a:t>
            </a:r>
            <a:r>
              <a:rPr lang="it-IT" sz="3200" b="1" dirty="0" err="1">
                <a:ea typeface="+mn-lt"/>
                <a:cs typeface="+mn-lt"/>
              </a:rPr>
              <a:t>critical</a:t>
            </a:r>
            <a:r>
              <a:rPr lang="it-IT" sz="3200" dirty="0">
                <a:ea typeface="+mn-lt"/>
                <a:cs typeface="+mn-lt"/>
              </a:rPr>
              <a:t>: </a:t>
            </a:r>
            <a:r>
              <a:rPr lang="it-IT" sz="3200" dirty="0" err="1">
                <a:ea typeface="+mn-lt"/>
                <a:cs typeface="+mn-lt"/>
              </a:rPr>
              <a:t>even</a:t>
            </a:r>
            <a:r>
              <a:rPr lang="it-IT" sz="3200" dirty="0">
                <a:ea typeface="+mn-lt"/>
                <a:cs typeface="+mn-lt"/>
              </a:rPr>
              <a:t> a single </a:t>
            </a:r>
            <a:r>
              <a:rPr lang="it-IT" sz="3200" dirty="0" err="1">
                <a:ea typeface="+mn-lt"/>
                <a:cs typeface="+mn-lt"/>
              </a:rPr>
              <a:t>detection</a:t>
            </a:r>
            <a:r>
              <a:rPr lang="it-IT" sz="3200" dirty="0">
                <a:ea typeface="+mn-lt"/>
                <a:cs typeface="+mn-lt"/>
              </a:rPr>
              <a:t> can </a:t>
            </a:r>
            <a:r>
              <a:rPr lang="it-IT" sz="3200" dirty="0" err="1">
                <a:ea typeface="+mn-lt"/>
                <a:cs typeface="+mn-lt"/>
              </a:rPr>
              <a:t>save</a:t>
            </a:r>
            <a:r>
              <a:rPr lang="it-IT" sz="3200" dirty="0">
                <a:ea typeface="+mn-lt"/>
                <a:cs typeface="+mn-lt"/>
              </a:rPr>
              <a:t> </a:t>
            </a:r>
            <a:r>
              <a:rPr lang="it-IT" sz="3200" dirty="0" err="1">
                <a:ea typeface="+mn-lt"/>
                <a:cs typeface="+mn-lt"/>
              </a:rPr>
              <a:t>efforts</a:t>
            </a:r>
            <a:r>
              <a:rPr lang="it-IT" sz="3200" dirty="0">
                <a:ea typeface="+mn-lt"/>
                <a:cs typeface="+mn-lt"/>
              </a:rPr>
              <a:t> and </a:t>
            </a:r>
            <a:r>
              <a:rPr lang="it-IT" sz="3200" dirty="0" err="1">
                <a:ea typeface="+mn-lt"/>
                <a:cs typeface="+mn-lt"/>
              </a:rPr>
              <a:t>resources</a:t>
            </a:r>
            <a:r>
              <a:rPr lang="it-IT" sz="32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B1F83-B580-BB2E-E73E-F4D3C79FF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61DCA4F1-8F11-33BF-62D3-478AB174FB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13642"/>
            <a:ext cx="3429002" cy="341535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CC5B4E92-871F-2849-71BE-5764A5301542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CB6C240-8D44-E62A-1B7E-FAF3B7743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96860FB-6719-9E9B-4623-9E8FEEF90C01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07F2E98-8365-DC42-F261-CF2C5BD9CDE2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75B21AE9-EE6D-D929-A119-B392F3F2E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B25C1EA-311A-EBB9-6AFB-A4044F5BF5FC}"/>
              </a:ext>
            </a:extLst>
          </p:cNvPr>
          <p:cNvSpPr txBox="1">
            <a:spLocks/>
          </p:cNvSpPr>
          <p:nvPr/>
        </p:nvSpPr>
        <p:spPr>
          <a:xfrm>
            <a:off x="575864" y="947991"/>
            <a:ext cx="11256579" cy="824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4800" dirty="0"/>
              <a:t>The solution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D5581ED-1C6B-6E97-55BA-E4BE6B5276BA}"/>
              </a:ext>
            </a:extLst>
          </p:cNvPr>
          <p:cNvSpPr txBox="1">
            <a:spLocks/>
          </p:cNvSpPr>
          <p:nvPr/>
        </p:nvSpPr>
        <p:spPr>
          <a:xfrm>
            <a:off x="575865" y="2077196"/>
            <a:ext cx="11256580" cy="5204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har char="•"/>
            </a:pPr>
            <a:r>
              <a:rPr lang="en-US" sz="4000" dirty="0">
                <a:ea typeface="+mn-lt"/>
                <a:cs typeface="+mn-lt"/>
              </a:rPr>
              <a:t>An experiment on </a:t>
            </a:r>
            <a:r>
              <a:rPr lang="en-US" sz="4000" b="1" dirty="0">
                <a:ea typeface="+mn-lt"/>
                <a:cs typeface="+mn-lt"/>
              </a:rPr>
              <a:t>Federated Learning for satellite Anomaly Detection</a:t>
            </a:r>
          </a:p>
          <a:p>
            <a:pPr marL="800100" lvl="1" indent="-342900" algn="just">
              <a:buChar char="•"/>
            </a:pP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Focus on the </a:t>
            </a:r>
            <a:r>
              <a:rPr lang="en-US" sz="3600" b="1" dirty="0">
                <a:solidFill>
                  <a:srgbClr val="002060"/>
                </a:solidFill>
                <a:ea typeface="+mn-lt"/>
                <a:cs typeface="+mn-lt"/>
              </a:rPr>
              <a:t>infrastructure</a:t>
            </a: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, not on the application.</a:t>
            </a:r>
          </a:p>
          <a:p>
            <a:pPr marL="800100" lvl="1" indent="-342900" algn="just">
              <a:buChar char="•"/>
            </a:pP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Requirements: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Data protection (Intel SGX) ,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Confidential Networking (</a:t>
            </a:r>
            <a:r>
              <a:rPr lang="en-US" sz="3600" dirty="0" err="1">
                <a:solidFill>
                  <a:srgbClr val="002060"/>
                </a:solidFill>
                <a:ea typeface="+mn-lt"/>
                <a:cs typeface="+mn-lt"/>
              </a:rPr>
              <a:t>DocSpace</a:t>
            </a: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)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Disruption-Tolerant Networking (</a:t>
            </a:r>
            <a:r>
              <a:rPr lang="en-US" sz="3600" dirty="0" err="1">
                <a:solidFill>
                  <a:srgbClr val="002060"/>
                </a:solidFill>
                <a:ea typeface="+mn-lt"/>
                <a:cs typeface="+mn-lt"/>
              </a:rPr>
              <a:t>DocSpace</a:t>
            </a:r>
            <a:r>
              <a:rPr lang="en-US" sz="3600" dirty="0">
                <a:solidFill>
                  <a:srgbClr val="002060"/>
                </a:solidFill>
                <a:ea typeface="+mn-lt"/>
                <a:cs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04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D1E3-DDC9-AC32-FFE3-25AF87101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79909521-DEA7-D6E2-3118-F06BE30F25A8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81E045D-BE61-A3CB-DEF8-16B56989F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A6898D7-F201-AF23-8B18-BD3A6264C166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511CF4F-89AE-7B67-E4D5-A5274515CA66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B0C528F-B496-ABCE-AAF3-AEFA95359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A41BA382-694D-6EF8-9B20-7409333F760D}"/>
              </a:ext>
            </a:extLst>
          </p:cNvPr>
          <p:cNvGrpSpPr>
            <a:grpSpLocks noChangeAspect="1"/>
          </p:cNvGrpSpPr>
          <p:nvPr/>
        </p:nvGrpSpPr>
        <p:grpSpPr>
          <a:xfrm>
            <a:off x="1678716" y="879265"/>
            <a:ext cx="8549018" cy="1986719"/>
            <a:chOff x="2072081" y="1465434"/>
            <a:chExt cx="6400800" cy="1487491"/>
          </a:xfrm>
        </p:grpSpPr>
        <p:sp>
          <p:nvSpPr>
            <p:cNvPr id="16" name="Figura a mano libera: forma 12">
              <a:extLst>
                <a:ext uri="{FF2B5EF4-FFF2-40B4-BE49-F238E27FC236}">
                  <a16:creationId xmlns:a16="http://schemas.microsoft.com/office/drawing/2014/main" id="{33CCC5C6-E472-5B01-6F03-C710D19B4037}"/>
                </a:ext>
              </a:extLst>
            </p:cNvPr>
            <p:cNvSpPr/>
            <p:nvPr/>
          </p:nvSpPr>
          <p:spPr>
            <a:xfrm>
              <a:off x="2072081" y="1736460"/>
              <a:ext cx="6400800" cy="1216465"/>
            </a:xfrm>
            <a:custGeom>
              <a:avLst/>
              <a:gdLst>
                <a:gd name="connsiteX0" fmla="*/ 0 w 6400800"/>
                <a:gd name="connsiteY0" fmla="*/ 1174520 h 1216465"/>
                <a:gd name="connsiteX1" fmla="*/ 3036814 w 6400800"/>
                <a:gd name="connsiteY1" fmla="*/ 61 h 1216465"/>
                <a:gd name="connsiteX2" fmla="*/ 6400800 w 6400800"/>
                <a:gd name="connsiteY2" fmla="*/ 1216465 h 121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800" h="1216465">
                  <a:moveTo>
                    <a:pt x="0" y="1174520"/>
                  </a:moveTo>
                  <a:cubicBezTo>
                    <a:pt x="985007" y="583795"/>
                    <a:pt x="1970014" y="-6930"/>
                    <a:pt x="3036814" y="61"/>
                  </a:cubicBezTo>
                  <a:cubicBezTo>
                    <a:pt x="4103614" y="7052"/>
                    <a:pt x="5795395" y="1086436"/>
                    <a:pt x="6400800" y="1216465"/>
                  </a:cubicBezTo>
                </a:path>
              </a:pathLst>
            </a:custGeom>
            <a:noFill/>
            <a:ln w="1905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AF9B103A-066D-73F2-ACF0-6AC3EF1B1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988238">
              <a:off x="2507785" y="2136801"/>
              <a:ext cx="802161" cy="676275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4F44AE21-D7C9-75D0-EBFD-6D2F3858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40465">
              <a:off x="7018425" y="2247258"/>
              <a:ext cx="802161" cy="676275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06E53E2C-E5E4-B676-166C-46A7DDB1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94393">
              <a:off x="4606775" y="1465434"/>
              <a:ext cx="802161" cy="676275"/>
            </a:xfrm>
            <a:prstGeom prst="rect">
              <a:avLst/>
            </a:prstGeom>
          </p:spPr>
        </p:pic>
      </p:grpSp>
      <p:sp>
        <p:nvSpPr>
          <p:cNvPr id="21" name="Ovale 20">
            <a:extLst>
              <a:ext uri="{FF2B5EF4-FFF2-40B4-BE49-F238E27FC236}">
                <a16:creationId xmlns:a16="http://schemas.microsoft.com/office/drawing/2014/main" id="{F19A7190-6E18-588A-2EBE-2E2559DF8C1D}"/>
              </a:ext>
            </a:extLst>
          </p:cNvPr>
          <p:cNvSpPr/>
          <p:nvPr/>
        </p:nvSpPr>
        <p:spPr>
          <a:xfrm>
            <a:off x="3608842" y="1827425"/>
            <a:ext cx="4123435" cy="255788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err="1"/>
              <a:t>Federated</a:t>
            </a:r>
            <a:r>
              <a:rPr lang="it-IT" sz="4000" dirty="0"/>
              <a:t> Learning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A89E9B6E-1263-CAAF-277E-286EE01DA754}"/>
              </a:ext>
            </a:extLst>
          </p:cNvPr>
          <p:cNvSpPr/>
          <p:nvPr/>
        </p:nvSpPr>
        <p:spPr>
          <a:xfrm>
            <a:off x="407019" y="3478552"/>
            <a:ext cx="4571634" cy="292756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err="1"/>
              <a:t>Confidential</a:t>
            </a:r>
            <a:r>
              <a:rPr lang="it-IT" sz="4000" dirty="0"/>
              <a:t> Computing</a:t>
            </a:r>
          </a:p>
          <a:p>
            <a:pPr algn="ctr"/>
            <a:r>
              <a:rPr lang="it-IT" sz="4000" dirty="0"/>
              <a:t>Intel SGX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A843C833-143A-443F-53A8-D4D915727F9C}"/>
              </a:ext>
            </a:extLst>
          </p:cNvPr>
          <p:cNvSpPr/>
          <p:nvPr/>
        </p:nvSpPr>
        <p:spPr>
          <a:xfrm>
            <a:off x="6362465" y="3478553"/>
            <a:ext cx="4571634" cy="2927564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Disruption </a:t>
            </a:r>
            <a:r>
              <a:rPr lang="it-IT" sz="4000" dirty="0" err="1"/>
              <a:t>Tolerant</a:t>
            </a:r>
            <a:r>
              <a:rPr lang="it-IT" sz="4000" dirty="0"/>
              <a:t> Network</a:t>
            </a:r>
          </a:p>
          <a:p>
            <a:pPr algn="ctr"/>
            <a:r>
              <a:rPr lang="it-IT" sz="4000" dirty="0"/>
              <a:t>DocSpace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6EEF3ACB-48E3-E3B7-714C-EA3754C42E37}"/>
              </a:ext>
            </a:extLst>
          </p:cNvPr>
          <p:cNvSpPr/>
          <p:nvPr/>
        </p:nvSpPr>
        <p:spPr>
          <a:xfrm>
            <a:off x="2404651" y="2015588"/>
            <a:ext cx="731026" cy="719034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B6B0D3D-CB4E-D817-C6A6-52F1F4BF0F45}"/>
              </a:ext>
            </a:extLst>
          </p:cNvPr>
          <p:cNvSpPr txBox="1"/>
          <p:nvPr/>
        </p:nvSpPr>
        <p:spPr>
          <a:xfrm>
            <a:off x="2047536" y="953701"/>
            <a:ext cx="1111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FF0000"/>
                </a:solidFill>
              </a:rPr>
              <a:t>??</a:t>
            </a:r>
            <a:endParaRPr lang="it-IT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FEF46-377D-2F49-8F4A-8F71EB681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2762FC18-7897-C8C1-CDC1-CA71DDD03EAB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C9958401-4479-0A76-552E-BD6C81F50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B44B495-F021-1505-BAC3-648F49672BF5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B75383A-F987-BBC3-6602-47B1E6424B02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FE652A13-DA1A-7F1E-9C4B-BA6498207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77B07FC-2994-06C3-8EBE-5F22318F63E5}"/>
              </a:ext>
            </a:extLst>
          </p:cNvPr>
          <p:cNvSpPr txBox="1">
            <a:spLocks/>
          </p:cNvSpPr>
          <p:nvPr/>
        </p:nvSpPr>
        <p:spPr>
          <a:xfrm>
            <a:off x="6874728" y="1910659"/>
            <a:ext cx="4549827" cy="6781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4800" dirty="0"/>
              <a:t>Federated Learning Model</a:t>
            </a:r>
          </a:p>
        </p:txBody>
      </p:sp>
      <p:pic>
        <p:nvPicPr>
          <p:cNvPr id="6" name="Immagine 5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451DDE12-0ED6-86AC-F04F-45B0A985C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18" y="1263525"/>
            <a:ext cx="4549827" cy="504014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350CA39-26F2-91E9-02D7-F463780A553B}"/>
              </a:ext>
            </a:extLst>
          </p:cNvPr>
          <p:cNvSpPr/>
          <p:nvPr/>
        </p:nvSpPr>
        <p:spPr>
          <a:xfrm>
            <a:off x="1190918" y="1188197"/>
            <a:ext cx="2585215" cy="17744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0AC0235-981B-2AF3-B1F7-90557F545BB9}"/>
              </a:ext>
            </a:extLst>
          </p:cNvPr>
          <p:cNvSpPr/>
          <p:nvPr/>
        </p:nvSpPr>
        <p:spPr>
          <a:xfrm>
            <a:off x="3448241" y="4604508"/>
            <a:ext cx="2257323" cy="17744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5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499B-3AFD-F0F8-56BA-E0BACBF4C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A8ABC6E8-5DC2-E0C1-64D5-C59E7896BCDF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8960F68-9E69-F544-681C-0CE0EBD84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1216327-24A9-F402-FAFE-72A11623F2B7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C1F51FE-DA4A-BED5-B38B-21863ADD2E6D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4B8B3350-7FC3-572E-1C19-B0B81435B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4CCBF89-958D-7220-C1B0-7088698A8D1A}"/>
              </a:ext>
            </a:extLst>
          </p:cNvPr>
          <p:cNvSpPr txBox="1">
            <a:spLocks/>
          </p:cNvSpPr>
          <p:nvPr/>
        </p:nvSpPr>
        <p:spPr>
          <a:xfrm>
            <a:off x="1088988" y="1132406"/>
            <a:ext cx="10014024" cy="66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4800" dirty="0"/>
              <a:t>Confidential Computing – Intel SGX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BA6A5E6-6227-869F-7E0F-8A6296DCB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0927" y="1827493"/>
            <a:ext cx="6035399" cy="46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36C55-A830-B8F9-A526-D5C1A3C6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4834B308-2A1A-5986-A17C-E84A8D070DDB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CC2A53B-F976-0C0E-3249-5D15D252B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3C22B4-182F-18D6-64B3-6FA3A4087CF3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E3472C1-46A6-8B3F-0A1A-0D0916B963FB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5828631D-5541-D173-75E1-45D3B0A25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4" name="Immagine 3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C1B4CD42-37D0-ED7A-7633-8CD9F87A4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07" y="1499879"/>
            <a:ext cx="5503893" cy="4930571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A0E4F14-3EF1-1DCB-1B34-272CD06E8CF1}"/>
              </a:ext>
            </a:extLst>
          </p:cNvPr>
          <p:cNvSpPr txBox="1">
            <a:spLocks/>
          </p:cNvSpPr>
          <p:nvPr/>
        </p:nvSpPr>
        <p:spPr>
          <a:xfrm>
            <a:off x="467555" y="943051"/>
            <a:ext cx="11182578" cy="741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4800" dirty="0"/>
              <a:t>Disruption Tolerant Network – </a:t>
            </a:r>
            <a:r>
              <a:rPr lang="en-US" sz="4800" dirty="0" err="1"/>
              <a:t>DocSpace</a:t>
            </a:r>
            <a:endParaRPr lang="en-US" sz="4800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E682287-F872-29FE-1C46-829BDB53AD37}"/>
              </a:ext>
            </a:extLst>
          </p:cNvPr>
          <p:cNvSpPr txBox="1">
            <a:spLocks/>
          </p:cNvSpPr>
          <p:nvPr/>
        </p:nvSpPr>
        <p:spPr>
          <a:xfrm>
            <a:off x="857023" y="2083657"/>
            <a:ext cx="5059721" cy="4276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sz="3600"/>
              <a:t>Control Plane (Connection):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it-IT" sz="3200"/>
              <a:t>Asymmetry,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it-IT" sz="3200"/>
              <a:t>Multicast,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it-IT" sz="3200"/>
              <a:t>Third Party Control.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it-IT" sz="360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it-IT" sz="3600"/>
              <a:t>Data Plane: 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it-IT" sz="3200"/>
              <a:t>End-to-end encryption,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it-IT" sz="3200"/>
              <a:t>Persistence,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it-IT" sz="3200"/>
              <a:t>Delayed Synchronization.</a:t>
            </a:r>
          </a:p>
          <a:p>
            <a:pPr lvl="1" algn="just"/>
            <a:endParaRPr lang="it-IT" sz="320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it-IT" sz="3600"/>
              <a:t>Management Plane: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it-IT" sz="3200"/>
              <a:t>Logging and Monitoring,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it-IT" sz="3200"/>
              <a:t>History,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it-IT" sz="3200"/>
              <a:t>Graphical Visualization.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it-IT" sz="3600"/>
          </a:p>
        </p:txBody>
      </p:sp>
    </p:spTree>
    <p:extLst>
      <p:ext uri="{BB962C8B-B14F-4D97-AF65-F5344CB8AC3E}">
        <p14:creationId xmlns:p14="http://schemas.microsoft.com/office/powerpoint/2010/main" val="21670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A9F3D-632F-319D-A57A-A65C2871A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7CF177C9-E9B7-EC33-89D2-B6BF80A6A816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CE47044-6392-4804-F88B-85D19D841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0950BA8-345A-C203-7862-65777D33996E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4409D60-0DBD-2F1F-2123-D46A5465C39E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713937C-D566-033B-567B-73AF533990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B830446-3578-AA6B-DD4C-8D8B31C2054E}"/>
              </a:ext>
            </a:extLst>
          </p:cNvPr>
          <p:cNvSpPr txBox="1">
            <a:spLocks/>
          </p:cNvSpPr>
          <p:nvPr/>
        </p:nvSpPr>
        <p:spPr>
          <a:xfrm>
            <a:off x="851921" y="925139"/>
            <a:ext cx="10488156" cy="751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sz="4800" dirty="0"/>
              <a:t>Case studies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7EFAF9D0-3457-BE5C-F3A7-267B80667A08}"/>
              </a:ext>
            </a:extLst>
          </p:cNvPr>
          <p:cNvSpPr txBox="1">
            <a:spLocks/>
          </p:cNvSpPr>
          <p:nvPr/>
        </p:nvSpPr>
        <p:spPr>
          <a:xfrm>
            <a:off x="851921" y="1739193"/>
            <a:ext cx="10488157" cy="47973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it-IT" sz="3200">
                <a:latin typeface="Aptos"/>
                <a:cs typeface="Times New Roman"/>
              </a:rPr>
              <a:t>Using </a:t>
            </a:r>
            <a:r>
              <a:rPr lang="it-IT" sz="3200">
                <a:cs typeface="Times New Roman"/>
              </a:rPr>
              <a:t>European Space Agency </a:t>
            </a:r>
            <a:r>
              <a:rPr lang="it-IT" sz="3200">
                <a:latin typeface="Aptos"/>
                <a:cs typeface="Times New Roman"/>
              </a:rPr>
              <a:t>dataset with 56 different telemetry channels.</a:t>
            </a:r>
            <a:r>
              <a:rPr lang="it-IT" sz="3200">
                <a:ea typeface="+mn-lt"/>
                <a:cs typeface="Times New Roman"/>
              </a:rPr>
              <a:t>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800">
                <a:ea typeface="+mn-lt"/>
                <a:cs typeface="+mn-lt"/>
              </a:rPr>
              <a:t>Linear classifier based on Support Vector Machine.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600">
                <a:ea typeface="+mn-lt"/>
                <a:cs typeface="+mn-lt"/>
              </a:rPr>
              <a:t>Input: 56 binary indicators.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600">
                <a:ea typeface="+mn-lt"/>
                <a:cs typeface="+mn-lt"/>
              </a:rPr>
              <a:t>Output: anomaly class.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800"/>
              <a:t>Using </a:t>
            </a:r>
            <a:r>
              <a:rPr lang="it-IT" sz="2800">
                <a:ea typeface="+mn-lt"/>
                <a:cs typeface="+mn-lt"/>
              </a:rPr>
              <a:t>FedAvg aggregation.</a:t>
            </a:r>
            <a:endParaRPr lang="it-IT" sz="280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it-IT" sz="3200">
                <a:ea typeface="+mn-lt"/>
                <a:cs typeface="+mn-lt"/>
              </a:rPr>
              <a:t>Using a </a:t>
            </a:r>
            <a:r>
              <a:rPr lang="it-IT" sz="3200"/>
              <a:t>synthetic version of</a:t>
            </a:r>
            <a:r>
              <a:rPr lang="it-IT" sz="3200">
                <a:ea typeface="+mn-lt"/>
                <a:cs typeface="+mn-lt"/>
              </a:rPr>
              <a:t>  OPSSAT-AD dataset, simulating heterogeneous local environments.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800">
                <a:ea typeface="+mn-lt"/>
                <a:cs typeface="+mn-lt"/>
              </a:rPr>
              <a:t>Each node trained a local Fully Connected Neural Network.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600">
                <a:ea typeface="+mn-lt"/>
                <a:cs typeface="+mn-lt"/>
              </a:rPr>
              <a:t>Input: 18 features.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600">
                <a:ea typeface="+mn-lt"/>
                <a:cs typeface="+mn-lt"/>
              </a:rPr>
              <a:t>Output: anomaly class.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800">
                <a:ea typeface="+mn-lt"/>
                <a:cs typeface="+mn-lt"/>
              </a:rPr>
              <a:t>Using FedAvg</a:t>
            </a:r>
            <a:r>
              <a:rPr lang="it-IT" sz="2800" b="1">
                <a:ea typeface="+mn-lt"/>
                <a:cs typeface="+mn-lt"/>
              </a:rPr>
              <a:t> </a:t>
            </a:r>
            <a:r>
              <a:rPr lang="it-IT" sz="2800">
                <a:ea typeface="+mn-lt"/>
                <a:cs typeface="+mn-lt"/>
              </a:rPr>
              <a:t>aggregation.</a:t>
            </a:r>
            <a:endParaRPr lang="it-IT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5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E8D967367C4F43800F524D0FB25F14" ma:contentTypeVersion="16" ma:contentTypeDescription="Creare un nuovo documento." ma:contentTypeScope="" ma:versionID="00b5e24aa4fe71f18a411d208d8feab8">
  <xsd:schema xmlns:xsd="http://www.w3.org/2001/XMLSchema" xmlns:xs="http://www.w3.org/2001/XMLSchema" xmlns:p="http://schemas.microsoft.com/office/2006/metadata/properties" xmlns:ns2="61dc867b-cde0-418c-8f68-453c80a5486d" xmlns:ns3="9c2f6c11-a5d2-4411-8a2d-6b39d3ef753b" targetNamespace="http://schemas.microsoft.com/office/2006/metadata/properties" ma:root="true" ma:fieldsID="bb46f9adfbf3fd6f50c7ce854ccce3ee" ns2:_="" ns3:_="">
    <xsd:import namespace="61dc867b-cde0-418c-8f68-453c80a5486d"/>
    <xsd:import namespace="9c2f6c11-a5d2-4411-8a2d-6b39d3ef7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867b-cde0-418c-8f68-453c80a54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5cfcbd8-6033-42e0-bf64-395394fc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f6c11-a5d2-4411-8a2d-6b39d3ef7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Colonna per tutti i valori di tassonomia" ma:hidden="true" ma:list="{68c33b50-0603-471a-9307-77a9cfe783aa}" ma:internalName="TaxCatchAll" ma:showField="CatchAllData" ma:web="9c2f6c11-a5d2-4411-8a2d-6b39d3ef7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dc867b-cde0-418c-8f68-453c80a5486d">
      <Terms xmlns="http://schemas.microsoft.com/office/infopath/2007/PartnerControls"/>
    </lcf76f155ced4ddcb4097134ff3c332f>
    <TaxCatchAll xmlns="9c2f6c11-a5d2-4411-8a2d-6b39d3ef753b" xsi:nil="true"/>
  </documentManagement>
</p:properties>
</file>

<file path=customXml/itemProps1.xml><?xml version="1.0" encoding="utf-8"?>
<ds:datastoreItem xmlns:ds="http://schemas.openxmlformats.org/officeDocument/2006/customXml" ds:itemID="{8075C349-7A2A-4281-A3BA-D6CB52972620}"/>
</file>

<file path=customXml/itemProps2.xml><?xml version="1.0" encoding="utf-8"?>
<ds:datastoreItem xmlns:ds="http://schemas.openxmlformats.org/officeDocument/2006/customXml" ds:itemID="{D4BA7770-A35A-4695-AE8C-32492AC54FBB}"/>
</file>

<file path=customXml/itemProps3.xml><?xml version="1.0" encoding="utf-8"?>
<ds:datastoreItem xmlns:ds="http://schemas.openxmlformats.org/officeDocument/2006/customXml" ds:itemID="{227C0BB8-4956-4A99-9644-60A4D5C23ACD}"/>
</file>

<file path=docMetadata/LabelInfo.xml><?xml version="1.0" encoding="utf-8"?>
<clbl:labelList xmlns:clbl="http://schemas.microsoft.com/office/2020/mipLabelMetadata">
  <clbl:label id="{3d039f18-be30-4d14-a39b-43726fab950e}" enabled="1" method="Standard" siteId="{34bcdf7f-9a80-4d3f-86b3-a07ecaa09672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550</Words>
  <Application>Microsoft Macintosh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Titillium</vt:lpstr>
      <vt:lpstr>Titillium Web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Massicci</dc:creator>
  <cp:lastModifiedBy>Matteo Massicci</cp:lastModifiedBy>
  <cp:revision>3</cp:revision>
  <dcterms:created xsi:type="dcterms:W3CDTF">2025-10-30T15:19:27Z</dcterms:created>
  <dcterms:modified xsi:type="dcterms:W3CDTF">2025-11-11T10:58:40Z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di Office:8</vt:lpwstr>
  </property>
  <property fmtid="{D5CDD505-2E9C-101B-9397-08002B2CF9AE}" pid="3" name="ClassificationContentMarkingFooterText">
    <vt:lpwstr>Pubblico</vt:lpwstr>
  </property>
  <property fmtid="{D5CDD505-2E9C-101B-9397-08002B2CF9AE}" pid="4" name="ContentTypeId">
    <vt:lpwstr>0x010100EEE8D967367C4F43800F524D0FB25F14</vt:lpwstr>
  </property>
</Properties>
</file>