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145707224" r:id="rId7"/>
    <p:sldId id="2145707233" r:id="rId8"/>
    <p:sldId id="2145707225" r:id="rId9"/>
    <p:sldId id="2145707229" r:id="rId10"/>
    <p:sldId id="2145707231" r:id="rId11"/>
    <p:sldId id="2145707230" r:id="rId12"/>
    <p:sldId id="2145707228" r:id="rId13"/>
    <p:sldId id="25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AF9660-10D6-88B3-966E-7AC440A780D0}" v="598" dt="2025-11-09T15:06:31.777"/>
    <p1510:client id="{9AD26D56-31DF-E723-AC23-498C981AF4B4}" v="61" dt="2025-11-09T21:52:54.816"/>
    <p1510:client id="{A755925E-C88F-694C-A135-C514249AEA8A}" v="8" dt="2025-11-10T08:30:00.556"/>
    <p1510:client id="{BF86BEB9-8503-381D-6B9A-9625BFD0EE32}" v="496" dt="2025-11-10T08:15:39.329"/>
    <p1510:client id="{FE7834CF-DAE6-C74C-C06F-EFFCE60B6EDD}" v="30" dt="2025-11-10T09:08:07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8EA49-2AC6-BE1B-06FA-5184953AE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09081E1-07B2-FA4B-8E01-676F0E0CE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DE9F46-0D4B-0F10-C7CA-A36C2CD6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D4B0D-BD86-4408-9C42-EA4E3798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B5CA18-5EE2-D679-39A3-F24CD46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91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A39097-4067-4763-E258-20F5C038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47625C8-94F1-10F7-CAB9-75AEA7752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5AEAD5-89B5-CCF0-5F5D-58F78F19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0201BB-5A1F-A406-6F35-548C028F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1B952E-E2B4-3B0A-769A-DEC86060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78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C288FB0-B654-FDD2-1F54-28D5BD37D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0105F0-F399-DB1F-CF0A-F8531C2D0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B3A8F6-7E8C-E2E3-28C8-140A28D8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C95345-3CD4-B779-1F44-3CD789EA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110167-37C1-3132-BA11-274392E24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591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4508B794-7559-16C8-3095-CB68990F8F7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862446"/>
            <a:ext cx="12191999" cy="5663045"/>
          </a:xfrm>
          <a:prstGeom prst="rect">
            <a:avLst/>
          </a:prstGeom>
          <a:solidFill>
            <a:srgbClr val="1528BC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50A91A5-2E27-BBB4-A917-020315A6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1297804" cy="516409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1297804" cy="516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6" y="2490090"/>
            <a:ext cx="11297804" cy="3447247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3601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2306782"/>
            <a:ext cx="11318007" cy="3865418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03D4207-1B7E-59E0-40E5-7509AD24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5E6B887-0117-42E1-3678-413D74C8A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27582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5" y="1922070"/>
            <a:ext cx="5463063" cy="384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5" y="2691245"/>
            <a:ext cx="5463063" cy="3434770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6576FE3-3885-B4FF-D94B-E576515254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71738" y="2691245"/>
            <a:ext cx="5463063" cy="3434770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38F98548-F57F-1626-6B75-0371D69F717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60852" y="1922070"/>
            <a:ext cx="5463063" cy="384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AE72784-1269-C3B0-8F6E-1860AE41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3078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30026-C31E-75E1-E43B-0801CECB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BE0071-4CB3-8EF2-80D9-A146E67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5F86DB-EF25-3218-8CC6-BD025353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D5D84C-E795-237C-FF78-1AB4051D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EB4C5E-AC23-8543-A222-4CB5F980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69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EF87C6-3A36-01AD-E0A2-DC20D5CE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09F0A0-6C82-2BDE-23D6-D4117737F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52609B-F424-7ADF-D051-77B4DE34B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6DACF8-6B14-32B7-B640-87FE160C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F3C61D-43D9-D136-679A-9D031FB98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69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741E0B-43A4-6E1A-B124-E47CCF4BD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D7535F-2AA8-7CC3-A258-53BDA8BD9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E69E15-0362-508A-1239-B4C434C3E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4F77DE-ACEA-FB9B-B4EE-C9180620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B1319F-FEEB-3F76-2467-B35FE39F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B89958-D208-F120-13A8-36BFB2F1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05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1B193A-05BD-39F9-8A6B-B2859BF8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020CE9-E983-51C9-9F43-E3EB62B02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69B0B3-7D8A-2746-87E9-865C00FDA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52F75B1-A40F-C043-862B-E2091B2BB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3436A08-7AC1-7563-D50F-9D94E4D45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0C40F6E-CEE7-A970-76F6-FDFB6A00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9A18749-7255-6E43-26C6-E876DC1E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173CA26-72BF-8FD1-4BA4-A42BA0B5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248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5EDB6A-C8C9-ACE5-B325-0B014923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6ABEDEB-1D26-8AE8-4A0A-BEFEB3556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5CFCA2-7BFC-27D3-E51B-C0657EB8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1AEE23-7A89-273E-8A1D-98A95CA0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609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AF3ADC-ADA1-1E63-8841-1DE7031A9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5F5AC3-4907-FF86-3D2F-D26553FB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575F01-94D3-FFE8-7E81-A36D9D62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65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6581DD-4BB2-CC84-E05D-37470D34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47087E-E568-D1FB-E578-866AF5EC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4AD939-FAA5-B513-4FBC-85442022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04A882-8A0B-DE52-E8BC-69B08C5B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B4992D-B083-25D0-67C3-26F91818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EF10D2-34DD-98CD-F308-7F67EEA9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47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0100F5-3DDE-0305-0D39-31C4E536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0AC44C-401B-B1CF-59FC-01468B22A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B5C919-01F9-8B41-6AD5-58BDFEECD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946823-97E9-8FB9-8C9A-C5E20921A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58CCE5-D370-60A2-6FC3-D5440A50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036CD8-E395-FF36-C045-56F49808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0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2E7809E-3106-5F1D-CB60-6D6FF725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A5B33A-3704-6923-1B8F-A1C47F8A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5E26A1-2B56-0376-646B-DD68077ED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2A094-26FE-2C48-BD78-16E3996DDCFB}" type="datetimeFigureOut">
              <a:rPr lang="it-IT" smtClean="0"/>
              <a:t>10/11/2025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3F3BC7-A73D-E8B2-DB2E-BA94CE53E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0830D3-A710-1328-1CC3-DDD2A0858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B00F68-6BD6-7F45-A17A-2E8F58443DE7}" type="slidenum">
              <a:rPr lang="it-IT" smtClean="0"/>
              <a:t>‹#›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79BC4B-9B9E-E733-E76E-421BA315CE4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74512" y="6642100"/>
            <a:ext cx="4714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8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Pubblico</a:t>
            </a:r>
          </a:p>
        </p:txBody>
      </p:sp>
    </p:spTree>
    <p:extLst>
      <p:ext uri="{BB962C8B-B14F-4D97-AF65-F5344CB8AC3E}">
        <p14:creationId xmlns:p14="http://schemas.microsoft.com/office/powerpoint/2010/main" val="135789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68EDAD4-1D08-38D5-9DA7-3BA27CA17E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0A8160C-5FEC-D686-205C-D48302E061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6A3C38-91B8-3974-676F-ABE00121CDD6}"/>
              </a:ext>
            </a:extLst>
          </p:cNvPr>
          <p:cNvSpPr txBox="1"/>
          <p:nvPr/>
        </p:nvSpPr>
        <p:spPr>
          <a:xfrm>
            <a:off x="6712747" y="653658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B5F768-5910-B8A7-D503-73188E24D672}"/>
              </a:ext>
            </a:extLst>
          </p:cNvPr>
          <p:cNvSpPr txBox="1"/>
          <p:nvPr/>
        </p:nvSpPr>
        <p:spPr>
          <a:xfrm>
            <a:off x="467555" y="6530753"/>
            <a:ext cx="791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chemeClr val="bg1"/>
                </a:solidFill>
                <a:latin typeface="Titillium Web" pitchFamily="2" charset="77"/>
              </a:rPr>
              <a:t>ICSC </a:t>
            </a:r>
            <a:r>
              <a:rPr lang="it-IT" sz="1400" err="1">
                <a:solidFill>
                  <a:schemeClr val="bg1"/>
                </a:solidFill>
                <a:latin typeface="Titillium Web" pitchFamily="2" charset="77"/>
              </a:rPr>
              <a:t>Italian</a:t>
            </a:r>
            <a:r>
              <a:rPr lang="it-IT" sz="140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1400" err="1">
                <a:solidFill>
                  <a:schemeClr val="bg1"/>
                </a:solidFill>
                <a:latin typeface="Titillium Web" pitchFamily="2" charset="77"/>
              </a:rPr>
              <a:t>Research</a:t>
            </a:r>
            <a:r>
              <a:rPr lang="it-IT" sz="1400">
                <a:solidFill>
                  <a:schemeClr val="bg1"/>
                </a:solidFill>
                <a:latin typeface="Titillium Web" pitchFamily="2" charset="77"/>
              </a:rPr>
              <a:t> Center on High-Performance Computing, Big Data and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2864172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B47D1-3A2E-09C0-A484-D96A80DF3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D8C9C24-882F-A2AC-BEE6-9371098EC3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DAFF47D-347E-EA59-40D6-2A52E44D07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FE62E9-82D0-450A-4ED2-4E7F4EEE7B0A}"/>
              </a:ext>
            </a:extLst>
          </p:cNvPr>
          <p:cNvSpPr txBox="1"/>
          <p:nvPr/>
        </p:nvSpPr>
        <p:spPr>
          <a:xfrm>
            <a:off x="6712747" y="653658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5087D4-8726-D45F-308B-DC48D33B509E}"/>
              </a:ext>
            </a:extLst>
          </p:cNvPr>
          <p:cNvSpPr txBox="1"/>
          <p:nvPr/>
        </p:nvSpPr>
        <p:spPr>
          <a:xfrm>
            <a:off x="467555" y="6530753"/>
            <a:ext cx="791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chemeClr val="bg1"/>
                </a:solidFill>
                <a:latin typeface="Titillium Web" pitchFamily="2" charset="77"/>
              </a:rPr>
              <a:t>ICSC </a:t>
            </a:r>
            <a:r>
              <a:rPr lang="it-IT" sz="1400" err="1">
                <a:solidFill>
                  <a:schemeClr val="bg1"/>
                </a:solidFill>
                <a:latin typeface="Titillium Web" pitchFamily="2" charset="77"/>
              </a:rPr>
              <a:t>Italian</a:t>
            </a:r>
            <a:r>
              <a:rPr lang="it-IT" sz="140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1400" err="1">
                <a:solidFill>
                  <a:schemeClr val="bg1"/>
                </a:solidFill>
                <a:latin typeface="Titillium Web" pitchFamily="2" charset="77"/>
              </a:rPr>
              <a:t>Research</a:t>
            </a:r>
            <a:r>
              <a:rPr lang="it-IT" sz="1400">
                <a:solidFill>
                  <a:schemeClr val="bg1"/>
                </a:solidFill>
                <a:latin typeface="Titillium Web" pitchFamily="2" charset="77"/>
              </a:rPr>
              <a:t> Center on High-Performance Computing, Big Data and Quantum Computing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AA7BB53C-2304-1396-2CAE-F9CF716EAA6C}"/>
              </a:ext>
            </a:extLst>
          </p:cNvPr>
          <p:cNvSpPr txBox="1">
            <a:spLocks/>
          </p:cNvSpPr>
          <p:nvPr/>
        </p:nvSpPr>
        <p:spPr>
          <a:xfrm>
            <a:off x="838200" y="1933792"/>
            <a:ext cx="10515600" cy="2637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chemeClr val="bg1"/>
                </a:solidFill>
                <a:latin typeface="Titillium Web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67991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9E1558-04DD-B29C-71B5-93B12CD35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1400F4F-5F98-6769-18AB-FAB3C484EF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1BBB60-7C58-35F5-C16A-6FC5DF9565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260D5A-E12E-8854-BE4C-1E0604F48042}"/>
              </a:ext>
            </a:extLst>
          </p:cNvPr>
          <p:cNvSpPr txBox="1"/>
          <p:nvPr/>
        </p:nvSpPr>
        <p:spPr>
          <a:xfrm>
            <a:off x="6712747" y="653658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FD99978-9468-4529-34FB-7EE281F0E377}"/>
              </a:ext>
            </a:extLst>
          </p:cNvPr>
          <p:cNvSpPr txBox="1"/>
          <p:nvPr/>
        </p:nvSpPr>
        <p:spPr>
          <a:xfrm>
            <a:off x="467555" y="6530753"/>
            <a:ext cx="791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chemeClr val="bg1"/>
                </a:solidFill>
                <a:latin typeface="Titillium Web" pitchFamily="2" charset="77"/>
              </a:rPr>
              <a:t>ICSC </a:t>
            </a:r>
            <a:r>
              <a:rPr lang="it-IT" sz="1400" err="1">
                <a:solidFill>
                  <a:schemeClr val="bg1"/>
                </a:solidFill>
                <a:latin typeface="Titillium Web" pitchFamily="2" charset="77"/>
              </a:rPr>
              <a:t>Italian</a:t>
            </a:r>
            <a:r>
              <a:rPr lang="it-IT" sz="140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1400" err="1">
                <a:solidFill>
                  <a:schemeClr val="bg1"/>
                </a:solidFill>
                <a:latin typeface="Titillium Web" pitchFamily="2" charset="77"/>
              </a:rPr>
              <a:t>Research</a:t>
            </a:r>
            <a:r>
              <a:rPr lang="it-IT" sz="1400">
                <a:solidFill>
                  <a:schemeClr val="bg1"/>
                </a:solidFill>
                <a:latin typeface="Titillium Web" pitchFamily="2" charset="77"/>
              </a:rPr>
              <a:t> Center on High-Performance Computing, Big Data and Quantum Computing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A50AE0C5-9199-FA40-CE71-8E653A7464AF}"/>
              </a:ext>
            </a:extLst>
          </p:cNvPr>
          <p:cNvSpPr txBox="1">
            <a:spLocks/>
          </p:cNvSpPr>
          <p:nvPr/>
        </p:nvSpPr>
        <p:spPr>
          <a:xfrm>
            <a:off x="465221" y="1477222"/>
            <a:ext cx="2930237" cy="1038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b="1">
                <a:solidFill>
                  <a:schemeClr val="bg1"/>
                </a:solidFill>
                <a:latin typeface="Titillium Web"/>
              </a:rPr>
              <a:t>NEBULA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20C832B3-302D-76BB-3A07-3B08469FB2BF}"/>
              </a:ext>
            </a:extLst>
          </p:cNvPr>
          <p:cNvSpPr txBox="1">
            <a:spLocks/>
          </p:cNvSpPr>
          <p:nvPr/>
        </p:nvSpPr>
        <p:spPr>
          <a:xfrm>
            <a:off x="465221" y="2531520"/>
            <a:ext cx="3748560" cy="265966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600" b="1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</a:lstStyle>
          <a:p>
            <a:r>
              <a:rPr lang="it-IT" sz="2400" b="0" i="1">
                <a:latin typeface="+mn-lt"/>
              </a:rPr>
              <a:t>Daniele Sirigu </a:t>
            </a:r>
            <a:endParaRPr lang="en-US"/>
          </a:p>
          <a:p>
            <a:r>
              <a:rPr lang="it-IT" sz="2400" b="0" i="1">
                <a:latin typeface="+mn-lt"/>
              </a:rPr>
              <a:t>Sebastiano Felice Mereu</a:t>
            </a:r>
            <a:endParaRPr lang="it-IT"/>
          </a:p>
          <a:p>
            <a:r>
              <a:rPr lang="it-IT" sz="2400" b="0" i="1">
                <a:latin typeface="+mn-lt"/>
              </a:rPr>
              <a:t>Alessandro Urru</a:t>
            </a:r>
            <a:endParaRPr lang="it-IT"/>
          </a:p>
          <a:p>
            <a:r>
              <a:rPr lang="it-IT" sz="2400" b="0" i="1">
                <a:latin typeface="+mn-lt"/>
              </a:rPr>
              <a:t>Andrea Porru</a:t>
            </a:r>
            <a:endParaRPr lang="it-IT"/>
          </a:p>
          <a:p>
            <a:r>
              <a:rPr lang="it-IT" sz="2400" b="0" i="1">
                <a:latin typeface="+mn-lt"/>
              </a:rPr>
              <a:t>Michele Arduini</a:t>
            </a:r>
            <a:endParaRPr lang="it-IT" sz="2400" b="0" i="1">
              <a:latin typeface="Aptos"/>
            </a:endParaRPr>
          </a:p>
          <a:p>
            <a:r>
              <a:rPr lang="it-IT" sz="2400" b="0" i="1">
                <a:latin typeface="Aptos"/>
              </a:rPr>
              <a:t>Salvatore Dario dell'Aquila</a:t>
            </a:r>
            <a:endParaRPr lang="it-IT"/>
          </a:p>
          <a:p>
            <a:r>
              <a:rPr lang="it-IT" sz="2400" b="0" i="1">
                <a:latin typeface="Aptos"/>
              </a:rPr>
              <a:t>Giovanni Bolognese</a:t>
            </a:r>
          </a:p>
          <a:p>
            <a:r>
              <a:rPr lang="it-IT" sz="2400" b="0" i="1">
                <a:latin typeface="Aptos"/>
              </a:rPr>
              <a:t>Simone Calabrese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32455-8376-F7DE-4E30-9A01619E1EAC}"/>
              </a:ext>
            </a:extLst>
          </p:cNvPr>
          <p:cNvSpPr txBox="1"/>
          <p:nvPr/>
        </p:nvSpPr>
        <p:spPr>
          <a:xfrm>
            <a:off x="3633135" y="1628183"/>
            <a:ext cx="69531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>
                <a:solidFill>
                  <a:schemeClr val="bg1"/>
                </a:solidFill>
                <a:ea typeface="+mn-lt"/>
                <a:cs typeface="+mn-lt"/>
              </a:rPr>
              <a:t>Payload </a:t>
            </a:r>
            <a:r>
              <a:rPr lang="en-US" sz="2000" b="1" err="1">
                <a:solidFill>
                  <a:schemeClr val="bg1"/>
                </a:solidFill>
                <a:ea typeface="+mn-lt"/>
                <a:cs typeface="+mn-lt"/>
              </a:rPr>
              <a:t>ottico</a:t>
            </a:r>
            <a:r>
              <a:rPr lang="en-US" sz="2000" b="1">
                <a:solidFill>
                  <a:schemeClr val="bg1"/>
                </a:solidFill>
                <a:ea typeface="+mn-lt"/>
                <a:cs typeface="+mn-lt"/>
              </a:rPr>
              <a:t> event based con </a:t>
            </a:r>
            <a:r>
              <a:rPr lang="en-US" sz="2000" b="1" err="1">
                <a:solidFill>
                  <a:schemeClr val="bg1"/>
                </a:solidFill>
                <a:ea typeface="+mn-lt"/>
                <a:cs typeface="+mn-lt"/>
              </a:rPr>
              <a:t>processore</a:t>
            </a:r>
            <a:r>
              <a:rPr lang="en-US" sz="2000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chemeClr val="bg1"/>
                </a:solidFill>
                <a:ea typeface="+mn-lt"/>
                <a:cs typeface="+mn-lt"/>
              </a:rPr>
              <a:t>neuromorfico</a:t>
            </a:r>
            <a:r>
              <a:rPr lang="en-US" sz="2000" b="1">
                <a:solidFill>
                  <a:schemeClr val="bg1"/>
                </a:solidFill>
                <a:ea typeface="+mn-lt"/>
                <a:cs typeface="+mn-lt"/>
              </a:rPr>
              <a:t> per Space-Based Space Situational Awareness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41E53A-87B1-19F6-8742-0200077F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61" y="3002925"/>
            <a:ext cx="5159219" cy="14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72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28C46-0D2B-B0E8-2FBD-D52D4C50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1F6FA853-9DFF-8722-E1B1-5BC26242C7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86997" y="-846743"/>
            <a:ext cx="3429002" cy="3415358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FEEE532D-EFA9-B31A-A3E9-F074B2C10D1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F1FF6D6-D43B-B64D-0E31-0E637F477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A5B42F0-F243-7177-E16C-78733BE54437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7EDF77F-65F5-1ABB-E00D-164612F4EC9F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FD3BEF0F-7EA5-9D68-6EB0-0994AEB5C1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3BBBA8E-87A3-E290-1877-47A0ABEEE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Titillium Web"/>
              </a:rPr>
              <a:t>PROJECT GOAL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0FB8BC-A612-A031-7178-67E65AE14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5542" y="1960460"/>
            <a:ext cx="9233615" cy="38804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to 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test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,  in a 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H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ardware-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I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n-the-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L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oop setup, </a:t>
            </a:r>
            <a:endParaRPr lang="en-US" sz="3200" b="1">
              <a:solidFill>
                <a:schemeClr val="tx1"/>
              </a:solidFill>
              <a:latin typeface="Titillium Web"/>
              <a:ea typeface="Calibri"/>
              <a:cs typeface="Calibri"/>
            </a:endParaRPr>
          </a:p>
          <a:p>
            <a:pPr algn="just"/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the </a:t>
            </a:r>
            <a:r>
              <a:rPr lang="it-IT" sz="3200" err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combination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of an 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Event-Based Camera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</a:t>
            </a:r>
            <a:endParaRPr lang="en-US" sz="3200" b="1">
              <a:solidFill>
                <a:schemeClr val="tx1"/>
              </a:solidFill>
              <a:latin typeface="Titillium Web"/>
              <a:ea typeface="Calibri"/>
              <a:cs typeface="Calibri"/>
            </a:endParaRPr>
          </a:p>
          <a:p>
            <a:pPr algn="just"/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and a </a:t>
            </a:r>
            <a:r>
              <a:rPr lang="it-IT" sz="3200" b="1" err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Neuromorphic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Processor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</a:t>
            </a:r>
            <a:endParaRPr lang="en-US" sz="3200" b="1">
              <a:solidFill>
                <a:schemeClr val="tx1"/>
              </a:solidFill>
              <a:latin typeface="Titillium Web"/>
              <a:ea typeface="Calibri"/>
              <a:cs typeface="Calibri"/>
            </a:endParaRPr>
          </a:p>
          <a:p>
            <a:pPr algn="just"/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to </a:t>
            </a:r>
            <a:r>
              <a:rPr lang="it-IT" sz="3200" err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assess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</a:t>
            </a:r>
            <a:r>
              <a:rPr lang="it-IT" sz="3200" err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advanced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AI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</a:t>
            </a:r>
            <a:r>
              <a:rPr lang="it-IT" sz="3200" err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algorithms</a:t>
            </a:r>
            <a:endParaRPr lang="en-US" sz="3200" b="1" err="1">
              <a:solidFill>
                <a:schemeClr val="tx1"/>
              </a:solidFill>
              <a:latin typeface="Titillium Web"/>
              <a:ea typeface="Calibri"/>
              <a:cs typeface="Calibri"/>
            </a:endParaRPr>
          </a:p>
          <a:p>
            <a:pPr algn="just"/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for 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real-time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SSA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,</a:t>
            </a:r>
            <a:endParaRPr lang="en-US" sz="3200" b="1">
              <a:solidFill>
                <a:schemeClr val="tx1"/>
              </a:solidFill>
              <a:latin typeface="Titillium Web"/>
              <a:ea typeface="Calibri"/>
              <a:cs typeface="Calibri"/>
            </a:endParaRPr>
          </a:p>
          <a:p>
            <a:pPr algn="just"/>
            <a:r>
              <a:rPr lang="it-IT" sz="3200" err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focusing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on the </a:t>
            </a:r>
            <a:r>
              <a:rPr lang="it-IT" sz="3200" b="1" err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detection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and 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tracking</a:t>
            </a:r>
            <a:r>
              <a:rPr lang="it-IT" sz="3200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 of </a:t>
            </a:r>
            <a:r>
              <a:rPr lang="it-IT" sz="3200" b="1">
                <a:solidFill>
                  <a:schemeClr val="tx1"/>
                </a:solidFill>
                <a:latin typeface="Titillium Web"/>
                <a:ea typeface="Calibri"/>
                <a:cs typeface="Calibri"/>
              </a:rPr>
              <a:t>RSOs </a:t>
            </a:r>
          </a:p>
        </p:txBody>
      </p:sp>
      <p:pic>
        <p:nvPicPr>
          <p:cNvPr id="6" name="Picture 5" descr="A red target with a arrow in the center&#10;&#10;AI-generated content may be incorrect.">
            <a:extLst>
              <a:ext uri="{FF2B5EF4-FFF2-40B4-BE49-F238E27FC236}">
                <a16:creationId xmlns:a16="http://schemas.microsoft.com/office/drawing/2014/main" id="{01E1B410-763B-E10F-BFB0-290E38D59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2" y="1958050"/>
            <a:ext cx="2970836" cy="294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8442C-8F96-3A14-F602-A006BED28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CE51308B-E7A7-124F-2BA3-794260C74D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999" y="13642"/>
            <a:ext cx="3429002" cy="3415358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A6A34A2E-227D-6ADB-69A2-136DB3227E3E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3DB40F7-FE99-384F-79F1-B792A7BD3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E1DE23D-BC79-D8F0-EA1B-E407615E96FC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DCD349E-2E04-607E-E057-CE28ACE27A55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F464F347-66F3-4A3D-E333-942C71CE10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2C220EA0-C8E1-57C5-C659-18794F57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Titillium Web"/>
              </a:rPr>
              <a:t>WHY NEBULA?</a:t>
            </a:r>
            <a:endParaRPr lang="en-US"/>
          </a:p>
        </p:txBody>
      </p:sp>
      <p:pic>
        <p:nvPicPr>
          <p:cNvPr id="14" name="Picture 13" descr="A diagram of the earth&#10;&#10;AI-generated content may be incorrect.">
            <a:extLst>
              <a:ext uri="{FF2B5EF4-FFF2-40B4-BE49-F238E27FC236}">
                <a16:creationId xmlns:a16="http://schemas.microsoft.com/office/drawing/2014/main" id="{D0D29D69-4A4E-64DA-4394-625A1C34D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240" y="855138"/>
            <a:ext cx="8195544" cy="5556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748D9-0AD8-CA19-671D-468D87595175}"/>
              </a:ext>
            </a:extLst>
          </p:cNvPr>
          <p:cNvSpPr txBox="1"/>
          <p:nvPr/>
        </p:nvSpPr>
        <p:spPr>
          <a:xfrm>
            <a:off x="100565" y="2100279"/>
            <a:ext cx="406726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Increasing number of RSOs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Growing </a:t>
            </a:r>
            <a:r>
              <a:rPr lang="en-US" sz="2400" b="1">
                <a:ea typeface="+mn-lt"/>
                <a:cs typeface="+mn-lt"/>
              </a:rPr>
              <a:t>need </a:t>
            </a:r>
            <a:r>
              <a:rPr lang="en-US" sz="2400">
                <a:ea typeface="+mn-lt"/>
                <a:cs typeface="+mn-lt"/>
              </a:rPr>
              <a:t>for systems capable of making </a:t>
            </a:r>
            <a:r>
              <a:rPr lang="en-US" sz="2400" b="1">
                <a:ea typeface="+mn-lt"/>
                <a:cs typeface="+mn-lt"/>
              </a:rPr>
              <a:t>rapid </a:t>
            </a:r>
            <a:r>
              <a:rPr lang="en-US" sz="2400">
                <a:ea typeface="+mn-lt"/>
                <a:cs typeface="+mn-lt"/>
              </a:rPr>
              <a:t>decisions directly in </a:t>
            </a:r>
            <a:r>
              <a:rPr lang="en-US" sz="2400" b="1">
                <a:ea typeface="+mn-lt"/>
                <a:cs typeface="+mn-lt"/>
              </a:rPr>
              <a:t>orbit</a:t>
            </a:r>
            <a:endParaRPr lang="en-US" sz="2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Main </a:t>
            </a:r>
            <a:r>
              <a:rPr lang="en-US" sz="2400" b="1">
                <a:ea typeface="+mn-lt"/>
                <a:cs typeface="+mn-lt"/>
              </a:rPr>
              <a:t>challenge </a:t>
            </a:r>
            <a:r>
              <a:rPr lang="en-US" sz="2400">
                <a:ea typeface="+mn-lt"/>
                <a:cs typeface="+mn-lt"/>
              </a:rPr>
              <a:t>is to efficiently manage the </a:t>
            </a:r>
            <a:r>
              <a:rPr lang="en-US" sz="2400" b="1">
                <a:ea typeface="+mn-lt"/>
                <a:cs typeface="+mn-lt"/>
              </a:rPr>
              <a:t>limited power budget</a:t>
            </a:r>
            <a:r>
              <a:rPr lang="en-US" sz="2400">
                <a:ea typeface="+mn-lt"/>
                <a:cs typeface="+mn-lt"/>
              </a:rPr>
              <a:t> available in orbit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321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D1E3-DDC9-AC32-FFE3-25AF87101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contenuto 16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7151E625-57EC-74EE-EE9A-D2D2B5B91B26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892423">
            <a:off x="11376273" y="1218212"/>
            <a:ext cx="4670890" cy="5451381"/>
          </a:xfrm>
        </p:spPr>
      </p:pic>
      <p:pic>
        <p:nvPicPr>
          <p:cNvPr id="15" name="Segnaposto contenuto 14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D28FEC08-1450-E96E-279D-E9820C1DCD6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21117" y="115926"/>
            <a:ext cx="6966146" cy="5643235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79909521-DEA7-D6E2-3118-F06BE30F25A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81E045D-BE61-A3CB-DEF8-16B56989F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A6898D7-F201-AF23-8B18-BD3A6264C16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511CF4F-89AE-7B67-E4D5-A5274515CA66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EB0C528F-B496-ABCE-AAF3-AEFA95359B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4054D150-480E-E749-C4A8-9869015B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it-IT">
                <a:latin typeface="Titillium Web"/>
              </a:rPr>
              <a:t>EVENT BASED CAMERAS AND  NEUROMORPHIC PROCESSORS</a:t>
            </a:r>
            <a:endParaRPr lang="en-US"/>
          </a:p>
        </p:txBody>
      </p:sp>
      <p:pic>
        <p:nvPicPr>
          <p:cNvPr id="4" name="Picture 3" descr="A close up of a camera lens&#10;&#10;AI-generated content may be incorrect.">
            <a:extLst>
              <a:ext uri="{FF2B5EF4-FFF2-40B4-BE49-F238E27FC236}">
                <a16:creationId xmlns:a16="http://schemas.microsoft.com/office/drawing/2014/main" id="{878E8143-5A1B-4CC7-F75B-75B14770F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240" y="1715752"/>
            <a:ext cx="1459980" cy="895976"/>
          </a:xfrm>
          <a:prstGeom prst="rect">
            <a:avLst/>
          </a:prstGeom>
        </p:spPr>
      </p:pic>
      <p:pic>
        <p:nvPicPr>
          <p:cNvPr id="6" name="Picture 5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5E357DED-7C71-FA3F-F9A7-4F2AE0CE6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6014" y="1788503"/>
            <a:ext cx="2037038" cy="1134630"/>
          </a:xfrm>
          <a:prstGeom prst="rect">
            <a:avLst/>
          </a:prstGeom>
        </p:spPr>
      </p:pic>
      <p:pic>
        <p:nvPicPr>
          <p:cNvPr id="3" name="Picture 2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B55C9FB9-10C3-B7DA-B97C-60D6E0C07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798" y="1767354"/>
            <a:ext cx="5400722" cy="4709409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B2C811-B476-4C99-A1A4-6B1741B226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5520" y="1736361"/>
            <a:ext cx="6374631" cy="45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0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68FC0-8556-4BF2-7032-6B0156844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contenuto 16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265BC604-C991-BC08-7D29-7B31A8214263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892423">
            <a:off x="11378193" y="623041"/>
            <a:ext cx="4670890" cy="5451381"/>
          </a:xfrm>
        </p:spPr>
      </p:pic>
      <p:pic>
        <p:nvPicPr>
          <p:cNvPr id="15" name="Segnaposto contenuto 14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ED2F12CB-D0AC-A9F5-A5A0-A01721F85F7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661596" y="862219"/>
            <a:ext cx="6966146" cy="5643235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333DADC4-74D1-6C48-CD00-E007F10F37D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FC1AE3C-D504-0B26-09B7-1932522DD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A9D8EF4-A6F6-7EAF-F160-66518DF7F38F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2A76234-C426-47F0-2005-8227FCF79683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3217537D-C804-35DE-08A3-400502945B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D8725A8A-2043-BB2B-E544-38A1BD16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Titillium Web"/>
              </a:rPr>
              <a:t>PROJECT ARCHITECTURE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6E7CFD-A4C4-D87A-1411-35DF22AC2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814" y="1630914"/>
            <a:ext cx="2981399" cy="4603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F439D1-5EC4-E5F7-E1D2-5F4298582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8" y="1635478"/>
            <a:ext cx="7154753" cy="487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84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D530D-9C57-D9B0-5DC5-96EB45494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contenuto 16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735D166A-56D0-AA0E-73C7-5A4BF1AF725A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892423">
            <a:off x="11430342" y="1093706"/>
            <a:ext cx="4670890" cy="5451381"/>
          </a:xfrm>
        </p:spPr>
      </p:pic>
      <p:pic>
        <p:nvPicPr>
          <p:cNvPr id="15" name="Segnaposto contenuto 14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1519AC96-71C8-857D-1932-1C89CE36EF18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62219"/>
            <a:ext cx="6966146" cy="5643235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AF2EB98E-1283-5F1A-4F89-1AE6468238BC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0921915-AC7E-A52A-78DC-B820AF5A0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DDA0F99-08D2-B52F-4AA9-EE456FF7A40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7E3770B-2D18-24AE-39B9-8CBFD34FD577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3D56CEE-0DB8-D371-E051-75D071459E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E446C8E8-51C2-3D41-0B25-8652C01D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Titillium Web"/>
              </a:rPr>
              <a:t>SOFTWARE TESTING FRAMEWORK UI</a:t>
            </a:r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042231-EC4D-D51A-7391-990C8C64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4" y="2320635"/>
            <a:ext cx="5899959" cy="3650673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CC7FE7-5FE8-56E3-E327-8CA119EEB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694" y="2327563"/>
            <a:ext cx="5771631" cy="363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4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C2572-FB4A-FE48-A8AA-C65B9AA07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contenuto 16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B4D3ECA2-E6AD-AD9C-C563-450E1FF62CC0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892423">
            <a:off x="10324363" y="708390"/>
            <a:ext cx="4670890" cy="5451381"/>
          </a:xfrm>
        </p:spPr>
      </p:pic>
      <p:pic>
        <p:nvPicPr>
          <p:cNvPr id="15" name="Segnaposto contenuto 14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108FD3CF-A4F1-9213-154D-A591EDC6B70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48393" y="862219"/>
            <a:ext cx="6966146" cy="5643235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961E852C-ECE7-3D67-4940-CB120EF307A1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EB8446C-734C-DC9B-F12A-E395AC270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8194BF1-C9AF-9F75-A539-D79CE877873B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CBBBAA6-D67A-06A5-41DC-B13EA664E9AB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8D39C954-A1F7-0324-F0C7-FF15629452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B7E61F40-DD43-9079-D25F-57F31488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Titillium Web"/>
              </a:rPr>
              <a:t>RESULTS AND CHALLENGES </a:t>
            </a:r>
            <a:endParaRPr lang="en-US"/>
          </a:p>
        </p:txBody>
      </p:sp>
      <p:pic>
        <p:nvPicPr>
          <p:cNvPr id="13" name="Picture 12" descr="A satellite in the sky&#10;&#10;AI-generated content may be incorrect.">
            <a:extLst>
              <a:ext uri="{FF2B5EF4-FFF2-40B4-BE49-F238E27FC236}">
                <a16:creationId xmlns:a16="http://schemas.microsoft.com/office/drawing/2014/main" id="{CF3E6EE3-660E-0E02-3178-91ED804C0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212" y="1380345"/>
            <a:ext cx="4809345" cy="3610132"/>
          </a:xfrm>
          <a:prstGeom prst="rect">
            <a:avLst/>
          </a:prstGeom>
        </p:spPr>
      </p:pic>
      <p:pic>
        <p:nvPicPr>
          <p:cNvPr id="21" name="Picture 20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4D3055DB-26FA-1327-BF78-718AA5FA0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341" y="5245308"/>
            <a:ext cx="914400" cy="914400"/>
          </a:xfrm>
          <a:prstGeom prst="rect">
            <a:avLst/>
          </a:prstGeom>
        </p:spPr>
      </p:pic>
      <p:pic>
        <p:nvPicPr>
          <p:cNvPr id="22" name="Picture 21" descr="A red and green square with a black object in the middle&#10;&#10;AI-generated content may be incorrect.">
            <a:extLst>
              <a:ext uri="{FF2B5EF4-FFF2-40B4-BE49-F238E27FC236}">
                <a16:creationId xmlns:a16="http://schemas.microsoft.com/office/drawing/2014/main" id="{7AF79361-79AA-51FD-0166-C0675434C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8743" y="5248431"/>
            <a:ext cx="914400" cy="914400"/>
          </a:xfrm>
          <a:prstGeom prst="rect">
            <a:avLst/>
          </a:prstGeom>
        </p:spPr>
      </p:pic>
      <p:pic>
        <p:nvPicPr>
          <p:cNvPr id="23" name="Picture 22" descr="A red and green square with a black object in it&#10;&#10;AI-generated content may be incorrect.">
            <a:extLst>
              <a:ext uri="{FF2B5EF4-FFF2-40B4-BE49-F238E27FC236}">
                <a16:creationId xmlns:a16="http://schemas.microsoft.com/office/drawing/2014/main" id="{142F70B0-FCEA-1A07-8BE0-2F623ABA0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6636" y="5245308"/>
            <a:ext cx="914400" cy="914400"/>
          </a:xfrm>
          <a:prstGeom prst="rect">
            <a:avLst/>
          </a:prstGeom>
        </p:spPr>
      </p:pic>
      <p:pic>
        <p:nvPicPr>
          <p:cNvPr id="25" name="Picture 24" descr="A green and red square with a black and white object in the middle&#10;&#10;AI-generated content may be incorrect.">
            <a:extLst>
              <a:ext uri="{FF2B5EF4-FFF2-40B4-BE49-F238E27FC236}">
                <a16:creationId xmlns:a16="http://schemas.microsoft.com/office/drawing/2014/main" id="{74AA1D0D-F762-DE3D-7262-20B53F12ED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3292" y="5245308"/>
            <a:ext cx="914400" cy="914400"/>
          </a:xfrm>
          <a:prstGeom prst="rect">
            <a:avLst/>
          </a:prstGeom>
        </p:spPr>
      </p:pic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B7D5510E-21A5-3B2F-5A5C-9977DC9118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1717443"/>
            <a:ext cx="5681242" cy="2603237"/>
          </a:xfrm>
          <a:prstGeom prst="rect">
            <a:avLst/>
          </a:prstGeom>
        </p:spPr>
      </p:pic>
      <p:pic>
        <p:nvPicPr>
          <p:cNvPr id="6" name="Picture 5" descr="A diagram of a company&#10;&#10;AI-generated content may be incorrect.">
            <a:extLst>
              <a:ext uri="{FF2B5EF4-FFF2-40B4-BE49-F238E27FC236}">
                <a16:creationId xmlns:a16="http://schemas.microsoft.com/office/drawing/2014/main" id="{6B5E74EA-AE99-72A0-BDA2-5F1DFECF9E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050" y="4327386"/>
            <a:ext cx="4552710" cy="21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46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FEFF82-0795-EA31-5498-A6F45D8E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F6E10D7-6166-0F2A-CA67-AC41A8B699E9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6FD3D1B-B7E3-7A7F-E0BC-64CA2B5C5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345D0CE-C8AF-55C1-A8D5-F75AC9C076FD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4943918-363F-BA2D-1671-EF0A36F6BC5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1931A506-00B1-4E06-1920-3727100ED9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F8F29237-324F-B922-B4C6-422ADDB8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Titillium Web"/>
              </a:rPr>
              <a:t>NEXT STEPS</a:t>
            </a:r>
            <a:endParaRPr lang="en-US"/>
          </a:p>
        </p:txBody>
      </p:sp>
      <p:pic>
        <p:nvPicPr>
          <p:cNvPr id="10" name="Segnaposto contenuto 9" descr="Immagine che contiene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160E7131-6474-0DB7-6B29-FFE2891E020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09499">
            <a:off x="10962430" y="1717722"/>
            <a:ext cx="6419880" cy="3430279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39D8F31-21B7-71DE-1695-84C8A7B177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619" r="17921" b="73430"/>
          <a:stretch>
            <a:fillRect/>
          </a:stretch>
        </p:blipFill>
        <p:spPr>
          <a:xfrm>
            <a:off x="0" y="3805881"/>
            <a:ext cx="5777816" cy="2719044"/>
          </a:xfrm>
          <a:prstGeom prst="rect">
            <a:avLst/>
          </a:prstGeom>
        </p:spPr>
      </p:pic>
      <p:pic>
        <p:nvPicPr>
          <p:cNvPr id="8" name="Picture 7" descr="A machine with a blue screen&#10;&#10;AI-generated content may be incorrect.">
            <a:extLst>
              <a:ext uri="{FF2B5EF4-FFF2-40B4-BE49-F238E27FC236}">
                <a16:creationId xmlns:a16="http://schemas.microsoft.com/office/drawing/2014/main" id="{B03F7688-B313-0C8A-866B-769A71CE2B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115" t="-6253" r="-8115" b="6548"/>
          <a:stretch>
            <a:fillRect/>
          </a:stretch>
        </p:blipFill>
        <p:spPr>
          <a:xfrm>
            <a:off x="5408903" y="866262"/>
            <a:ext cx="6785931" cy="5109673"/>
          </a:xfrm>
          <a:prstGeom prst="rect">
            <a:avLst/>
          </a:prstGeom>
        </p:spPr>
      </p:pic>
      <p:pic>
        <p:nvPicPr>
          <p:cNvPr id="14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61C4AEA-3FBD-836C-C5C2-3A62DEE7F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171" y="5988081"/>
            <a:ext cx="2240617" cy="58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group of white rectangular objects with green and black text&#10;&#10;AI-generated content may be incorrect.">
            <a:extLst>
              <a:ext uri="{FF2B5EF4-FFF2-40B4-BE49-F238E27FC236}">
                <a16:creationId xmlns:a16="http://schemas.microsoft.com/office/drawing/2014/main" id="{E482816E-83C0-B037-C63D-B40CCBF646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665" y="2329133"/>
            <a:ext cx="4154747" cy="37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157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dc867b-cde0-418c-8f68-453c80a5486d">
      <Terms xmlns="http://schemas.microsoft.com/office/infopath/2007/PartnerControls"/>
    </lcf76f155ced4ddcb4097134ff3c332f>
    <TaxCatchAll xmlns="9c2f6c11-a5d2-4411-8a2d-6b39d3ef753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E8D967367C4F43800F524D0FB25F14" ma:contentTypeVersion="16" ma:contentTypeDescription="Creare un nuovo documento." ma:contentTypeScope="" ma:versionID="00b5e24aa4fe71f18a411d208d8feab8">
  <xsd:schema xmlns:xsd="http://www.w3.org/2001/XMLSchema" xmlns:xs="http://www.w3.org/2001/XMLSchema" xmlns:p="http://schemas.microsoft.com/office/2006/metadata/properties" xmlns:ns2="61dc867b-cde0-418c-8f68-453c80a5486d" xmlns:ns3="9c2f6c11-a5d2-4411-8a2d-6b39d3ef753b" targetNamespace="http://schemas.microsoft.com/office/2006/metadata/properties" ma:root="true" ma:fieldsID="bb46f9adfbf3fd6f50c7ce854ccce3ee" ns2:_="" ns3:_="">
    <xsd:import namespace="61dc867b-cde0-418c-8f68-453c80a5486d"/>
    <xsd:import namespace="9c2f6c11-a5d2-4411-8a2d-6b39d3ef7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c867b-cde0-418c-8f68-453c80a54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b5cfcbd8-6033-42e0-bf64-395394fc0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f6c11-a5d2-4411-8a2d-6b39d3ef7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Colonna per tutti i valori di tassonomia" ma:hidden="true" ma:list="{68c33b50-0603-471a-9307-77a9cfe783aa}" ma:internalName="TaxCatchAll" ma:showField="CatchAllData" ma:web="9c2f6c11-a5d2-4411-8a2d-6b39d3ef7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1519FD-BEB4-4B29-A6D8-F36E185A9F5A}">
  <ds:schemaRefs>
    <ds:schemaRef ds:uri="5bcc6a22-92b7-4545-b58d-edb347cad184"/>
    <ds:schemaRef ds:uri="96028a52-d765-4d1e-9f07-d2b80621c6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24D7A34-08A8-4582-8534-E90DECC34D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EDCAD3-C2D4-4960-BDA8-53E8DF163C40}"/>
</file>

<file path=docMetadata/LabelInfo.xml><?xml version="1.0" encoding="utf-8"?>
<clbl:labelList xmlns:clbl="http://schemas.microsoft.com/office/2020/mipLabelMetadata">
  <clbl:label id="{3d039f18-be30-4d14-a39b-43726fab950e}" enabled="1" method="Standard" siteId="{34bcdf7f-9a80-4d3f-86b3-a07ecaa09672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Tema di Office</vt:lpstr>
      <vt:lpstr>PowerPoint Presentation</vt:lpstr>
      <vt:lpstr>PowerPoint Presentation</vt:lpstr>
      <vt:lpstr>PROJECT GOAL</vt:lpstr>
      <vt:lpstr>WHY NEBULA?</vt:lpstr>
      <vt:lpstr>EVENT BASED CAMERAS AND  NEUROMORPHIC PROCESSORS</vt:lpstr>
      <vt:lpstr>PROJECT ARCHITECTURE</vt:lpstr>
      <vt:lpstr>SOFTWARE TESTING FRAMEWORK UI</vt:lpstr>
      <vt:lpstr>RESULTS AND CHALLENGES 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Matteo Massicci</dc:creator>
  <cp:revision>6</cp:revision>
  <dcterms:created xsi:type="dcterms:W3CDTF">2025-10-30T15:19:27Z</dcterms:created>
  <dcterms:modified xsi:type="dcterms:W3CDTF">2025-11-10T09:10:27Z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Tema di Office:8</vt:lpwstr>
  </property>
  <property fmtid="{D5CDD505-2E9C-101B-9397-08002B2CF9AE}" pid="3" name="ClassificationContentMarkingFooterText">
    <vt:lpwstr>Pubblico</vt:lpwstr>
  </property>
  <property fmtid="{D5CDD505-2E9C-101B-9397-08002B2CF9AE}" pid="4" name="ContentTypeId">
    <vt:lpwstr>0x010100EEE8D967367C4F43800F524D0FB25F14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_activity">
    <vt:lpwstr>{"FileActivityType":"9","FileActivityTimeStamp":"2025-11-07T09:11:50.917Z","FileActivityUsersOnPage":[{"DisplayName":"Daniele Sirigu","Id":"daniele.sirigu@nurjanatech.com"},{"DisplayName":"Michele Arduini","Id":"michele.arduini@nurjanatech.com"}],"FileActivityNavigationId":null}</vt:lpwstr>
  </property>
  <property fmtid="{D5CDD505-2E9C-101B-9397-08002B2CF9AE}" pid="11" name="MediaServiceImageTags">
    <vt:lpwstr/>
  </property>
</Properties>
</file>