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Metadata/LabelInfo.xml" ContentType="application/vnd.ms-office.classificationlabel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145707225" r:id="rId4"/>
    <p:sldId id="2145707224" r:id="rId5"/>
    <p:sldId id="2145707228" r:id="rId6"/>
    <p:sldId id="2145707236" r:id="rId7"/>
    <p:sldId id="2145707235" r:id="rId8"/>
    <p:sldId id="2145707230" r:id="rId9"/>
    <p:sldId id="2145707231" r:id="rId10"/>
    <p:sldId id="2145707232" r:id="rId11"/>
    <p:sldId id="2145707233" r:id="rId12"/>
    <p:sldId id="2145707234" r:id="rId13"/>
    <p:sldId id="25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BBB"/>
    <a:srgbClr val="1728BC"/>
    <a:srgbClr val="060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5"/>
    <p:restoredTop sz="94772"/>
  </p:normalViewPr>
  <p:slideViewPr>
    <p:cSldViewPr snapToGrid="0">
      <p:cViewPr varScale="1">
        <p:scale>
          <a:sx n="111" d="100"/>
          <a:sy n="111" d="100"/>
        </p:scale>
        <p:origin x="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76511-933D-3146-961E-B2512A90DF14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CC638-541D-874C-93C9-21AD3513C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3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A2160-9F40-2B44-9ADE-2697FD4853FA}" type="slidenum">
              <a:rPr lang="en-IT" smtClean="0"/>
              <a:t>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13056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A2160-9F40-2B44-9ADE-2697FD4853FA}" type="slidenum">
              <a:rPr lang="en-IT" smtClean="0"/>
              <a:t>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13056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8EA49-2AC6-BE1B-06FA-5184953AE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09081E1-07B2-FA4B-8E01-676F0E0CE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DE9F46-0D4B-0F10-C7CA-A36C2CD6F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FD4B0D-BD86-4408-9C42-EA4E3798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B5CA18-5EE2-D679-39A3-F24CD46D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91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A39097-4067-4763-E258-20F5C038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7625C8-94F1-10F7-CAB9-75AEA7752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5AEAD5-89B5-CCF0-5F5D-58F78F197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0201BB-5A1F-A406-6F35-548C028FF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1B952E-E2B4-3B0A-769A-DEC860608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78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C288FB0-B654-FDD2-1F54-28D5BD37D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80105F0-F399-DB1F-CF0A-F8531C2D0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B3A8F6-7E8C-E2E3-28C8-140A28D8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C95345-3CD4-B779-1F44-3CD789EA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110167-37C1-3132-BA11-274392E24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591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>
            <a:extLst>
              <a:ext uri="{FF2B5EF4-FFF2-40B4-BE49-F238E27FC236}">
                <a16:creationId xmlns:a16="http://schemas.microsoft.com/office/drawing/2014/main" id="{4508B794-7559-16C8-3095-CB68990F8F7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862446"/>
            <a:ext cx="12191999" cy="5663045"/>
          </a:xfrm>
          <a:prstGeom prst="rect">
            <a:avLst/>
          </a:prstGeom>
          <a:solidFill>
            <a:srgbClr val="1528BC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50A91A5-2E27-BBB4-A917-020315A6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96" y="1116448"/>
            <a:ext cx="11297804" cy="516409"/>
          </a:xfrm>
          <a:prstGeom prst="rect">
            <a:avLst/>
          </a:prstGeom>
        </p:spPr>
        <p:txBody>
          <a:bodyPr anchor="b"/>
          <a:lstStyle>
            <a:lvl1pPr>
              <a:defRPr lang="it-IT" sz="3200" b="1" kern="1200" dirty="0">
                <a:solidFill>
                  <a:schemeClr val="bg1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E558FA-036B-BB04-0CE6-EDB4B32ED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996" y="1656535"/>
            <a:ext cx="11297804" cy="516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2400" kern="1200" dirty="0" smtClean="0">
                <a:solidFill>
                  <a:schemeClr val="bg1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038062B3-0842-D420-5B15-BF91D0DF8B4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6996" y="2490090"/>
            <a:ext cx="11297804" cy="3447247"/>
          </a:xfrm>
          <a:prstGeom prst="rect">
            <a:avLst/>
          </a:prstGeom>
        </p:spPr>
        <p:txBody>
          <a:bodyPr/>
          <a:lstStyle>
            <a:lvl1pPr>
              <a:defRPr lang="it-IT" sz="1800" kern="1200" dirty="0" smtClean="0">
                <a:solidFill>
                  <a:schemeClr val="bg1"/>
                </a:solidFill>
                <a:latin typeface="Titillium Web" pitchFamily="2" charset="77"/>
                <a:ea typeface="+mj-ea"/>
                <a:cs typeface="+mj-cs"/>
              </a:defRPr>
            </a:lvl1pPr>
            <a:lvl2pPr>
              <a:defRPr lang="it-IT" sz="1600" kern="1200" dirty="0" smtClean="0">
                <a:solidFill>
                  <a:schemeClr val="bg1"/>
                </a:solidFill>
                <a:latin typeface="Titillium Web" pitchFamily="2" charset="77"/>
                <a:ea typeface="+mj-ea"/>
                <a:cs typeface="+mj-cs"/>
              </a:defRPr>
            </a:lvl2pPr>
            <a:lvl3pPr>
              <a:defRPr lang="it-IT" sz="1600" kern="1200" dirty="0" smtClean="0">
                <a:solidFill>
                  <a:schemeClr val="bg1"/>
                </a:solidFill>
                <a:latin typeface="Titillium Web" pitchFamily="2" charset="77"/>
                <a:ea typeface="+mj-ea"/>
                <a:cs typeface="+mj-cs"/>
              </a:defRPr>
            </a:lvl3pPr>
            <a:lvl4pPr>
              <a:defRPr lang="it-IT" sz="1600" kern="1200" dirty="0" smtClean="0">
                <a:solidFill>
                  <a:schemeClr val="bg1"/>
                </a:solidFill>
                <a:latin typeface="Titillium Web" pitchFamily="2" charset="77"/>
                <a:ea typeface="+mj-ea"/>
                <a:cs typeface="+mj-cs"/>
              </a:defRPr>
            </a:lvl4pPr>
            <a:lvl5pPr>
              <a:defRPr lang="it-IT" sz="1600" kern="1200" dirty="0">
                <a:solidFill>
                  <a:schemeClr val="bg1"/>
                </a:solidFill>
                <a:latin typeface="Titillium Web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36011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038062B3-0842-D420-5B15-BF91D0DF8B4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6994" y="2306782"/>
            <a:ext cx="11318007" cy="3865418"/>
          </a:xfrm>
          <a:prstGeom prst="rect">
            <a:avLst/>
          </a:prstGeom>
        </p:spPr>
        <p:txBody>
          <a:bodyPr/>
          <a:lstStyle>
            <a:lvl1pPr>
              <a:defRPr lang="it-IT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1pPr>
            <a:lvl2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2pPr>
            <a:lvl3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3pPr>
            <a:lvl4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4pPr>
            <a:lvl5pPr>
              <a:defRPr lang="it-IT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03D4207-1B7E-59E0-40E5-7509AD243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96" y="1116448"/>
            <a:ext cx="10515600" cy="535707"/>
          </a:xfrm>
          <a:prstGeom prst="rect">
            <a:avLst/>
          </a:prstGeom>
        </p:spPr>
        <p:txBody>
          <a:bodyPr anchor="b"/>
          <a:lstStyle>
            <a:lvl1pPr>
              <a:defRPr lang="it-IT" sz="3200" b="1" kern="1200" dirty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C5E6B887-0117-42E1-3678-413D74C8A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996" y="1656535"/>
            <a:ext cx="10515600" cy="5357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2758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E558FA-036B-BB04-0CE6-EDB4B32ED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995" y="1922070"/>
            <a:ext cx="5463063" cy="384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038062B3-0842-D420-5B15-BF91D0DF8B4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6995" y="2691245"/>
            <a:ext cx="5463063" cy="3434770"/>
          </a:xfrm>
          <a:prstGeom prst="rect">
            <a:avLst/>
          </a:prstGeom>
        </p:spPr>
        <p:txBody>
          <a:bodyPr/>
          <a:lstStyle>
            <a:lvl1pPr>
              <a:defRPr lang="it-IT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1pPr>
            <a:lvl2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2pPr>
            <a:lvl3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3pPr>
            <a:lvl4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4pPr>
            <a:lvl5pPr>
              <a:defRPr lang="it-IT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6576FE3-3885-B4FF-D94B-E5765152543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71738" y="2691245"/>
            <a:ext cx="5463063" cy="3434770"/>
          </a:xfrm>
          <a:prstGeom prst="rect">
            <a:avLst/>
          </a:prstGeom>
        </p:spPr>
        <p:txBody>
          <a:bodyPr/>
          <a:lstStyle>
            <a:lvl1pPr>
              <a:defRPr lang="it-IT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1pPr>
            <a:lvl2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2pPr>
            <a:lvl3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3pPr>
            <a:lvl4pPr>
              <a:defRPr lang="it-IT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4pPr>
            <a:lvl5pPr>
              <a:defRPr lang="it-IT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tillium Web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38F98548-F57F-1626-6B75-0371D69F717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60852" y="1922070"/>
            <a:ext cx="5463063" cy="384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0AE72784-1269-C3B0-8F6E-1860AE41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96" y="1116448"/>
            <a:ext cx="10515600" cy="535707"/>
          </a:xfrm>
          <a:prstGeom prst="rect">
            <a:avLst/>
          </a:prstGeom>
        </p:spPr>
        <p:txBody>
          <a:bodyPr anchor="b"/>
          <a:lstStyle>
            <a:lvl1pPr>
              <a:defRPr lang="it-IT" sz="3200" b="1" kern="1200" dirty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3078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930026-C31E-75E1-E43B-0801CECB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BE0071-4CB3-8EF2-80D9-A146E672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5F86DB-EF25-3218-8CC6-BD025353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D5D84C-E795-237C-FF78-1AB4051D8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EB4C5E-AC23-8543-A222-4CB5F980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69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EF87C6-3A36-01AD-E0A2-DC20D5CE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09F0A0-6C82-2BDE-23D6-D4117737F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52609B-F424-7ADF-D051-77B4DE34B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6DACF8-6B14-32B7-B640-87FE160C2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F3C61D-43D9-D136-679A-9D031FB9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69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741E0B-43A4-6E1A-B124-E47CCF4B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D7535F-2AA8-7CC3-A258-53BDA8BD9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E69E15-0362-508A-1239-B4C434C3E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4F77DE-ACEA-FB9B-B4EE-C9180620F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B1319F-FEEB-3F76-2467-B35FE39F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B89958-D208-F120-13A8-36BFB2F1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05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1B193A-05BD-39F9-8A6B-B2859BF82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020CE9-E983-51C9-9F43-E3EB62B02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69B0B3-7D8A-2746-87E9-865C00FDA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52F75B1-A40F-C043-862B-E2091B2BB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3436A08-7AC1-7563-D50F-9D94E4D45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0C40F6E-CEE7-A970-76F6-FDFB6A00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9A18749-7255-6E43-26C6-E876DC1E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173CA26-72BF-8FD1-4BA4-A42BA0B5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24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5EDB6A-C8C9-ACE5-B325-0B014923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6ABEDEB-1D26-8AE8-4A0A-BEFEB3556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5CFCA2-7BFC-27D3-E51B-C0657EB8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1AEE23-7A89-273E-8A1D-98A95CA0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60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BAF3ADC-ADA1-1E63-8841-1DE7031A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5F5AC3-4907-FF86-3D2F-D26553FB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575F01-94D3-FFE8-7E81-A36D9D62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65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6581DD-4BB2-CC84-E05D-37470D34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47087E-E568-D1FB-E578-866AF5ECE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4AD939-FAA5-B513-4FBC-85442022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04A882-8A0B-DE52-E8BC-69B08C5BB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B4992D-B083-25D0-67C3-26F91818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EF10D2-34DD-98CD-F308-7F67EEA9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47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0100F5-3DDE-0305-0D39-31C4E5362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60AC44C-401B-B1CF-59FC-01468B22A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9B5C919-01F9-8B41-6AD5-58BDFEECD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946823-97E9-8FB9-8C9A-C5E20921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58CCE5-D370-60A2-6FC3-D5440A50B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036CD8-E395-FF36-C045-56F49808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F68-6BD6-7F45-A17A-2E8F58443DE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0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2E7809E-3106-5F1D-CB60-6D6FF725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A5B33A-3704-6923-1B8F-A1C47F8AD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5E26A1-2B56-0376-646B-DD68077ED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2A094-26FE-2C48-BD78-16E3996DDCFB}" type="datetimeFigureOut">
              <a:rPr lang="it-IT" smtClean="0"/>
              <a:t>11/11/25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3F3BC7-A73D-E8B2-DB2E-BA94CE53E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0830D3-A710-1328-1CC3-DDD2A0858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B00F68-6BD6-7F45-A17A-2E8F58443DE7}" type="slidenum">
              <a:rPr lang="it-IT" smtClean="0"/>
              <a:t>‹#›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E79BC4B-9B9E-E733-E76E-421BA315CE4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74512" y="6642100"/>
            <a:ext cx="4714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it-IT" sz="1000">
                <a:solidFill>
                  <a:srgbClr val="008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Pubblico</a:t>
            </a:r>
          </a:p>
        </p:txBody>
      </p:sp>
    </p:spTree>
    <p:extLst>
      <p:ext uri="{BB962C8B-B14F-4D97-AF65-F5344CB8AC3E}">
        <p14:creationId xmlns:p14="http://schemas.microsoft.com/office/powerpoint/2010/main" val="135789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68EDAD4-1D08-38D5-9DA7-3BA27CA17E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0A8160C-5FEC-D686-205C-D48302E061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1282"/>
            <a:ext cx="12192000" cy="36176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6A3C38-91B8-3974-676F-ABE00121CDD6}"/>
              </a:ext>
            </a:extLst>
          </p:cNvPr>
          <p:cNvSpPr txBox="1"/>
          <p:nvPr/>
        </p:nvSpPr>
        <p:spPr>
          <a:xfrm>
            <a:off x="6712747" y="6536581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7B5F768-5910-B8A7-D503-73188E24D672}"/>
              </a:ext>
            </a:extLst>
          </p:cNvPr>
          <p:cNvSpPr txBox="1"/>
          <p:nvPr/>
        </p:nvSpPr>
        <p:spPr>
          <a:xfrm>
            <a:off x="467555" y="6530753"/>
            <a:ext cx="791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ICSC </a:t>
            </a:r>
            <a:r>
              <a:rPr lang="it-IT" sz="1400" dirty="0" err="1">
                <a:solidFill>
                  <a:schemeClr val="bg1"/>
                </a:solidFill>
                <a:latin typeface="Titillium Web" pitchFamily="2" charset="77"/>
              </a:rPr>
              <a:t>Italian</a:t>
            </a:r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Titillium Web" pitchFamily="2" charset="77"/>
              </a:rPr>
              <a:t>Research</a:t>
            </a:r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 Center on High-Performance Computing, Big Data and Quantum Computing</a:t>
            </a:r>
          </a:p>
        </p:txBody>
      </p:sp>
    </p:spTree>
    <p:extLst>
      <p:ext uri="{BB962C8B-B14F-4D97-AF65-F5344CB8AC3E}">
        <p14:creationId xmlns:p14="http://schemas.microsoft.com/office/powerpoint/2010/main" val="2864172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46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B0DFA3-D227-81AA-B457-2333C9F66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5DCD7A1B-3E01-ABAE-86D2-76ABC4DAE080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654B8828-D591-B811-F4CB-B8B0834E3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273B5CCF-E377-9530-45D0-7E82A9602573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6313F3D-87C6-5FDD-BAD4-08B306520A1E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4672A55A-44FA-8850-7556-8507269F78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07EE1F2A-9EAE-0A03-2D2D-EF771E31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Pannello di controllo degli agenti inquinanti</a:t>
            </a:r>
          </a:p>
        </p:txBody>
      </p:sp>
      <p:pic>
        <p:nvPicPr>
          <p:cNvPr id="10" name="Segnaposto contenuto 9" descr="Immagine che contiene schermata,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7D63E1CB-74E5-CD11-4658-8400AB812A4D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09499">
            <a:off x="6778842" y="919491"/>
            <a:ext cx="7617178" cy="3430279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BA3441E-0C8E-1511-E9D8-081A7982BB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619" r="17921" b="73430"/>
          <a:stretch>
            <a:fillRect/>
          </a:stretch>
        </p:blipFill>
        <p:spPr>
          <a:xfrm>
            <a:off x="0" y="3789517"/>
            <a:ext cx="5777816" cy="2719044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B6FE04F8-8D5B-FFAB-B669-6F915A627176}"/>
              </a:ext>
            </a:extLst>
          </p:cNvPr>
          <p:cNvSpPr txBox="1"/>
          <p:nvPr/>
        </p:nvSpPr>
        <p:spPr>
          <a:xfrm>
            <a:off x="436996" y="2091152"/>
            <a:ext cx="5815161" cy="3551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03027" lvl="1" indent="-251513" algn="l">
              <a:lnSpc>
                <a:spcPts val="3145"/>
              </a:lnSpc>
              <a:buFont typeface="Arial"/>
              <a:buChar char="•"/>
            </a:pP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Monitoraggio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continuativo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di CO, NO₂, SO₂, CH₄, O₃ e HCHO da Sentinel-5P</a:t>
            </a:r>
          </a:p>
          <a:p>
            <a:pPr marL="503027" lvl="1" indent="-251513" algn="l">
              <a:lnSpc>
                <a:spcPts val="3145"/>
              </a:lnSpc>
              <a:buFont typeface="Arial"/>
              <a:buChar char="•"/>
            </a:pP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Funzionalità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: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esplorazione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,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visualizzazione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,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animazione</a:t>
            </a:r>
            <a:endParaRPr lang="en-US" sz="1900" spc="72" dirty="0">
              <a:solidFill>
                <a:schemeClr val="bg1"/>
              </a:solidFill>
              <a:latin typeface="Titillium Web" pitchFamily="2" charset="77"/>
              <a:ea typeface="Poppins"/>
              <a:cs typeface="Poppins"/>
              <a:sym typeface="Poppins"/>
            </a:endParaRPr>
          </a:p>
          <a:p>
            <a:pPr marL="503027" lvl="1" indent="-251513" algn="l">
              <a:lnSpc>
                <a:spcPts val="3145"/>
              </a:lnSpc>
              <a:buFont typeface="Arial"/>
              <a:buChar char="•"/>
            </a:pP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Focus sui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singoli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parametri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anziché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sul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calcolo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degli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indicatori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.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Gli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indicatori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possono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comunque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essere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derivati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dai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dati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grezzi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.</a:t>
            </a:r>
          </a:p>
          <a:p>
            <a:pPr marL="503027" lvl="1" indent="-251513" algn="l">
              <a:lnSpc>
                <a:spcPts val="3145"/>
              </a:lnSpc>
              <a:buFont typeface="Arial"/>
              <a:buChar char="•"/>
            </a:pP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Consente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una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visione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completa e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aggiornata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di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ciascun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inquinante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a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livello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mondiale</a:t>
            </a:r>
            <a:endParaRPr lang="en-US" sz="1900" spc="72" dirty="0">
              <a:solidFill>
                <a:schemeClr val="bg1"/>
              </a:solidFill>
              <a:latin typeface="Titillium Web" pitchFamily="2" charset="77"/>
              <a:ea typeface="Poppins"/>
              <a:cs typeface="Poppins"/>
              <a:sym typeface="Poppin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2DED17-405A-1E22-C5A3-E991CC47CA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494" y="1736760"/>
            <a:ext cx="5260014" cy="441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12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46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BBE640-F56E-CAF0-B9BA-4E3E31F23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B5C0A860-0321-FE40-2317-2136B360093E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45AED55-650B-62FA-B2D2-C39473611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5126325C-7538-96F8-E96C-BEF0D3D83105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4218F95-D12F-4E9B-AAE3-EAAB6A2A1FF2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4AD53FBC-000C-5A3F-AECD-4E00758F8F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48477685-9EF6-48F3-30EF-6405525E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Monitoraggio degli incendi</a:t>
            </a:r>
          </a:p>
        </p:txBody>
      </p:sp>
      <p:pic>
        <p:nvPicPr>
          <p:cNvPr id="10" name="Segnaposto contenuto 9" descr="Immagine che contiene schermata,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9B2A9EB5-B715-013E-568E-6B56E3B66B42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09499">
            <a:off x="6776177" y="933312"/>
            <a:ext cx="7691528" cy="3430279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2595F4C-72E1-2C45-04A0-FDAED3026BE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619" r="17921" b="73430"/>
          <a:stretch>
            <a:fillRect/>
          </a:stretch>
        </p:blipFill>
        <p:spPr>
          <a:xfrm>
            <a:off x="-44800" y="3325512"/>
            <a:ext cx="6757547" cy="3180106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9709E2E9-0806-33FA-2170-C114EEBDF25C}"/>
              </a:ext>
            </a:extLst>
          </p:cNvPr>
          <p:cNvSpPr txBox="1"/>
          <p:nvPr/>
        </p:nvSpPr>
        <p:spPr>
          <a:xfrm>
            <a:off x="436995" y="1882060"/>
            <a:ext cx="6082558" cy="4224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71" lvl="1" indent="-248285">
              <a:lnSpc>
                <a:spcPts val="3680"/>
              </a:lnSpc>
              <a:buFont typeface="Arial"/>
              <a:buChar char="•"/>
            </a:pP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Traccia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il </a:t>
            </a: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ciclo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di vita degli </a:t>
            </a: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incendi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: </a:t>
            </a: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innesco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→ </a:t>
            </a: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propagazione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→ </a:t>
            </a: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impatto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sulla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qualità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dell'aria</a:t>
            </a:r>
            <a:endParaRPr lang="en-US" sz="1900" dirty="0">
              <a:solidFill>
                <a:schemeClr val="bg1"/>
              </a:solidFill>
              <a:latin typeface="Titillium Web" pitchFamily="2" charset="77"/>
              <a:ea typeface="Poppins"/>
              <a:cs typeface="Poppins"/>
              <a:sym typeface="Poppins"/>
            </a:endParaRPr>
          </a:p>
          <a:p>
            <a:pPr marL="496571" lvl="1" indent="-248285">
              <a:lnSpc>
                <a:spcPts val="3680"/>
              </a:lnSpc>
              <a:buFont typeface="Arial"/>
              <a:buChar char="•"/>
            </a:pP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Sorgenti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dati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: CAMS, Sentinel-3 (FRP, AOD), Sentinel-5P (CO, HCHO - </a:t>
            </a: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attività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precursori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per Sentinel-4)</a:t>
            </a:r>
          </a:p>
          <a:p>
            <a:pPr marL="496571" lvl="1" indent="-248285">
              <a:lnSpc>
                <a:spcPts val="3680"/>
              </a:lnSpc>
              <a:buFont typeface="Arial"/>
              <a:buChar char="•"/>
            </a:pP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Funzionalità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: </a:t>
            </a: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esplorare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, </a:t>
            </a: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visualizzare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, </a:t>
            </a: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animare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, </a:t>
            </a: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analizzare</a:t>
            </a:r>
            <a:endParaRPr lang="en-US" sz="1900" dirty="0">
              <a:solidFill>
                <a:schemeClr val="bg1"/>
              </a:solidFill>
              <a:latin typeface="Titillium Web" pitchFamily="2" charset="77"/>
              <a:ea typeface="Poppins"/>
              <a:cs typeface="Poppins"/>
              <a:sym typeface="Poppins"/>
            </a:endParaRPr>
          </a:p>
          <a:p>
            <a:pPr marL="496571" lvl="1" indent="-248285">
              <a:lnSpc>
                <a:spcPts val="3680"/>
              </a:lnSpc>
              <a:buFont typeface="Arial"/>
              <a:buChar char="•"/>
            </a:pP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Integrazione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di </a:t>
            </a: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sorgenti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dati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eterogenee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, </a:t>
            </a: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combinando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osservazioni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satellitari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e output di </a:t>
            </a: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modelli</a:t>
            </a:r>
            <a:r>
              <a:rPr lang="en-US" sz="1900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per </a:t>
            </a:r>
            <a:r>
              <a:rPr lang="en-US" sz="1900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approfondimento</a:t>
            </a:r>
            <a:endParaRPr lang="en-US" sz="1900" dirty="0">
              <a:solidFill>
                <a:schemeClr val="bg1"/>
              </a:solidFill>
              <a:latin typeface="Titillium Web" pitchFamily="2" charset="77"/>
              <a:ea typeface="Poppins"/>
              <a:cs typeface="Poppins"/>
              <a:sym typeface="Poppins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5CE651DA-C34C-60B1-46F0-FA5894D24C71}"/>
              </a:ext>
            </a:extLst>
          </p:cNvPr>
          <p:cNvSpPr>
            <a:spLocks noChangeAspect="1"/>
          </p:cNvSpPr>
          <p:nvPr/>
        </p:nvSpPr>
        <p:spPr>
          <a:xfrm>
            <a:off x="8439052" y="3476501"/>
            <a:ext cx="3590920" cy="2767685"/>
          </a:xfrm>
          <a:custGeom>
            <a:avLst/>
            <a:gdLst/>
            <a:ahLst/>
            <a:cxnLst/>
            <a:rect l="l" t="t" r="r" b="b"/>
            <a:pathLst>
              <a:path w="5042088" h="3886166">
                <a:moveTo>
                  <a:pt x="0" y="0"/>
                </a:moveTo>
                <a:lnTo>
                  <a:pt x="5042087" y="0"/>
                </a:lnTo>
                <a:lnTo>
                  <a:pt x="5042087" y="3886166"/>
                </a:lnTo>
                <a:lnTo>
                  <a:pt x="0" y="388616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5F41BC40-5E70-FEC9-119A-FD4ED774E7FC}"/>
              </a:ext>
            </a:extLst>
          </p:cNvPr>
          <p:cNvSpPr>
            <a:spLocks noChangeAspect="1"/>
          </p:cNvSpPr>
          <p:nvPr/>
        </p:nvSpPr>
        <p:spPr>
          <a:xfrm>
            <a:off x="6714475" y="1261934"/>
            <a:ext cx="3919750" cy="2985682"/>
          </a:xfrm>
          <a:custGeom>
            <a:avLst/>
            <a:gdLst/>
            <a:ahLst/>
            <a:cxnLst/>
            <a:rect l="l" t="t" r="r" b="b"/>
            <a:pathLst>
              <a:path w="5503805" h="4192260">
                <a:moveTo>
                  <a:pt x="0" y="0"/>
                </a:moveTo>
                <a:lnTo>
                  <a:pt x="5503805" y="0"/>
                </a:lnTo>
                <a:lnTo>
                  <a:pt x="5503805" y="4192260"/>
                </a:lnTo>
                <a:lnTo>
                  <a:pt x="0" y="419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73870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5DE90-FB72-1E5E-0660-E9945383C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egnaposto contenuto 16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85F1AD11-B017-D70C-395F-F3FCEC5991F5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892423">
            <a:off x="9075069" y="1419288"/>
            <a:ext cx="4670890" cy="5451381"/>
          </a:xfrm>
        </p:spPr>
      </p:pic>
      <p:pic>
        <p:nvPicPr>
          <p:cNvPr id="15" name="Segnaposto contenuto 14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9C862C08-09D6-5D0D-497D-71377FCE43CF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62219"/>
            <a:ext cx="6966146" cy="5643235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0C8E11C5-26A3-9F62-4076-2A74DA7540D5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A5CDA189-18FF-9536-9064-BA10C2C5C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233AEF22-6F87-4DD6-0280-EA37A9F7C270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7674E17B-4CC1-DFF9-D8D5-89C2AE13CBDD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095304B0-6BBF-371D-4CB7-A1E7CF5091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sp>
        <p:nvSpPr>
          <p:cNvPr id="18" name="Titolo 2">
            <a:extLst>
              <a:ext uri="{FF2B5EF4-FFF2-40B4-BE49-F238E27FC236}">
                <a16:creationId xmlns:a16="http://schemas.microsoft.com/office/drawing/2014/main" id="{31983AB5-A869-FD2A-2D40-CC1DC38A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06" y="1026442"/>
            <a:ext cx="10515600" cy="53570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Il futuro prossimo</a:t>
            </a:r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3D987EE9-A280-AB88-6A15-AD9D7240B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0631" y="1934130"/>
            <a:ext cx="6574430" cy="68666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/>
              <a:t>Espandere</a:t>
            </a:r>
            <a:r>
              <a:rPr lang="en-US" sz="1900" dirty="0"/>
              <a:t> dataset e </a:t>
            </a:r>
            <a:r>
              <a:rPr lang="en-US" sz="1900" dirty="0" err="1"/>
              <a:t>interoperabilità</a:t>
            </a:r>
            <a:r>
              <a:rPr lang="en-US" sz="1900" dirty="0"/>
              <a:t> con </a:t>
            </a:r>
            <a:r>
              <a:rPr lang="en-US" sz="1900" dirty="0" err="1"/>
              <a:t>altre</a:t>
            </a:r>
            <a:r>
              <a:rPr lang="en-US" sz="1900" dirty="0"/>
              <a:t> </a:t>
            </a:r>
            <a:r>
              <a:rPr lang="en-US" sz="1900" dirty="0" err="1"/>
              <a:t>infrastrutture</a:t>
            </a:r>
            <a:r>
              <a:rPr lang="en-US" sz="1900" dirty="0"/>
              <a:t> HPC/Big Data (</a:t>
            </a:r>
            <a:r>
              <a:rPr lang="en-US" sz="1900" dirty="0" err="1"/>
              <a:t>ecosistemi</a:t>
            </a:r>
            <a:r>
              <a:rPr lang="en-US" sz="1900" dirty="0"/>
              <a:t> </a:t>
            </a:r>
            <a:r>
              <a:rPr lang="en-US" sz="1900" dirty="0" err="1"/>
              <a:t>DestinE</a:t>
            </a:r>
            <a:r>
              <a:rPr lang="en-US" sz="1900" dirty="0"/>
              <a:t> e Copernicus)</a:t>
            </a:r>
          </a:p>
        </p:txBody>
      </p:sp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476EFD14-6855-A3CE-644D-3BF04DE56C69}"/>
              </a:ext>
            </a:extLst>
          </p:cNvPr>
          <p:cNvSpPr txBox="1">
            <a:spLocks/>
          </p:cNvSpPr>
          <p:nvPr/>
        </p:nvSpPr>
        <p:spPr>
          <a:xfrm>
            <a:off x="2940630" y="2977675"/>
            <a:ext cx="7000045" cy="317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Incorporare</a:t>
            </a:r>
            <a:r>
              <a:rPr lang="en-US" sz="2000" dirty="0"/>
              <a:t> </a:t>
            </a:r>
            <a:r>
              <a:rPr lang="en-US" sz="2000" dirty="0" err="1"/>
              <a:t>modelli</a:t>
            </a:r>
            <a:r>
              <a:rPr lang="en-US" sz="2000" dirty="0"/>
              <a:t> di AI/ML per </a:t>
            </a:r>
            <a:r>
              <a:rPr lang="en-US" sz="2000" dirty="0" err="1"/>
              <a:t>l'analisi</a:t>
            </a:r>
            <a:r>
              <a:rPr lang="en-US" sz="2000" dirty="0"/>
              <a:t> </a:t>
            </a:r>
            <a:r>
              <a:rPr lang="en-US" sz="2000" dirty="0" err="1"/>
              <a:t>predittiva</a:t>
            </a:r>
            <a:endParaRPr lang="en-US" sz="2000" dirty="0"/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479E41A7-6A2D-74FA-22E4-33459AFAC732}"/>
              </a:ext>
            </a:extLst>
          </p:cNvPr>
          <p:cNvSpPr txBox="1">
            <a:spLocks/>
          </p:cNvSpPr>
          <p:nvPr/>
        </p:nvSpPr>
        <p:spPr>
          <a:xfrm>
            <a:off x="2940630" y="3651843"/>
            <a:ext cx="7000045" cy="361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/>
              <a:t>Incorporare</a:t>
            </a:r>
            <a:r>
              <a:rPr lang="en-US" sz="1900" dirty="0"/>
              <a:t> </a:t>
            </a:r>
            <a:r>
              <a:rPr lang="en-US" sz="1900" dirty="0" err="1"/>
              <a:t>osservazioni</a:t>
            </a:r>
            <a:r>
              <a:rPr lang="en-US" sz="1900" dirty="0"/>
              <a:t> in situ</a:t>
            </a:r>
          </a:p>
          <a:p>
            <a:endParaRPr lang="en-US" sz="1900" dirty="0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79C9CF83-55AE-1B71-7ED3-2F8A171E9F0E}"/>
              </a:ext>
            </a:extLst>
          </p:cNvPr>
          <p:cNvSpPr txBox="1">
            <a:spLocks/>
          </p:cNvSpPr>
          <p:nvPr/>
        </p:nvSpPr>
        <p:spPr>
          <a:xfrm>
            <a:off x="2940630" y="4370492"/>
            <a:ext cx="5621479" cy="80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/>
              <a:t>Integrazione</a:t>
            </a:r>
            <a:r>
              <a:rPr lang="en-US" sz="1900" dirty="0"/>
              <a:t> </a:t>
            </a:r>
            <a:r>
              <a:rPr lang="en-US" sz="1900" dirty="0" err="1"/>
              <a:t>dei</a:t>
            </a:r>
            <a:r>
              <a:rPr lang="en-US" sz="1900" dirty="0"/>
              <a:t> </a:t>
            </a:r>
            <a:r>
              <a:rPr lang="en-US" sz="1900" dirty="0" err="1"/>
              <a:t>futuri</a:t>
            </a:r>
            <a:r>
              <a:rPr lang="en-US" sz="1900" dirty="0"/>
              <a:t> </a:t>
            </a:r>
            <a:r>
              <a:rPr lang="en-US" sz="1900" dirty="0" err="1"/>
              <a:t>dati</a:t>
            </a:r>
            <a:r>
              <a:rPr lang="en-US" sz="1900" dirty="0"/>
              <a:t> </a:t>
            </a:r>
            <a:r>
              <a:rPr lang="en-US" sz="1900" dirty="0" err="1"/>
              <a:t>satellitari</a:t>
            </a:r>
            <a:r>
              <a:rPr lang="en-US" sz="1900" dirty="0"/>
              <a:t> Sentinel-4 per </a:t>
            </a:r>
            <a:r>
              <a:rPr lang="en-US" sz="1900" dirty="0" err="1"/>
              <a:t>applicazioni</a:t>
            </a:r>
            <a:r>
              <a:rPr lang="en-US" sz="1900" dirty="0"/>
              <a:t> NRT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D56CAF5-703A-FD37-89A7-F08E40E6C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Incorporare osservazioni in situ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(o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osservazioni sul posto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14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9B47D1-3A2E-09C0-A484-D96A80DF3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D8C9C24-882F-A2AC-BEE6-9371098EC3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DAFF47D-347E-EA59-40D6-2A52E44D07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1282"/>
            <a:ext cx="12192000" cy="36176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FE62E9-82D0-450A-4ED2-4E7F4EEE7B0A}"/>
              </a:ext>
            </a:extLst>
          </p:cNvPr>
          <p:cNvSpPr txBox="1"/>
          <p:nvPr/>
        </p:nvSpPr>
        <p:spPr>
          <a:xfrm>
            <a:off x="6712747" y="6536581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A5087D4-8726-D45F-308B-DC48D33B509E}"/>
              </a:ext>
            </a:extLst>
          </p:cNvPr>
          <p:cNvSpPr txBox="1"/>
          <p:nvPr/>
        </p:nvSpPr>
        <p:spPr>
          <a:xfrm>
            <a:off x="467555" y="6530753"/>
            <a:ext cx="791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ICSC </a:t>
            </a:r>
            <a:r>
              <a:rPr lang="it-IT" sz="1400" dirty="0" err="1">
                <a:solidFill>
                  <a:schemeClr val="bg1"/>
                </a:solidFill>
                <a:latin typeface="Titillium Web" pitchFamily="2" charset="77"/>
              </a:rPr>
              <a:t>Italian</a:t>
            </a:r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Titillium Web" pitchFamily="2" charset="77"/>
              </a:rPr>
              <a:t>Research</a:t>
            </a:r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 Center on High-Performance Computing, Big Data and Quantum Computing</a:t>
            </a: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AA7BB53C-2304-1396-2CAE-F9CF716EAA6C}"/>
              </a:ext>
            </a:extLst>
          </p:cNvPr>
          <p:cNvSpPr txBox="1">
            <a:spLocks/>
          </p:cNvSpPr>
          <p:nvPr/>
        </p:nvSpPr>
        <p:spPr>
          <a:xfrm>
            <a:off x="838200" y="1933792"/>
            <a:ext cx="10515600" cy="2333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bg1"/>
                </a:solidFill>
                <a:latin typeface="Titillium Web" pitchFamily="2" charset="77"/>
              </a:rPr>
              <a:t>Grazie </a:t>
            </a:r>
          </a:p>
          <a:p>
            <a:r>
              <a:rPr lang="it-IT" b="1" dirty="0">
                <a:solidFill>
                  <a:schemeClr val="bg1"/>
                </a:solidFill>
                <a:latin typeface="Titillium Web" pitchFamily="2" charset="77"/>
              </a:rPr>
              <a:t>per </a:t>
            </a:r>
          </a:p>
          <a:p>
            <a:r>
              <a:rPr lang="it-IT" b="1" dirty="0">
                <a:solidFill>
                  <a:schemeClr val="bg1"/>
                </a:solidFill>
                <a:latin typeface="Titillium Web" pitchFamily="2" charset="77"/>
              </a:rPr>
              <a:t>l’attenzione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CAC86C-C99A-5CC6-880C-3E7443698EA5}"/>
              </a:ext>
            </a:extLst>
          </p:cNvPr>
          <p:cNvGrpSpPr/>
          <p:nvPr/>
        </p:nvGrpSpPr>
        <p:grpSpPr>
          <a:xfrm>
            <a:off x="5038052" y="4594630"/>
            <a:ext cx="5826504" cy="1434394"/>
            <a:chOff x="2560259" y="2911604"/>
            <a:chExt cx="5826504" cy="1434394"/>
          </a:xfrm>
        </p:grpSpPr>
        <p:sp>
          <p:nvSpPr>
            <p:cNvPr id="2" name="Titolo 4">
              <a:extLst>
                <a:ext uri="{FF2B5EF4-FFF2-40B4-BE49-F238E27FC236}">
                  <a16:creationId xmlns:a16="http://schemas.microsoft.com/office/drawing/2014/main" id="{EE6D7129-66B5-3D88-2B0D-3EA4AC8F44A6}"/>
                </a:ext>
              </a:extLst>
            </p:cNvPr>
            <p:cNvSpPr txBox="1">
              <a:spLocks/>
            </p:cNvSpPr>
            <p:nvPr/>
          </p:nvSpPr>
          <p:spPr>
            <a:xfrm>
              <a:off x="5897941" y="2911604"/>
              <a:ext cx="2488822" cy="143439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6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70000"/>
                </a:lnSpc>
              </a:pPr>
              <a:r>
                <a:rPr lang="it-IT" sz="3000" dirty="0">
                  <a:solidFill>
                    <a:schemeClr val="bg1"/>
                  </a:solidFill>
                  <a:latin typeface="Titillium Web" pitchFamily="2" charset="77"/>
                </a:rPr>
                <a:t>mantovani@meeo.it </a:t>
              </a:r>
            </a:p>
            <a:p>
              <a:pPr algn="l">
                <a:lnSpc>
                  <a:spcPct val="170000"/>
                </a:lnSpc>
              </a:pPr>
              <a:r>
                <a:rPr lang="it-IT" sz="3000" dirty="0">
                  <a:solidFill>
                    <a:schemeClr val="bg1"/>
                  </a:solidFill>
                  <a:latin typeface="Titillium Web" pitchFamily="2" charset="77"/>
                </a:rPr>
                <a:t>fazzini@meeo.it</a:t>
              </a:r>
            </a:p>
            <a:p>
              <a:pPr algn="l">
                <a:lnSpc>
                  <a:spcPct val="170000"/>
                </a:lnSpc>
              </a:pPr>
              <a:r>
                <a:rPr lang="it-IT" sz="3000" dirty="0">
                  <a:solidFill>
                    <a:schemeClr val="bg1"/>
                  </a:solidFill>
                  <a:latin typeface="Titillium Web" pitchFamily="2" charset="77"/>
                </a:rPr>
                <a:t>cattozzo@meeo.it </a:t>
              </a:r>
            </a:p>
          </p:txBody>
        </p:sp>
        <p:sp>
          <p:nvSpPr>
            <p:cNvPr id="9" name="Titolo 4">
              <a:extLst>
                <a:ext uri="{FF2B5EF4-FFF2-40B4-BE49-F238E27FC236}">
                  <a16:creationId xmlns:a16="http://schemas.microsoft.com/office/drawing/2014/main" id="{9C0C7B4C-970D-C32C-0D50-05205DA3BCE7}"/>
                </a:ext>
              </a:extLst>
            </p:cNvPr>
            <p:cNvSpPr txBox="1">
              <a:spLocks/>
            </p:cNvSpPr>
            <p:nvPr/>
          </p:nvSpPr>
          <p:spPr>
            <a:xfrm>
              <a:off x="2560259" y="3202126"/>
              <a:ext cx="3071915" cy="10081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it-IT" sz="3000" b="1" dirty="0">
                  <a:solidFill>
                    <a:schemeClr val="bg1"/>
                  </a:solidFill>
                  <a:latin typeface="Titillium Web" pitchFamily="2" charset="77"/>
                </a:rPr>
                <a:t>contatti: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799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9E1558-04DD-B29C-71B5-93B12CD35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1400F4F-5F98-6769-18AB-FAB3C484EF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01BBB60-7C58-35F5-C16A-6FC5DF9565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1282"/>
            <a:ext cx="12192000" cy="36176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260D5A-E12E-8854-BE4C-1E0604F48042}"/>
              </a:ext>
            </a:extLst>
          </p:cNvPr>
          <p:cNvSpPr txBox="1"/>
          <p:nvPr/>
        </p:nvSpPr>
        <p:spPr>
          <a:xfrm>
            <a:off x="6712747" y="6536581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FD99978-9468-4529-34FB-7EE281F0E377}"/>
              </a:ext>
            </a:extLst>
          </p:cNvPr>
          <p:cNvSpPr txBox="1"/>
          <p:nvPr/>
        </p:nvSpPr>
        <p:spPr>
          <a:xfrm>
            <a:off x="467555" y="6530753"/>
            <a:ext cx="791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ICSC </a:t>
            </a:r>
            <a:r>
              <a:rPr lang="it-IT" sz="1400" dirty="0" err="1">
                <a:solidFill>
                  <a:schemeClr val="bg1"/>
                </a:solidFill>
                <a:latin typeface="Titillium Web" pitchFamily="2" charset="77"/>
              </a:rPr>
              <a:t>Italian</a:t>
            </a:r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Titillium Web" pitchFamily="2" charset="77"/>
              </a:rPr>
              <a:t>Research</a:t>
            </a:r>
            <a:r>
              <a:rPr lang="it-IT" sz="1400" dirty="0">
                <a:solidFill>
                  <a:schemeClr val="bg1"/>
                </a:solidFill>
                <a:latin typeface="Titillium Web" pitchFamily="2" charset="77"/>
              </a:rPr>
              <a:t> Center on High-Performance Computing, Big Data and Quantum Computing</a:t>
            </a:r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A50AE0C5-9199-FA40-CE71-8E653A7464AF}"/>
              </a:ext>
            </a:extLst>
          </p:cNvPr>
          <p:cNvSpPr txBox="1">
            <a:spLocks/>
          </p:cNvSpPr>
          <p:nvPr/>
        </p:nvSpPr>
        <p:spPr>
          <a:xfrm>
            <a:off x="465221" y="1390081"/>
            <a:ext cx="11142280" cy="161317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4400" b="1" dirty="0">
                <a:solidFill>
                  <a:schemeClr val="bg1"/>
                </a:solidFill>
                <a:latin typeface="Titillium Web" pitchFamily="2" charset="77"/>
              </a:rPr>
              <a:t>DASSTER</a:t>
            </a:r>
          </a:p>
          <a:p>
            <a:pPr algn="l"/>
            <a:r>
              <a:rPr lang="it-IT" sz="3500" i="1" dirty="0">
                <a:solidFill>
                  <a:schemeClr val="bg1"/>
                </a:solidFill>
                <a:latin typeface="Titillium Web" pitchFamily="2" charset="77"/>
              </a:rPr>
              <a:t>Earth System data </a:t>
            </a:r>
            <a:r>
              <a:rPr lang="it-IT" sz="3500" i="1" dirty="0" err="1">
                <a:solidFill>
                  <a:schemeClr val="bg1"/>
                </a:solidFill>
                <a:latin typeface="Titillium Web" pitchFamily="2" charset="77"/>
              </a:rPr>
              <a:t>analytics</a:t>
            </a:r>
            <a:r>
              <a:rPr lang="it-IT" sz="3500" i="1" dirty="0">
                <a:solidFill>
                  <a:schemeClr val="bg1"/>
                </a:solidFill>
                <a:latin typeface="Titillium Web" pitchFamily="2" charset="77"/>
              </a:rPr>
              <a:t> </a:t>
            </a:r>
            <a:r>
              <a:rPr lang="it-IT" sz="3500" i="1" dirty="0" err="1">
                <a:solidFill>
                  <a:schemeClr val="bg1"/>
                </a:solidFill>
                <a:latin typeface="Titillium Web" pitchFamily="2" charset="77"/>
              </a:rPr>
              <a:t>platform</a:t>
            </a:r>
            <a:r>
              <a:rPr lang="it-IT" sz="3500" i="1" dirty="0">
                <a:solidFill>
                  <a:schemeClr val="bg1"/>
                </a:solidFill>
                <a:latin typeface="Titillium Web" pitchFamily="2" charset="77"/>
              </a:rPr>
              <a:t>; interoperabilità dati geospaziali e visualizzazione per </a:t>
            </a:r>
            <a:r>
              <a:rPr lang="it-IT" sz="3500" i="1" dirty="0" err="1">
                <a:solidFill>
                  <a:schemeClr val="bg1"/>
                </a:solidFill>
                <a:latin typeface="Titillium Web" pitchFamily="2" charset="77"/>
              </a:rPr>
              <a:t>decision</a:t>
            </a:r>
            <a:r>
              <a:rPr lang="it-IT" sz="3500" i="1" dirty="0">
                <a:solidFill>
                  <a:schemeClr val="bg1"/>
                </a:solidFill>
                <a:latin typeface="Titillium Web" pitchFamily="2" charset="77"/>
              </a:rPr>
              <a:t> makers</a:t>
            </a:r>
            <a:endParaRPr lang="en-US" sz="3500" i="1" dirty="0">
              <a:solidFill>
                <a:schemeClr val="bg1"/>
              </a:solidFill>
              <a:latin typeface="Titillium Web" pitchFamily="2" charset="77"/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20C832B3-302D-76BB-3A07-3B08469FB2BF}"/>
              </a:ext>
            </a:extLst>
          </p:cNvPr>
          <p:cNvSpPr txBox="1">
            <a:spLocks/>
          </p:cNvSpPr>
          <p:nvPr/>
        </p:nvSpPr>
        <p:spPr>
          <a:xfrm>
            <a:off x="465221" y="3854743"/>
            <a:ext cx="10515600" cy="503978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6600" b="1" kern="1200" dirty="0">
                <a:solidFill>
                  <a:schemeClr val="bg1"/>
                </a:solidFill>
                <a:latin typeface="Titillium Web" pitchFamily="2" charset="77"/>
                <a:ea typeface="+mn-ea"/>
                <a:cs typeface="+mn-cs"/>
              </a:defRPr>
            </a:lvl1pPr>
          </a:lstStyle>
          <a:p>
            <a:r>
              <a:rPr lang="it-IT" sz="3600" b="0" dirty="0"/>
              <a:t>Simone Mantovani</a:t>
            </a:r>
          </a:p>
        </p:txBody>
      </p:sp>
      <p:sp>
        <p:nvSpPr>
          <p:cNvPr id="2" name="Titolo 4">
            <a:extLst>
              <a:ext uri="{FF2B5EF4-FFF2-40B4-BE49-F238E27FC236}">
                <a16:creationId xmlns:a16="http://schemas.microsoft.com/office/drawing/2014/main" id="{053E5B13-9015-B62A-ACC0-464841983464}"/>
              </a:ext>
            </a:extLst>
          </p:cNvPr>
          <p:cNvSpPr txBox="1">
            <a:spLocks/>
          </p:cNvSpPr>
          <p:nvPr/>
        </p:nvSpPr>
        <p:spPr>
          <a:xfrm>
            <a:off x="465221" y="3282440"/>
            <a:ext cx="10515600" cy="503978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6600" b="1" kern="1200" dirty="0">
                <a:solidFill>
                  <a:schemeClr val="bg1"/>
                </a:solidFill>
                <a:latin typeface="Titillium Web" pitchFamily="2" charset="77"/>
                <a:ea typeface="+mn-ea"/>
                <a:cs typeface="+mn-cs"/>
              </a:defRPr>
            </a:lvl1pPr>
          </a:lstStyle>
          <a:p>
            <a:r>
              <a:rPr lang="en-US" sz="3600" b="0" dirty="0"/>
              <a:t>PNRR-HPC “SPOKE 4 EARTH &amp; CLIMATE”</a:t>
            </a:r>
            <a:endParaRPr lang="it-IT" sz="3600" b="0" dirty="0"/>
          </a:p>
        </p:txBody>
      </p:sp>
    </p:spTree>
    <p:extLst>
      <p:ext uri="{BB962C8B-B14F-4D97-AF65-F5344CB8AC3E}">
        <p14:creationId xmlns:p14="http://schemas.microsoft.com/office/powerpoint/2010/main" val="383672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2D1E3-DDC9-AC32-FFE3-25AF87101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egnaposto contenuto 16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7151E625-57EC-74EE-EE9A-D2D2B5B91B26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892423">
            <a:off x="9075069" y="1419288"/>
            <a:ext cx="4670890" cy="5451381"/>
          </a:xfrm>
        </p:spPr>
      </p:pic>
      <p:pic>
        <p:nvPicPr>
          <p:cNvPr id="15" name="Segnaposto contenuto 14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D28FEC08-1450-E96E-279D-E9820C1DCD6D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62219"/>
            <a:ext cx="6966146" cy="5643235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79909521-DEA7-D6E2-3118-F06BE30F25A8}"/>
              </a:ext>
            </a:extLst>
          </p:cNvPr>
          <p:cNvGrpSpPr/>
          <p:nvPr/>
        </p:nvGrpSpPr>
        <p:grpSpPr>
          <a:xfrm>
            <a:off x="-42748" y="6515669"/>
            <a:ext cx="12277493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881E045D-BE61-A3CB-DEF8-16B56989F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1A6898D7-F201-AF23-8B18-BD3A6264C166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5511CF4F-89AE-7B67-E4D5-A5274515CA66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EB0C528F-B496-ABCE-AAF3-AEFA95359B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sp>
        <p:nvSpPr>
          <p:cNvPr id="18" name="Titolo 2">
            <a:extLst>
              <a:ext uri="{FF2B5EF4-FFF2-40B4-BE49-F238E27FC236}">
                <a16:creationId xmlns:a16="http://schemas.microsoft.com/office/drawing/2014/main" id="{E70CDF68-54B1-D2F3-9EFF-5DE2AB8B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06" y="1026442"/>
            <a:ext cx="10515600" cy="53570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Perché DASSTER</a:t>
            </a:r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27D0756A-AF68-DFB6-D169-795556D36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0631" y="1934131"/>
            <a:ext cx="7386710" cy="7316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/>
              <a:t>Necessità</a:t>
            </a:r>
            <a:r>
              <a:rPr lang="en-US" sz="1900" dirty="0"/>
              <a:t> </a:t>
            </a:r>
            <a:r>
              <a:rPr lang="en-US" sz="1900" dirty="0" err="1"/>
              <a:t>crescente</a:t>
            </a:r>
            <a:r>
              <a:rPr lang="en-US" sz="1900" dirty="0"/>
              <a:t> di </a:t>
            </a:r>
            <a:r>
              <a:rPr lang="en-US" sz="1900" dirty="0" err="1"/>
              <a:t>Modelli</a:t>
            </a:r>
            <a:r>
              <a:rPr lang="en-US" sz="1900" dirty="0"/>
              <a:t> </a:t>
            </a:r>
            <a:r>
              <a:rPr lang="en-US" sz="1900" dirty="0" err="1"/>
              <a:t>Avanzati</a:t>
            </a:r>
            <a:r>
              <a:rPr lang="en-US" sz="1900" dirty="0"/>
              <a:t> del Sistema Terra ed </a:t>
            </a:r>
            <a:r>
              <a:rPr lang="en-US" sz="1900" dirty="0" err="1"/>
              <a:t>esperimenti</a:t>
            </a:r>
            <a:r>
              <a:rPr lang="en-US" sz="1900" dirty="0"/>
              <a:t> </a:t>
            </a:r>
            <a:r>
              <a:rPr lang="en-US" sz="1900" dirty="0" err="1"/>
              <a:t>numerici</a:t>
            </a:r>
            <a:endParaRPr lang="en-US" sz="1900" dirty="0"/>
          </a:p>
        </p:txBody>
      </p:sp>
      <p:sp>
        <p:nvSpPr>
          <p:cNvPr id="22" name="Segnaposto testo 3">
            <a:extLst>
              <a:ext uri="{FF2B5EF4-FFF2-40B4-BE49-F238E27FC236}">
                <a16:creationId xmlns:a16="http://schemas.microsoft.com/office/drawing/2014/main" id="{C0D8A2FA-B29C-6EFF-658C-AB6DEBDCFECF}"/>
              </a:ext>
            </a:extLst>
          </p:cNvPr>
          <p:cNvSpPr txBox="1">
            <a:spLocks/>
          </p:cNvSpPr>
          <p:nvPr/>
        </p:nvSpPr>
        <p:spPr>
          <a:xfrm>
            <a:off x="2973199" y="4078870"/>
            <a:ext cx="6245601" cy="731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Progetto PNRR Italiano;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dati</a:t>
            </a:r>
            <a:r>
              <a:rPr lang="en-US" sz="2000" dirty="0"/>
              <a:t> a cui </a:t>
            </a:r>
            <a:r>
              <a:rPr lang="en-US" sz="2000" dirty="0" err="1"/>
              <a:t>fornisce</a:t>
            </a:r>
            <a:r>
              <a:rPr lang="en-US" sz="2000" dirty="0"/>
              <a:t> accesso </a:t>
            </a:r>
            <a:r>
              <a:rPr lang="en-US" sz="2000" dirty="0" err="1"/>
              <a:t>hanno</a:t>
            </a:r>
            <a:r>
              <a:rPr lang="en-US" sz="2000" dirty="0"/>
              <a:t> </a:t>
            </a:r>
            <a:r>
              <a:rPr lang="en-US" sz="2000" dirty="0" err="1"/>
              <a:t>portata</a:t>
            </a:r>
            <a:r>
              <a:rPr lang="en-US" sz="2000" dirty="0"/>
              <a:t> </a:t>
            </a:r>
            <a:r>
              <a:rPr lang="en-US" sz="2000" dirty="0" err="1"/>
              <a:t>europea</a:t>
            </a:r>
            <a:endParaRPr lang="en-US" sz="2000" dirty="0"/>
          </a:p>
        </p:txBody>
      </p:sp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383A51CE-46B9-2779-A5F2-4764F9587637}"/>
              </a:ext>
            </a:extLst>
          </p:cNvPr>
          <p:cNvSpPr txBox="1">
            <a:spLocks/>
          </p:cNvSpPr>
          <p:nvPr/>
        </p:nvSpPr>
        <p:spPr>
          <a:xfrm>
            <a:off x="2940629" y="2827781"/>
            <a:ext cx="7284024" cy="317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/>
              <a:t>Semplificazione</a:t>
            </a:r>
            <a:r>
              <a:rPr lang="en-US" sz="1900" dirty="0"/>
              <a:t> </a:t>
            </a:r>
            <a:r>
              <a:rPr lang="en-US" sz="1900" dirty="0" err="1"/>
              <a:t>dei</a:t>
            </a:r>
            <a:r>
              <a:rPr lang="en-US" sz="1900" dirty="0"/>
              <a:t> </a:t>
            </a:r>
            <a:r>
              <a:rPr lang="en-US" sz="1900" dirty="0" err="1"/>
              <a:t>processi</a:t>
            </a:r>
            <a:r>
              <a:rPr lang="en-US" sz="1900" dirty="0"/>
              <a:t> per </a:t>
            </a:r>
            <a:r>
              <a:rPr lang="en-US" sz="1900" dirty="0" err="1"/>
              <a:t>simulazioni</a:t>
            </a:r>
            <a:r>
              <a:rPr lang="en-US" sz="1900" dirty="0"/>
              <a:t> e </a:t>
            </a:r>
            <a:r>
              <a:rPr lang="en-US" sz="1900" dirty="0" err="1"/>
              <a:t>previsioni</a:t>
            </a:r>
            <a:r>
              <a:rPr lang="en-US" sz="1900" dirty="0"/>
              <a:t> </a:t>
            </a:r>
            <a:r>
              <a:rPr lang="en-US" sz="1900" dirty="0" err="1"/>
              <a:t>climatiche</a:t>
            </a:r>
            <a:endParaRPr lang="en-US" sz="1900" dirty="0"/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5FF7D7D7-E7B4-DB27-AEBF-685634F06492}"/>
              </a:ext>
            </a:extLst>
          </p:cNvPr>
          <p:cNvSpPr txBox="1">
            <a:spLocks/>
          </p:cNvSpPr>
          <p:nvPr/>
        </p:nvSpPr>
        <p:spPr>
          <a:xfrm>
            <a:off x="2940630" y="3502075"/>
            <a:ext cx="7000045" cy="317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Integrazione</a:t>
            </a:r>
            <a:r>
              <a:rPr lang="en-US" sz="2000" dirty="0"/>
              <a:t> con </a:t>
            </a:r>
            <a:r>
              <a:rPr lang="en-US" sz="2000" dirty="0" err="1"/>
              <a:t>DestinE</a:t>
            </a:r>
            <a:r>
              <a:rPr lang="en-US" sz="2000" dirty="0"/>
              <a:t> Platform per </a:t>
            </a:r>
            <a:r>
              <a:rPr lang="en-US" sz="2000" dirty="0" err="1"/>
              <a:t>l’accesso</a:t>
            </a:r>
            <a:r>
              <a:rPr lang="en-US" sz="2000" dirty="0"/>
              <a:t> ai </a:t>
            </a:r>
            <a:r>
              <a:rPr lang="en-US" sz="2000" dirty="0" err="1"/>
              <a:t>dati</a:t>
            </a:r>
            <a:r>
              <a:rPr lang="en-US" sz="2000" dirty="0"/>
              <a:t> in cloud</a:t>
            </a:r>
          </a:p>
        </p:txBody>
      </p:sp>
      <p:sp>
        <p:nvSpPr>
          <p:cNvPr id="23" name="Segnaposto testo 3">
            <a:extLst>
              <a:ext uri="{FF2B5EF4-FFF2-40B4-BE49-F238E27FC236}">
                <a16:creationId xmlns:a16="http://schemas.microsoft.com/office/drawing/2014/main" id="{A666F725-BA17-118F-34E8-25BCE7B99A74}"/>
              </a:ext>
            </a:extLst>
          </p:cNvPr>
          <p:cNvSpPr txBox="1">
            <a:spLocks/>
          </p:cNvSpPr>
          <p:nvPr/>
        </p:nvSpPr>
        <p:spPr>
          <a:xfrm>
            <a:off x="2940629" y="5070018"/>
            <a:ext cx="7000045" cy="360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/>
              <a:t>Interoperabilità</a:t>
            </a:r>
            <a:r>
              <a:rPr lang="en-US" sz="1900" dirty="0"/>
              <a:t> e accesso FAIR ai </a:t>
            </a:r>
            <a:r>
              <a:rPr lang="en-US" sz="1900" dirty="0" err="1"/>
              <a:t>dati</a:t>
            </a:r>
            <a:r>
              <a:rPr lang="en-US" sz="1900" dirty="0"/>
              <a:t> </a:t>
            </a:r>
            <a:r>
              <a:rPr lang="en-US" sz="1900" dirty="0" err="1"/>
              <a:t>sulla</a:t>
            </a:r>
            <a:r>
              <a:rPr lang="en-US" sz="1900" dirty="0"/>
              <a:t> Terra</a:t>
            </a:r>
          </a:p>
        </p:txBody>
      </p:sp>
    </p:spTree>
    <p:extLst>
      <p:ext uri="{BB962C8B-B14F-4D97-AF65-F5344CB8AC3E}">
        <p14:creationId xmlns:p14="http://schemas.microsoft.com/office/powerpoint/2010/main" val="417910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28C46-0D2B-B0E8-2FBD-D52D4C502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0">
            <a:extLst>
              <a:ext uri="{FF2B5EF4-FFF2-40B4-BE49-F238E27FC236}">
                <a16:creationId xmlns:a16="http://schemas.microsoft.com/office/drawing/2014/main" id="{1BAEAA8F-5671-9899-6F1C-653D1034EC6B}"/>
              </a:ext>
            </a:extLst>
          </p:cNvPr>
          <p:cNvSpPr>
            <a:spLocks noChangeAspect="1"/>
          </p:cNvSpPr>
          <p:nvPr/>
        </p:nvSpPr>
        <p:spPr>
          <a:xfrm>
            <a:off x="7888143" y="1883496"/>
            <a:ext cx="4082452" cy="4372208"/>
          </a:xfrm>
          <a:prstGeom prst="roundRect">
            <a:avLst>
              <a:gd name="adj" fmla="val 6576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pic>
        <p:nvPicPr>
          <p:cNvPr id="10" name="Segnaposto contenuto 9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F03FF163-F619-3333-00C9-688032878133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70490"/>
            <a:ext cx="7467600" cy="3647614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FEEE532D-EFA9-B31A-A3E9-F074B2C10D14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8F1FF6D6-D43B-B64D-0E31-0E637F477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FA5B42F0-F243-7177-E16C-78733BE54437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7EDF77F-65F5-1ABB-E00D-164612F4EC9F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13" name="Immagine 12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1F6FA853-9DFF-8722-E1B1-5BC26242C7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8" y="13642"/>
            <a:ext cx="3429002" cy="341535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3BEF0F-7EA5-9D68-6EB0-0994AEB5C1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93BBBA8E-87A3-E290-1877-47A0ABEE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Cos’è DASSTER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3887AE-AF1C-02AA-F717-07BCCD883A66}"/>
              </a:ext>
            </a:extLst>
          </p:cNvPr>
          <p:cNvSpPr/>
          <p:nvPr/>
        </p:nvSpPr>
        <p:spPr>
          <a:xfrm>
            <a:off x="221405" y="1895614"/>
            <a:ext cx="7467600" cy="4372208"/>
          </a:xfrm>
          <a:prstGeom prst="roundRect">
            <a:avLst>
              <a:gd name="adj" fmla="val 7365"/>
            </a:avLst>
          </a:prstGeom>
          <a:solidFill>
            <a:srgbClr val="BBBBBB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6EDDD19-E973-1C1D-1377-47147C64B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54" y="2217759"/>
            <a:ext cx="6823895" cy="6746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/>
              <a:t>Piattaforma</a:t>
            </a:r>
            <a:r>
              <a:rPr lang="en-US" sz="1900" dirty="0"/>
              <a:t> di </a:t>
            </a:r>
            <a:r>
              <a:rPr lang="en-US" sz="1900" dirty="0" err="1"/>
              <a:t>analisi</a:t>
            </a:r>
            <a:r>
              <a:rPr lang="en-US" sz="1900" dirty="0"/>
              <a:t> ed </a:t>
            </a:r>
            <a:r>
              <a:rPr lang="en-US" sz="1900" dirty="0" err="1"/>
              <a:t>elaborazione</a:t>
            </a:r>
            <a:r>
              <a:rPr lang="en-US" sz="1900" dirty="0"/>
              <a:t> </a:t>
            </a:r>
            <a:r>
              <a:rPr lang="en-US" sz="1900" dirty="0" err="1"/>
              <a:t>dati</a:t>
            </a:r>
            <a:r>
              <a:rPr lang="en-US" sz="1900" dirty="0"/>
              <a:t> per la </a:t>
            </a:r>
            <a:r>
              <a:rPr lang="en-US" sz="1900" dirty="0" err="1"/>
              <a:t>ricerca</a:t>
            </a:r>
            <a:r>
              <a:rPr lang="en-US" sz="1900" dirty="0"/>
              <a:t> </a:t>
            </a:r>
            <a:r>
              <a:rPr lang="en-US" sz="1900" dirty="0" err="1"/>
              <a:t>sul</a:t>
            </a:r>
            <a:r>
              <a:rPr lang="en-US" sz="1900" dirty="0"/>
              <a:t> Sistema Terra</a:t>
            </a:r>
            <a:endParaRPr lang="en-US" dirty="0"/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43499F50-79C4-F138-908E-7D40C4F59D0E}"/>
              </a:ext>
            </a:extLst>
          </p:cNvPr>
          <p:cNvSpPr txBox="1">
            <a:spLocks/>
          </p:cNvSpPr>
          <p:nvPr/>
        </p:nvSpPr>
        <p:spPr>
          <a:xfrm>
            <a:off x="467554" y="3129125"/>
            <a:ext cx="6823895" cy="5568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/>
              <a:t>Supporta</a:t>
            </a:r>
            <a:r>
              <a:rPr lang="en-US" sz="1900" dirty="0"/>
              <a:t> la </a:t>
            </a:r>
            <a:r>
              <a:rPr lang="en-US" sz="1900" dirty="0" err="1"/>
              <a:t>ricerca</a:t>
            </a:r>
            <a:r>
              <a:rPr lang="en-US" sz="1900" dirty="0"/>
              <a:t> </a:t>
            </a:r>
            <a:r>
              <a:rPr lang="en-US" sz="1900" dirty="0" err="1"/>
              <a:t>scientifica</a:t>
            </a:r>
            <a:r>
              <a:rPr lang="en-US" sz="1900" dirty="0"/>
              <a:t> con </a:t>
            </a:r>
            <a:r>
              <a:rPr lang="en-US" sz="1900" dirty="0" err="1"/>
              <a:t>servizi</a:t>
            </a:r>
            <a:r>
              <a:rPr lang="en-US" sz="1900" dirty="0"/>
              <a:t> </a:t>
            </a:r>
            <a:r>
              <a:rPr lang="en-US" sz="1900" dirty="0" err="1"/>
              <a:t>interoperabili</a:t>
            </a:r>
            <a:r>
              <a:rPr lang="en-US" sz="1900" dirty="0"/>
              <a:t> per </a:t>
            </a:r>
            <a:r>
              <a:rPr lang="en-US" sz="1900" dirty="0" err="1"/>
              <a:t>l'uso</a:t>
            </a:r>
            <a:r>
              <a:rPr lang="en-US" sz="1900" dirty="0"/>
              <a:t> </a:t>
            </a:r>
            <a:r>
              <a:rPr lang="en-US" sz="1900" dirty="0" err="1"/>
              <a:t>dei</a:t>
            </a:r>
            <a:r>
              <a:rPr lang="en-US" sz="1900" dirty="0"/>
              <a:t> </a:t>
            </a:r>
            <a:r>
              <a:rPr lang="en-US" sz="1900" dirty="0" err="1"/>
              <a:t>dati</a:t>
            </a:r>
            <a:r>
              <a:rPr lang="en-US" sz="1900" dirty="0"/>
              <a:t> </a:t>
            </a:r>
            <a:r>
              <a:rPr lang="en-US" sz="1900" dirty="0" err="1"/>
              <a:t>geospaziali</a:t>
            </a:r>
            <a:endParaRPr lang="en-US" dirty="0"/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E06598F7-D440-E5BB-7A86-D6107CE0B87D}"/>
              </a:ext>
            </a:extLst>
          </p:cNvPr>
          <p:cNvSpPr txBox="1">
            <a:spLocks/>
          </p:cNvSpPr>
          <p:nvPr/>
        </p:nvSpPr>
        <p:spPr>
          <a:xfrm>
            <a:off x="467555" y="5289291"/>
            <a:ext cx="6740768" cy="814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/>
              <a:t>Diversità</a:t>
            </a:r>
            <a:r>
              <a:rPr lang="en-US" sz="1900" dirty="0"/>
              <a:t> ed </a:t>
            </a:r>
            <a:r>
              <a:rPr lang="en-US" sz="1900" dirty="0" err="1"/>
              <a:t>eterogeneità</a:t>
            </a:r>
            <a:r>
              <a:rPr lang="en-US" sz="1900" dirty="0"/>
              <a:t> di dataset: DASSTER </a:t>
            </a:r>
            <a:r>
              <a:rPr lang="en-US" sz="1900" dirty="0" err="1"/>
              <a:t>supporta</a:t>
            </a:r>
            <a:r>
              <a:rPr lang="en-US" sz="1900" dirty="0"/>
              <a:t> </a:t>
            </a:r>
            <a:r>
              <a:rPr lang="en-US" sz="1900" dirty="0" err="1"/>
              <a:t>l'integrazione</a:t>
            </a:r>
            <a:r>
              <a:rPr lang="en-US" sz="1900" dirty="0"/>
              <a:t> e </a:t>
            </a:r>
            <a:r>
              <a:rPr lang="en-US" sz="1900" dirty="0" err="1"/>
              <a:t>abilita</a:t>
            </a:r>
            <a:r>
              <a:rPr lang="en-US" sz="1900" dirty="0"/>
              <a:t> </a:t>
            </a:r>
            <a:r>
              <a:rPr lang="en-US" sz="1900" dirty="0" err="1"/>
              <a:t>casi</a:t>
            </a:r>
            <a:r>
              <a:rPr lang="en-US" sz="1900" dirty="0"/>
              <a:t> </a:t>
            </a:r>
            <a:r>
              <a:rPr lang="en-US" sz="1900" dirty="0" err="1"/>
              <a:t>d'uso</a:t>
            </a:r>
            <a:r>
              <a:rPr lang="en-US" sz="1900" dirty="0"/>
              <a:t> </a:t>
            </a:r>
            <a:r>
              <a:rPr lang="en-US" sz="1900" dirty="0" err="1"/>
              <a:t>concreti</a:t>
            </a:r>
            <a:r>
              <a:rPr lang="en-US" sz="1900" dirty="0"/>
              <a:t> </a:t>
            </a:r>
            <a:r>
              <a:rPr lang="en-US" sz="1900" dirty="0" err="1"/>
              <a:t>tramite</a:t>
            </a:r>
            <a:r>
              <a:rPr lang="en-US" sz="1900" dirty="0"/>
              <a:t> </a:t>
            </a:r>
            <a:r>
              <a:rPr lang="en-US" sz="1900" dirty="0" err="1"/>
              <a:t>Harmonised</a:t>
            </a:r>
            <a:r>
              <a:rPr lang="en-US" sz="1900" dirty="0"/>
              <a:t> Data Access e STAC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0ACBC989-E8EB-FDA2-FF66-9D99B96C44AC}"/>
              </a:ext>
            </a:extLst>
          </p:cNvPr>
          <p:cNvSpPr txBox="1">
            <a:spLocks/>
          </p:cNvSpPr>
          <p:nvPr/>
        </p:nvSpPr>
        <p:spPr>
          <a:xfrm>
            <a:off x="467554" y="3922610"/>
            <a:ext cx="6681391" cy="371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Cloud-native, </a:t>
            </a:r>
            <a:r>
              <a:rPr lang="en-US" sz="1900" dirty="0" err="1"/>
              <a:t>modulare</a:t>
            </a:r>
            <a:r>
              <a:rPr lang="en-US" sz="1900" dirty="0"/>
              <a:t>, </a:t>
            </a:r>
            <a:r>
              <a:rPr lang="en-US" sz="1900" dirty="0" err="1"/>
              <a:t>scalabile</a:t>
            </a:r>
            <a:r>
              <a:rPr lang="en-US" sz="1900" dirty="0"/>
              <a:t> e </a:t>
            </a:r>
            <a:r>
              <a:rPr lang="en-US" sz="1900" dirty="0" err="1"/>
              <a:t>sicura</a:t>
            </a:r>
            <a:r>
              <a:rPr lang="en-US" sz="1900" dirty="0"/>
              <a:t> by design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0816F52F-D9C0-B49B-4941-FD57DDE93F4A}"/>
              </a:ext>
            </a:extLst>
          </p:cNvPr>
          <p:cNvSpPr txBox="1">
            <a:spLocks/>
          </p:cNvSpPr>
          <p:nvPr/>
        </p:nvSpPr>
        <p:spPr>
          <a:xfrm>
            <a:off x="472502" y="4530326"/>
            <a:ext cx="7287637" cy="522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400" kern="1200" dirty="0" smtClean="0">
                <a:solidFill>
                  <a:srgbClr val="1528BC"/>
                </a:solidFill>
                <a:latin typeface="Titillium Web" pitchFamily="2" charset="77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/>
              <a:t>Piena</a:t>
            </a:r>
            <a:r>
              <a:rPr lang="en-US" sz="2100" dirty="0"/>
              <a:t> </a:t>
            </a:r>
            <a:r>
              <a:rPr lang="en-US" sz="2100" dirty="0" err="1"/>
              <a:t>conformità</a:t>
            </a:r>
            <a:r>
              <a:rPr lang="en-US" sz="2100" dirty="0"/>
              <a:t> ai </a:t>
            </a:r>
            <a:r>
              <a:rPr lang="en-US" sz="2100" dirty="0" err="1"/>
              <a:t>principi</a:t>
            </a:r>
            <a:r>
              <a:rPr lang="en-US" sz="2100" dirty="0"/>
              <a:t> FAIR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3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46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FEFF82-0795-EA31-5498-A6F45D8E0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F6E10D7-6166-0F2A-CA67-AC41A8B699E9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36FD3D1B-B7E3-7A7F-E0BC-64CA2B5C5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C345D0CE-C8AF-55C1-A8D5-F75AC9C076FD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C4943918-363F-BA2D-1671-EF0A36F6BC5E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1931A506-00B1-4E06-1920-3727100ED9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F8F29237-324F-B922-B4C6-422ADDB8C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Architettura</a:t>
            </a:r>
          </a:p>
        </p:txBody>
      </p:sp>
      <p:pic>
        <p:nvPicPr>
          <p:cNvPr id="10" name="Segnaposto contenuto 9" descr="Immagine che contiene schermata,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160E7131-6474-0DB7-6B29-FFE2891E020F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09499">
            <a:off x="6845208" y="759343"/>
            <a:ext cx="6419880" cy="3430279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39D8F31-21B7-71DE-1695-84C8A7B177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619" r="17921" b="73430"/>
          <a:stretch>
            <a:fillRect/>
          </a:stretch>
        </p:blipFill>
        <p:spPr>
          <a:xfrm>
            <a:off x="0" y="3783579"/>
            <a:ext cx="5777816" cy="2719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8D123E-6A76-0D6B-B337-456F6A4BCDD9}"/>
              </a:ext>
            </a:extLst>
          </p:cNvPr>
          <p:cNvSpPr txBox="1"/>
          <p:nvPr/>
        </p:nvSpPr>
        <p:spPr>
          <a:xfrm>
            <a:off x="195770" y="2229359"/>
            <a:ext cx="118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C000"/>
                </a:solidFill>
                <a:latin typeface="Titillium Web" pitchFamily="2" charset="77"/>
              </a:rPr>
              <a:t>Accesso </a:t>
            </a:r>
          </a:p>
          <a:p>
            <a:pPr algn="r"/>
            <a:r>
              <a:rPr lang="en-US" dirty="0">
                <a:solidFill>
                  <a:srgbClr val="FFC000"/>
                </a:solidFill>
                <a:latin typeface="Titillium Web" pitchFamily="2" charset="77"/>
              </a:rPr>
              <a:t>al </a:t>
            </a:r>
            <a:r>
              <a:rPr lang="en-US" dirty="0" err="1">
                <a:solidFill>
                  <a:srgbClr val="FFC000"/>
                </a:solidFill>
                <a:latin typeface="Titillium Web" pitchFamily="2" charset="77"/>
              </a:rPr>
              <a:t>dato</a:t>
            </a:r>
            <a:endParaRPr lang="en-US" dirty="0">
              <a:solidFill>
                <a:srgbClr val="FFC000"/>
              </a:solidFill>
              <a:latin typeface="Titillium Web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0E6265-DFBD-77B1-E526-1537E533738E}"/>
              </a:ext>
            </a:extLst>
          </p:cNvPr>
          <p:cNvSpPr txBox="1"/>
          <p:nvPr/>
        </p:nvSpPr>
        <p:spPr>
          <a:xfrm>
            <a:off x="74180" y="3873574"/>
            <a:ext cx="1350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92D050"/>
                </a:solidFill>
                <a:latin typeface="Titillium Web" pitchFamily="2" charset="77"/>
              </a:rPr>
              <a:t>Pipeline di processing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8B0F03-A9F1-AA5E-4EB4-3A8F20FBA79F}"/>
              </a:ext>
            </a:extLst>
          </p:cNvPr>
          <p:cNvGrpSpPr/>
          <p:nvPr/>
        </p:nvGrpSpPr>
        <p:grpSpPr>
          <a:xfrm>
            <a:off x="1578988" y="1985518"/>
            <a:ext cx="9187942" cy="3866063"/>
            <a:chOff x="1820214" y="2056324"/>
            <a:chExt cx="9187942" cy="3866063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1F9782E-BE42-17D1-DFB1-FAC6E4728D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0214" y="2056324"/>
              <a:ext cx="9187942" cy="3866063"/>
            </a:xfrm>
            <a:custGeom>
              <a:avLst/>
              <a:gdLst/>
              <a:ahLst/>
              <a:cxnLst/>
              <a:rect l="l" t="t" r="r" b="b"/>
              <a:pathLst>
                <a:path w="10982676" h="4621244">
                  <a:moveTo>
                    <a:pt x="0" y="0"/>
                  </a:moveTo>
                  <a:lnTo>
                    <a:pt x="10982676" y="0"/>
                  </a:lnTo>
                  <a:lnTo>
                    <a:pt x="10982676" y="4621244"/>
                  </a:lnTo>
                  <a:lnTo>
                    <a:pt x="0" y="4621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1A5A0A-0020-9A19-647D-9284EFF3BBED}"/>
                </a:ext>
              </a:extLst>
            </p:cNvPr>
            <p:cNvSpPr/>
            <p:nvPr/>
          </p:nvSpPr>
          <p:spPr>
            <a:xfrm>
              <a:off x="6483927" y="3429000"/>
              <a:ext cx="562708" cy="138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35D3D3B-0ABA-9D22-8295-B574486BD583}"/>
              </a:ext>
            </a:extLst>
          </p:cNvPr>
          <p:cNvSpPr/>
          <p:nvPr/>
        </p:nvSpPr>
        <p:spPr>
          <a:xfrm>
            <a:off x="1490755" y="1887086"/>
            <a:ext cx="4364019" cy="1094227"/>
          </a:xfrm>
          <a:prstGeom prst="roundRect">
            <a:avLst>
              <a:gd name="adj" fmla="val 3334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933E787-C837-C3D3-97C2-F1ECA1806662}"/>
              </a:ext>
            </a:extLst>
          </p:cNvPr>
          <p:cNvSpPr/>
          <p:nvPr/>
        </p:nvSpPr>
        <p:spPr>
          <a:xfrm>
            <a:off x="1480653" y="3035752"/>
            <a:ext cx="4364019" cy="2914261"/>
          </a:xfrm>
          <a:prstGeom prst="roundRect">
            <a:avLst>
              <a:gd name="adj" fmla="val 3334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A03762-0C60-E3F0-09A6-62CF01288CE6}"/>
              </a:ext>
            </a:extLst>
          </p:cNvPr>
          <p:cNvSpPr/>
          <p:nvPr/>
        </p:nvSpPr>
        <p:spPr>
          <a:xfrm>
            <a:off x="5864877" y="3035752"/>
            <a:ext cx="3984269" cy="2914261"/>
          </a:xfrm>
          <a:prstGeom prst="roundRect">
            <a:avLst>
              <a:gd name="adj" fmla="val 3334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C9E51-9CE8-C8F1-7F56-418CA345BB55}"/>
              </a:ext>
            </a:extLst>
          </p:cNvPr>
          <p:cNvSpPr txBox="1"/>
          <p:nvPr/>
        </p:nvSpPr>
        <p:spPr>
          <a:xfrm>
            <a:off x="6294522" y="5989357"/>
            <a:ext cx="312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Titillium Web" pitchFamily="2" charset="77"/>
              </a:rPr>
              <a:t>Servizi FAIR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202F366-BB56-F020-4D52-E6F9924C8C7E}"/>
              </a:ext>
            </a:extLst>
          </p:cNvPr>
          <p:cNvSpPr/>
          <p:nvPr/>
        </p:nvSpPr>
        <p:spPr>
          <a:xfrm>
            <a:off x="9908373" y="3651982"/>
            <a:ext cx="1022039" cy="1074901"/>
          </a:xfrm>
          <a:prstGeom prst="roundRect">
            <a:avLst>
              <a:gd name="adj" fmla="val 3334"/>
            </a:avLst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E1AC1B-32C6-0F98-2D0F-58E0FFA80CE5}"/>
              </a:ext>
            </a:extLst>
          </p:cNvPr>
          <p:cNvSpPr txBox="1"/>
          <p:nvPr/>
        </p:nvSpPr>
        <p:spPr>
          <a:xfrm>
            <a:off x="10930412" y="3735074"/>
            <a:ext cx="118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noProof="1">
                <a:solidFill>
                  <a:schemeClr val="accent5">
                    <a:lumMod val="40000"/>
                    <a:lumOff val="60000"/>
                  </a:schemeClr>
                </a:solidFill>
                <a:latin typeface="Titillium Web" pitchFamily="2" charset="77"/>
              </a:rPr>
              <a:t>Interfacce</a:t>
            </a:r>
          </a:p>
          <a:p>
            <a:r>
              <a:rPr lang="it-IT" noProof="1">
                <a:solidFill>
                  <a:schemeClr val="accent5">
                    <a:lumMod val="40000"/>
                    <a:lumOff val="60000"/>
                  </a:schemeClr>
                </a:solidFill>
                <a:latin typeface="Titillium Web" pitchFamily="2" charset="77"/>
              </a:rPr>
              <a:t>utente</a:t>
            </a:r>
          </a:p>
        </p:txBody>
      </p:sp>
    </p:spTree>
    <p:extLst>
      <p:ext uri="{BB962C8B-B14F-4D97-AF65-F5344CB8AC3E}">
        <p14:creationId xmlns:p14="http://schemas.microsoft.com/office/powerpoint/2010/main" val="62481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28C46-0D2B-B0E8-2FBD-D52D4C502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1F6FA853-9DFF-8722-E1B1-5BC26242C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13642"/>
            <a:ext cx="3429002" cy="3415358"/>
          </a:xfrm>
          <a:prstGeom prst="rect">
            <a:avLst/>
          </a:prstGeom>
        </p:spPr>
      </p:pic>
      <p:pic>
        <p:nvPicPr>
          <p:cNvPr id="10" name="Segnaposto contenuto 9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F03FF163-F619-3333-00C9-688032878133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88968"/>
            <a:ext cx="7467600" cy="3647614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FEEE532D-EFA9-B31A-A3E9-F074B2C10D14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8F1FF6D6-D43B-B64D-0E31-0E637F477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FA5B42F0-F243-7177-E16C-78733BE54437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7EDF77F-65F5-1ABB-E00D-164612F4EC9F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FD3BEF0F-7EA5-9D68-6EB0-0994AEB5C1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93BBBA8E-87A3-E290-1877-47A0ABEE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Interfacce utente</a:t>
            </a:r>
          </a:p>
        </p:txBody>
      </p:sp>
      <p:pic>
        <p:nvPicPr>
          <p:cNvPr id="22" name="Picture 21" descr="A computer with a screen on it&#10;&#10;AI-generated content may be incorrect.">
            <a:extLst>
              <a:ext uri="{FF2B5EF4-FFF2-40B4-BE49-F238E27FC236}">
                <a16:creationId xmlns:a16="http://schemas.microsoft.com/office/drawing/2014/main" id="{0D590779-5F43-D947-E566-98C00963D1B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2409" y="1531917"/>
            <a:ext cx="8245523" cy="463810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133F6AD-E70C-4D9F-D284-F1A366DFF455}"/>
              </a:ext>
            </a:extLst>
          </p:cNvPr>
          <p:cNvGrpSpPr/>
          <p:nvPr/>
        </p:nvGrpSpPr>
        <p:grpSpPr>
          <a:xfrm>
            <a:off x="5855677" y="2344250"/>
            <a:ext cx="6174295" cy="2860029"/>
            <a:chOff x="5855677" y="1904281"/>
            <a:chExt cx="6174295" cy="2860029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A8B42F0-30F1-E235-522A-4BE8581F794C}"/>
                </a:ext>
              </a:extLst>
            </p:cNvPr>
            <p:cNvSpPr/>
            <p:nvPr/>
          </p:nvSpPr>
          <p:spPr>
            <a:xfrm>
              <a:off x="5855677" y="1904281"/>
              <a:ext cx="6174295" cy="2860029"/>
            </a:xfrm>
            <a:prstGeom prst="roundRect">
              <a:avLst>
                <a:gd name="adj" fmla="val 7365"/>
              </a:avLst>
            </a:prstGeom>
            <a:solidFill>
              <a:srgbClr val="BBBBBB">
                <a:alpha val="2784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 Placeholder 23">
              <a:extLst>
                <a:ext uri="{FF2B5EF4-FFF2-40B4-BE49-F238E27FC236}">
                  <a16:creationId xmlns:a16="http://schemas.microsoft.com/office/drawing/2014/main" id="{E6527D2D-FE4D-B6FF-FF3F-881A8E1AAC41}"/>
                </a:ext>
              </a:extLst>
            </p:cNvPr>
            <p:cNvSpPr txBox="1">
              <a:spLocks/>
            </p:cNvSpPr>
            <p:nvPr/>
          </p:nvSpPr>
          <p:spPr>
            <a:xfrm>
              <a:off x="5903746" y="2192223"/>
              <a:ext cx="6078157" cy="228414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it-IT" sz="2400" kern="1200" dirty="0" smtClean="0">
                  <a:solidFill>
                    <a:srgbClr val="1528BC"/>
                  </a:solidFill>
                  <a:latin typeface="Titillium Web" pitchFamily="2" charset="77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b="1" dirty="0" err="1"/>
                <a:t>Libreria</a:t>
              </a:r>
              <a:r>
                <a:rPr lang="en-US" sz="1900" b="1" dirty="0"/>
                <a:t> </a:t>
              </a:r>
              <a:r>
                <a:rPr lang="en-US" sz="1900" b="1" dirty="0" err="1"/>
                <a:t>dei</a:t>
              </a:r>
              <a:r>
                <a:rPr lang="en-US" sz="1900" b="1" dirty="0"/>
                <a:t> </a:t>
              </a:r>
              <a:r>
                <a:rPr lang="en-US" sz="1900" b="1" dirty="0" err="1"/>
                <a:t>casi</a:t>
              </a:r>
              <a:r>
                <a:rPr lang="en-US" sz="1900" b="1" dirty="0"/>
                <a:t> studio</a:t>
              </a:r>
              <a:r>
                <a:rPr lang="en-US" sz="1900" dirty="0"/>
                <a:t>: </a:t>
              </a:r>
              <a:r>
                <a:rPr lang="en-US" sz="2000" dirty="0" err="1"/>
                <a:t>analisi</a:t>
              </a:r>
              <a:r>
                <a:rPr lang="en-US" sz="2000" dirty="0"/>
                <a:t> </a:t>
              </a:r>
              <a:r>
                <a:rPr lang="en-US" sz="2000" dirty="0" err="1"/>
                <a:t>tramite</a:t>
              </a:r>
              <a:r>
                <a:rPr lang="en-US" sz="2000" dirty="0"/>
                <a:t> </a:t>
              </a:r>
              <a:r>
                <a:rPr lang="en-US" sz="2000" dirty="0" err="1"/>
                <a:t>grafici</a:t>
              </a:r>
              <a:r>
                <a:rPr lang="en-US" sz="2000" dirty="0"/>
                <a:t> </a:t>
              </a:r>
              <a:r>
                <a:rPr lang="en-US" sz="2000" dirty="0" err="1"/>
                <a:t>interattivi</a:t>
              </a:r>
              <a:r>
                <a:rPr lang="en-US" sz="2000" dirty="0"/>
                <a:t> </a:t>
              </a:r>
              <a:r>
                <a:rPr lang="en-US" sz="2000" dirty="0" err="1"/>
                <a:t>basati</a:t>
              </a:r>
              <a:r>
                <a:rPr lang="en-US" sz="2000" dirty="0"/>
                <a:t> </a:t>
              </a:r>
              <a:r>
                <a:rPr lang="en-US" sz="2000" dirty="0" err="1"/>
                <a:t>su</a:t>
              </a:r>
              <a:r>
                <a:rPr lang="en-US" sz="2000" dirty="0"/>
                <a:t> </a:t>
              </a:r>
              <a:r>
                <a:rPr lang="en-US" sz="2000" b="1" dirty="0" err="1"/>
                <a:t>Mantine</a:t>
              </a:r>
              <a:endParaRPr lang="en-US" sz="2000" b="1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b="1" dirty="0"/>
                <a:t>Data Node</a:t>
              </a:r>
              <a:r>
                <a:rPr lang="en-US" sz="1900" dirty="0"/>
                <a:t>: </a:t>
              </a:r>
              <a:r>
                <a:rPr lang="en-US" sz="1900" dirty="0" err="1"/>
                <a:t>catalogo</a:t>
              </a:r>
              <a:r>
                <a:rPr lang="en-US" sz="1900" dirty="0"/>
                <a:t> </a:t>
              </a:r>
              <a:r>
                <a:rPr lang="en-US" sz="1900" b="1" dirty="0"/>
                <a:t>OpenSearch</a:t>
              </a:r>
              <a:r>
                <a:rPr lang="en-US" sz="1900" dirty="0"/>
                <a:t> e </a:t>
              </a:r>
              <a:r>
                <a:rPr lang="en-US" sz="1900" b="1" dirty="0"/>
                <a:t>STAC</a:t>
              </a:r>
              <a:r>
                <a:rPr lang="en-US" sz="1900" dirty="0"/>
                <a:t>, </a:t>
              </a:r>
              <a:r>
                <a:rPr lang="en-US" sz="1900" dirty="0" err="1"/>
                <a:t>interfaccia</a:t>
              </a:r>
              <a:r>
                <a:rPr lang="en-US" sz="1900" dirty="0"/>
                <a:t> </a:t>
              </a:r>
              <a:r>
                <a:rPr lang="en-US" sz="1900" dirty="0" err="1"/>
                <a:t>WebGIS</a:t>
              </a:r>
              <a:r>
                <a:rPr lang="en-US" sz="1900" dirty="0"/>
                <a:t>, </a:t>
              </a:r>
              <a:r>
                <a:rPr lang="en-US" sz="1900" b="1" dirty="0" err="1"/>
                <a:t>servizi</a:t>
              </a:r>
              <a:r>
                <a:rPr lang="en-US" sz="1900" b="1" dirty="0"/>
                <a:t> OGC </a:t>
              </a:r>
              <a:r>
                <a:rPr lang="en-US" sz="1900" dirty="0"/>
                <a:t>(WMS, WCS)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b="1" dirty="0" err="1"/>
                <a:t>JupyterLab</a:t>
              </a:r>
              <a:r>
                <a:rPr lang="en-US" sz="1900" dirty="0"/>
                <a:t>: </a:t>
              </a:r>
              <a:r>
                <a:rPr lang="en-US" sz="1900" dirty="0" err="1"/>
                <a:t>Supporto</a:t>
              </a:r>
              <a:r>
                <a:rPr lang="en-US" sz="1900" dirty="0"/>
                <a:t> multi-</a:t>
              </a:r>
              <a:r>
                <a:rPr lang="en-US" sz="1900" dirty="0" err="1"/>
                <a:t>linguaggio</a:t>
              </a:r>
              <a:r>
                <a:rPr lang="en-US" sz="1900" dirty="0"/>
                <a:t> (Python, R, Julia) con </a:t>
              </a:r>
              <a:r>
                <a:rPr lang="en-US" sz="1900" dirty="0" err="1"/>
                <a:t>librerie</a:t>
              </a:r>
              <a:r>
                <a:rPr lang="en-US" sz="1900" dirty="0"/>
                <a:t> </a:t>
              </a:r>
              <a:r>
                <a:rPr lang="en-US" sz="1900" dirty="0" err="1"/>
                <a:t>scientifiche</a:t>
              </a:r>
              <a:r>
                <a:rPr lang="en-US" sz="1900" dirty="0"/>
                <a:t> (</a:t>
              </a:r>
              <a:r>
                <a:rPr lang="en-US" sz="1900" dirty="0" err="1"/>
                <a:t>xarray</a:t>
              </a:r>
              <a:r>
                <a:rPr lang="en-US" sz="1900" dirty="0"/>
                <a:t>, pandas, matplotlib, </a:t>
              </a:r>
              <a:r>
                <a:rPr lang="en-US" sz="1900" dirty="0" err="1"/>
                <a:t>cartopy</a:t>
              </a:r>
              <a:r>
                <a:rPr lang="en-US" sz="1900" dirty="0"/>
                <a:t>, </a:t>
              </a:r>
              <a:r>
                <a:rPr lang="en-US" sz="1900" dirty="0" err="1"/>
                <a:t>rasterio</a:t>
              </a:r>
              <a:r>
                <a:rPr lang="en-US" sz="1900" dirty="0"/>
                <a:t>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5686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28C46-0D2B-B0E8-2FBD-D52D4C502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1F6FA853-9DFF-8722-E1B1-5BC26242C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13642"/>
            <a:ext cx="3429002" cy="3415358"/>
          </a:xfrm>
          <a:prstGeom prst="rect">
            <a:avLst/>
          </a:prstGeom>
        </p:spPr>
      </p:pic>
      <p:pic>
        <p:nvPicPr>
          <p:cNvPr id="10" name="Segnaposto contenuto 9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F03FF163-F619-3333-00C9-688032878133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88968"/>
            <a:ext cx="7467600" cy="3647614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FEEE532D-EFA9-B31A-A3E9-F074B2C10D14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8F1FF6D6-D43B-B64D-0E31-0E637F477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FA5B42F0-F243-7177-E16C-78733BE54437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7EDF77F-65F5-1ABB-E00D-164612F4EC9F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FD3BEF0F-7EA5-9D68-6EB0-0994AEB5C1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93BBBA8E-87A3-E290-1877-47A0ABEE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Interfacce e interoperabilità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F12487-3AB7-03E2-72AC-7A0AA2B719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363" y="1402766"/>
            <a:ext cx="5049327" cy="468410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BE8CDF-7C61-F6C4-E11A-51D1F3CF96F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518" y="1523798"/>
            <a:ext cx="5049327" cy="468410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104D19-C44B-F032-FA88-885C8A1B9B8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673" y="1644830"/>
            <a:ext cx="5049327" cy="468410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1DD33E-E20E-FCF2-90AA-23011AB14515}"/>
              </a:ext>
            </a:extLst>
          </p:cNvPr>
          <p:cNvSpPr/>
          <p:nvPr/>
        </p:nvSpPr>
        <p:spPr>
          <a:xfrm>
            <a:off x="436996" y="1779029"/>
            <a:ext cx="5779120" cy="4580563"/>
          </a:xfrm>
          <a:prstGeom prst="roundRect">
            <a:avLst>
              <a:gd name="adj" fmla="val 7365"/>
            </a:avLst>
          </a:prstGeom>
          <a:solidFill>
            <a:srgbClr val="BBBBBB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DCEC1F-79B1-15BB-C117-23BA7051B8DF}"/>
              </a:ext>
            </a:extLst>
          </p:cNvPr>
          <p:cNvGrpSpPr/>
          <p:nvPr/>
        </p:nvGrpSpPr>
        <p:grpSpPr>
          <a:xfrm>
            <a:off x="691650" y="1991490"/>
            <a:ext cx="7067162" cy="801261"/>
            <a:chOff x="641269" y="1801900"/>
            <a:chExt cx="7067162" cy="801261"/>
          </a:xfrm>
        </p:grpSpPr>
        <p:sp>
          <p:nvSpPr>
            <p:cNvPr id="8" name="Text Placeholder 23">
              <a:extLst>
                <a:ext uri="{FF2B5EF4-FFF2-40B4-BE49-F238E27FC236}">
                  <a16:creationId xmlns:a16="http://schemas.microsoft.com/office/drawing/2014/main" id="{60478BF1-F339-490D-FBAE-253E37A3FC6B}"/>
                </a:ext>
              </a:extLst>
            </p:cNvPr>
            <p:cNvSpPr txBox="1">
              <a:spLocks/>
            </p:cNvSpPr>
            <p:nvPr/>
          </p:nvSpPr>
          <p:spPr>
            <a:xfrm>
              <a:off x="884536" y="1801900"/>
              <a:ext cx="6823895" cy="3373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it-IT" sz="2400" kern="1200" dirty="0" smtClean="0">
                  <a:solidFill>
                    <a:srgbClr val="1528BC"/>
                  </a:solidFill>
                  <a:latin typeface="Titillium Web" pitchFamily="2" charset="77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dirty="0"/>
                <a:t>STAC</a:t>
              </a:r>
            </a:p>
          </p:txBody>
        </p:sp>
        <p:sp>
          <p:nvSpPr>
            <p:cNvPr id="19" name="Text Placeholder 23">
              <a:extLst>
                <a:ext uri="{FF2B5EF4-FFF2-40B4-BE49-F238E27FC236}">
                  <a16:creationId xmlns:a16="http://schemas.microsoft.com/office/drawing/2014/main" id="{45BF10C0-2B46-08DD-9E0B-378A088FCED1}"/>
                </a:ext>
              </a:extLst>
            </p:cNvPr>
            <p:cNvSpPr txBox="1">
              <a:spLocks/>
            </p:cNvSpPr>
            <p:nvPr/>
          </p:nvSpPr>
          <p:spPr>
            <a:xfrm>
              <a:off x="641269" y="2099032"/>
              <a:ext cx="2309750" cy="50412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it-IT" sz="2400" kern="1200" dirty="0" smtClean="0">
                  <a:solidFill>
                    <a:srgbClr val="1528BC"/>
                  </a:solidFill>
                  <a:latin typeface="Titillium Web" pitchFamily="2" charset="77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latin typeface="Andale Mono" panose="020B0509000000000004" pitchFamily="49" charset="0"/>
                </a:rPr>
                <a:t>/c</a:t>
              </a:r>
              <a:r>
                <a:rPr lang="en-IT" sz="1200" dirty="0">
                  <a:solidFill>
                    <a:schemeClr val="tx1"/>
                  </a:solidFill>
                  <a:latin typeface="Andale Mono" panose="020B0509000000000004" pitchFamily="49" charset="0"/>
                </a:rPr>
                <a:t>ollections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latin typeface="Andale Mono" panose="020B0509000000000004" pitchFamily="49" charset="0"/>
                </a:rPr>
                <a:t>/i</a:t>
              </a:r>
              <a:r>
                <a:rPr lang="en-IT" sz="1200" dirty="0">
                  <a:solidFill>
                    <a:schemeClr val="tx1"/>
                  </a:solidFill>
                  <a:latin typeface="Andale Mono" panose="020B0509000000000004" pitchFamily="49" charset="0"/>
                </a:rPr>
                <a:t>tems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7ED0A51-FEFC-D67A-7B39-2D6E0E63F4B4}"/>
              </a:ext>
            </a:extLst>
          </p:cNvPr>
          <p:cNvGrpSpPr/>
          <p:nvPr/>
        </p:nvGrpSpPr>
        <p:grpSpPr>
          <a:xfrm>
            <a:off x="641269" y="3085871"/>
            <a:ext cx="7067162" cy="795591"/>
            <a:chOff x="641269" y="2652514"/>
            <a:chExt cx="7067162" cy="795591"/>
          </a:xfrm>
        </p:grpSpPr>
        <p:sp>
          <p:nvSpPr>
            <p:cNvPr id="11" name="Text Placeholder 23">
              <a:extLst>
                <a:ext uri="{FF2B5EF4-FFF2-40B4-BE49-F238E27FC236}">
                  <a16:creationId xmlns:a16="http://schemas.microsoft.com/office/drawing/2014/main" id="{91E46A33-BA21-FC7E-8E52-C54BD7A70428}"/>
                </a:ext>
              </a:extLst>
            </p:cNvPr>
            <p:cNvSpPr txBox="1">
              <a:spLocks/>
            </p:cNvSpPr>
            <p:nvPr/>
          </p:nvSpPr>
          <p:spPr>
            <a:xfrm>
              <a:off x="884536" y="2652514"/>
              <a:ext cx="6823895" cy="3369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it-IT" sz="2400" kern="1200" dirty="0" smtClean="0">
                  <a:solidFill>
                    <a:srgbClr val="1528BC"/>
                  </a:solidFill>
                  <a:latin typeface="Titillium Web" pitchFamily="2" charset="77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dirty="0"/>
                <a:t>OpenSearch</a:t>
              </a:r>
            </a:p>
          </p:txBody>
        </p:sp>
        <p:sp>
          <p:nvSpPr>
            <p:cNvPr id="20" name="Text Placeholder 23">
              <a:extLst>
                <a:ext uri="{FF2B5EF4-FFF2-40B4-BE49-F238E27FC236}">
                  <a16:creationId xmlns:a16="http://schemas.microsoft.com/office/drawing/2014/main" id="{34A25B56-CC1B-91DE-A758-C2B083ABD0BE}"/>
                </a:ext>
              </a:extLst>
            </p:cNvPr>
            <p:cNvSpPr txBox="1">
              <a:spLocks/>
            </p:cNvSpPr>
            <p:nvPr/>
          </p:nvSpPr>
          <p:spPr>
            <a:xfrm>
              <a:off x="641269" y="2943976"/>
              <a:ext cx="2946860" cy="50412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it-IT" sz="2400" kern="1200" dirty="0" smtClean="0">
                  <a:solidFill>
                    <a:srgbClr val="1528BC"/>
                  </a:solidFill>
                  <a:latin typeface="Titillium Web" pitchFamily="2" charset="77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latin typeface="Andale Mono" panose="020B0509000000000004" pitchFamily="49" charset="0"/>
                </a:rPr>
                <a:t>/datasets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latin typeface="Andale Mono" panose="020B0509000000000004" pitchFamily="49" charset="0"/>
                </a:rPr>
                <a:t>/search/&lt;</a:t>
              </a:r>
              <a:r>
                <a:rPr lang="en-GB" sz="1200" dirty="0" err="1">
                  <a:solidFill>
                    <a:schemeClr val="tx1"/>
                  </a:solidFill>
                  <a:latin typeface="Andale Mono" panose="020B0509000000000004" pitchFamily="49" charset="0"/>
                </a:rPr>
                <a:t>datasetID</a:t>
              </a:r>
              <a:r>
                <a:rPr lang="en-GB" sz="1200" dirty="0">
                  <a:solidFill>
                    <a:schemeClr val="tx1"/>
                  </a:solidFill>
                  <a:latin typeface="Andale Mono" panose="020B0509000000000004" pitchFamily="49" charset="0"/>
                </a:rPr>
                <a:t>&gt;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0667A5-7B51-FF78-E49F-E92E6BBE73C1}"/>
              </a:ext>
            </a:extLst>
          </p:cNvPr>
          <p:cNvGrpSpPr/>
          <p:nvPr/>
        </p:nvGrpSpPr>
        <p:grpSpPr>
          <a:xfrm>
            <a:off x="641269" y="4131236"/>
            <a:ext cx="6924658" cy="795730"/>
            <a:chOff x="641269" y="3902225"/>
            <a:chExt cx="6924658" cy="795730"/>
          </a:xfrm>
        </p:grpSpPr>
        <p:sp>
          <p:nvSpPr>
            <p:cNvPr id="14" name="Text Placeholder 23">
              <a:extLst>
                <a:ext uri="{FF2B5EF4-FFF2-40B4-BE49-F238E27FC236}">
                  <a16:creationId xmlns:a16="http://schemas.microsoft.com/office/drawing/2014/main" id="{E380F83D-05B0-3CE8-44B3-808E72B5CF65}"/>
                </a:ext>
              </a:extLst>
            </p:cNvPr>
            <p:cNvSpPr txBox="1">
              <a:spLocks/>
            </p:cNvSpPr>
            <p:nvPr/>
          </p:nvSpPr>
          <p:spPr>
            <a:xfrm>
              <a:off x="884536" y="3902225"/>
              <a:ext cx="6681391" cy="2916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it-IT" sz="2400" kern="1200" dirty="0" smtClean="0">
                  <a:solidFill>
                    <a:srgbClr val="1528BC"/>
                  </a:solidFill>
                  <a:latin typeface="Titillium Web" pitchFamily="2" charset="77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dirty="0"/>
                <a:t>WCS</a:t>
              </a:r>
            </a:p>
          </p:txBody>
        </p:sp>
        <p:sp>
          <p:nvSpPr>
            <p:cNvPr id="21" name="Text Placeholder 23">
              <a:extLst>
                <a:ext uri="{FF2B5EF4-FFF2-40B4-BE49-F238E27FC236}">
                  <a16:creationId xmlns:a16="http://schemas.microsoft.com/office/drawing/2014/main" id="{197CA965-74F1-1804-FB95-34D888C1DE65}"/>
                </a:ext>
              </a:extLst>
            </p:cNvPr>
            <p:cNvSpPr txBox="1">
              <a:spLocks/>
            </p:cNvSpPr>
            <p:nvPr/>
          </p:nvSpPr>
          <p:spPr>
            <a:xfrm>
              <a:off x="641269" y="4193826"/>
              <a:ext cx="6823895" cy="50412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it-IT" sz="2400" kern="1200" dirty="0" smtClean="0">
                  <a:solidFill>
                    <a:srgbClr val="1528BC"/>
                  </a:solidFill>
                  <a:latin typeface="Titillium Web" pitchFamily="2" charset="77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latin typeface="Andale Mono" panose="020B0509000000000004" pitchFamily="49" charset="0"/>
                </a:rPr>
                <a:t>/</a:t>
              </a:r>
              <a:r>
                <a:rPr lang="en-GB" sz="1200" dirty="0" err="1">
                  <a:solidFill>
                    <a:schemeClr val="tx1"/>
                  </a:solidFill>
                  <a:latin typeface="Andale Mono" panose="020B0509000000000004" pitchFamily="49" charset="0"/>
                </a:rPr>
                <a:t>wcs?service</a:t>
              </a:r>
              <a:r>
                <a:rPr lang="en-GB" sz="1200" dirty="0">
                  <a:solidFill>
                    <a:schemeClr val="tx1"/>
                  </a:solidFill>
                  <a:latin typeface="Andale Mono" panose="020B0509000000000004" pitchFamily="49" charset="0"/>
                </a:rPr>
                <a:t>=</a:t>
              </a:r>
              <a:r>
                <a:rPr lang="en-GB" sz="1200" dirty="0" err="1">
                  <a:solidFill>
                    <a:schemeClr val="tx1"/>
                  </a:solidFill>
                  <a:latin typeface="Andale Mono" panose="020B0509000000000004" pitchFamily="49" charset="0"/>
                </a:rPr>
                <a:t>WCS&amp;Request</a:t>
              </a:r>
              <a:r>
                <a:rPr lang="en-GB" sz="1200" dirty="0">
                  <a:solidFill>
                    <a:schemeClr val="tx1"/>
                  </a:solidFill>
                  <a:latin typeface="Andale Mono" panose="020B0509000000000004" pitchFamily="49" charset="0"/>
                </a:rPr>
                <a:t>=</a:t>
              </a:r>
              <a:r>
                <a:rPr lang="en-GB" sz="1200" dirty="0" err="1">
                  <a:solidFill>
                    <a:schemeClr val="tx1"/>
                  </a:solidFill>
                  <a:latin typeface="Andale Mono" panose="020B0509000000000004" pitchFamily="49" charset="0"/>
                </a:rPr>
                <a:t>GetCapabilities</a:t>
              </a:r>
              <a:endParaRPr lang="en-GB" sz="1200" dirty="0">
                <a:solidFill>
                  <a:schemeClr val="tx1"/>
                </a:solidFill>
                <a:latin typeface="Andale Mono" panose="020B0509000000000004" pitchFamily="49" charset="0"/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latin typeface="Andale Mono" panose="020B0509000000000004" pitchFamily="49" charset="0"/>
                </a:rPr>
                <a:t>/</a:t>
              </a:r>
              <a:r>
                <a:rPr lang="en-GB" sz="1200" dirty="0" err="1">
                  <a:solidFill>
                    <a:schemeClr val="tx1"/>
                  </a:solidFill>
                  <a:latin typeface="Andale Mono" panose="020B0509000000000004" pitchFamily="49" charset="0"/>
                </a:rPr>
                <a:t>wcs?service</a:t>
              </a:r>
              <a:r>
                <a:rPr lang="en-GB" sz="1200" dirty="0">
                  <a:solidFill>
                    <a:schemeClr val="tx1"/>
                  </a:solidFill>
                  <a:latin typeface="Andale Mono" panose="020B0509000000000004" pitchFamily="49" charset="0"/>
                </a:rPr>
                <a:t>=</a:t>
              </a:r>
              <a:r>
                <a:rPr lang="en-GB" sz="1200" dirty="0" err="1">
                  <a:solidFill>
                    <a:schemeClr val="tx1"/>
                  </a:solidFill>
                  <a:latin typeface="Andale Mono" panose="020B0509000000000004" pitchFamily="49" charset="0"/>
                </a:rPr>
                <a:t>WCS&amp;Request</a:t>
              </a:r>
              <a:r>
                <a:rPr lang="en-GB" sz="1200" dirty="0">
                  <a:solidFill>
                    <a:schemeClr val="tx1"/>
                  </a:solidFill>
                  <a:latin typeface="Andale Mono" panose="020B0509000000000004" pitchFamily="49" charset="0"/>
                </a:rPr>
                <a:t>=</a:t>
              </a:r>
              <a:r>
                <a:rPr lang="en-GB" sz="1200" dirty="0" err="1">
                  <a:solidFill>
                    <a:schemeClr val="tx1"/>
                  </a:solidFill>
                  <a:latin typeface="Andale Mono" panose="020B0509000000000004" pitchFamily="49" charset="0"/>
                </a:rPr>
                <a:t>DescribeCoverage</a:t>
              </a:r>
              <a:endParaRPr lang="en-GB" sz="1200" dirty="0">
                <a:solidFill>
                  <a:schemeClr val="tx1"/>
                </a:solidFill>
                <a:latin typeface="Andale Mono" panose="020B0509000000000004" pitchFamily="49" charset="0"/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latin typeface="Andale Mono" panose="020B0509000000000004" pitchFamily="49" charset="0"/>
                </a:rPr>
                <a:t>/</a:t>
              </a:r>
              <a:r>
                <a:rPr lang="en-GB" sz="1200" dirty="0" err="1">
                  <a:solidFill>
                    <a:schemeClr val="tx1"/>
                  </a:solidFill>
                  <a:latin typeface="Andale Mono" panose="020B0509000000000004" pitchFamily="49" charset="0"/>
                </a:rPr>
                <a:t>wcs?service</a:t>
              </a:r>
              <a:r>
                <a:rPr lang="en-GB" sz="1200" dirty="0">
                  <a:solidFill>
                    <a:schemeClr val="tx1"/>
                  </a:solidFill>
                  <a:latin typeface="Andale Mono" panose="020B0509000000000004" pitchFamily="49" charset="0"/>
                </a:rPr>
                <a:t>=</a:t>
              </a:r>
              <a:r>
                <a:rPr lang="en-GB" sz="1200" dirty="0" err="1">
                  <a:solidFill>
                    <a:schemeClr val="tx1"/>
                  </a:solidFill>
                  <a:latin typeface="Andale Mono" panose="020B0509000000000004" pitchFamily="49" charset="0"/>
                </a:rPr>
                <a:t>WCS&amp;Request</a:t>
              </a:r>
              <a:r>
                <a:rPr lang="en-GB" sz="1200" dirty="0">
                  <a:solidFill>
                    <a:schemeClr val="tx1"/>
                  </a:solidFill>
                  <a:latin typeface="Andale Mono" panose="020B0509000000000004" pitchFamily="49" charset="0"/>
                </a:rPr>
                <a:t>=</a:t>
              </a:r>
              <a:r>
                <a:rPr lang="en-GB" sz="1200" dirty="0" err="1">
                  <a:solidFill>
                    <a:schemeClr val="tx1"/>
                  </a:solidFill>
                  <a:latin typeface="Andale Mono" panose="020B0509000000000004" pitchFamily="49" charset="0"/>
                </a:rPr>
                <a:t>GetCoverage</a:t>
              </a:r>
              <a:endParaRPr lang="en-GB" sz="1200" dirty="0">
                <a:solidFill>
                  <a:schemeClr val="tx1"/>
                </a:solidFill>
                <a:latin typeface="Andale Mono" panose="020B0509000000000004" pitchFamily="49" charset="0"/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endParaRPr lang="en-GB" sz="1200" dirty="0">
                <a:solidFill>
                  <a:schemeClr val="tx1"/>
                </a:solidFill>
                <a:latin typeface="Andale Mono" panose="020B0509000000000004" pitchFamily="49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638BB6-CC0F-5F59-2842-FD90CE336E57}"/>
              </a:ext>
            </a:extLst>
          </p:cNvPr>
          <p:cNvGrpSpPr/>
          <p:nvPr/>
        </p:nvGrpSpPr>
        <p:grpSpPr>
          <a:xfrm>
            <a:off x="607832" y="5263433"/>
            <a:ext cx="6954346" cy="717002"/>
            <a:chOff x="611581" y="5079085"/>
            <a:chExt cx="6954346" cy="717002"/>
          </a:xfrm>
        </p:grpSpPr>
        <p:sp>
          <p:nvSpPr>
            <p:cNvPr id="18" name="Text Placeholder 23">
              <a:extLst>
                <a:ext uri="{FF2B5EF4-FFF2-40B4-BE49-F238E27FC236}">
                  <a16:creationId xmlns:a16="http://schemas.microsoft.com/office/drawing/2014/main" id="{75E9EB9D-3C86-2622-CAE8-DB91CD01E634}"/>
                </a:ext>
              </a:extLst>
            </p:cNvPr>
            <p:cNvSpPr txBox="1">
              <a:spLocks/>
            </p:cNvSpPr>
            <p:nvPr/>
          </p:nvSpPr>
          <p:spPr>
            <a:xfrm>
              <a:off x="884536" y="5079085"/>
              <a:ext cx="6681391" cy="2916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it-IT" sz="2400" kern="1200" dirty="0" smtClean="0">
                  <a:solidFill>
                    <a:srgbClr val="1528BC"/>
                  </a:solidFill>
                  <a:latin typeface="Titillium Web" pitchFamily="2" charset="77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dirty="0"/>
                <a:t>WMS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BBED09-316B-BDDD-B653-1B75A97F2073}"/>
                </a:ext>
              </a:extLst>
            </p:cNvPr>
            <p:cNvSpPr txBox="1"/>
            <p:nvPr/>
          </p:nvSpPr>
          <p:spPr>
            <a:xfrm>
              <a:off x="611581" y="5334422"/>
              <a:ext cx="46788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Andale Mono" panose="020B0509000000000004" pitchFamily="49" charset="0"/>
                </a:rPr>
                <a:t>/</a:t>
              </a:r>
              <a:r>
                <a:rPr lang="en-GB" sz="1200" dirty="0" err="1">
                  <a:latin typeface="Andale Mono" panose="020B0509000000000004" pitchFamily="49" charset="0"/>
                </a:rPr>
                <a:t>wms?service</a:t>
              </a:r>
              <a:r>
                <a:rPr lang="en-GB" sz="1200" dirty="0">
                  <a:latin typeface="Andale Mono" panose="020B0509000000000004" pitchFamily="49" charset="0"/>
                </a:rPr>
                <a:t>=</a:t>
              </a:r>
              <a:r>
                <a:rPr lang="en-GB" sz="1200" dirty="0" err="1">
                  <a:latin typeface="Andale Mono" panose="020B0509000000000004" pitchFamily="49" charset="0"/>
                </a:rPr>
                <a:t>WMS&amp;Request</a:t>
              </a:r>
              <a:r>
                <a:rPr lang="en-GB" sz="1200" dirty="0">
                  <a:latin typeface="Andale Mono" panose="020B0509000000000004" pitchFamily="49" charset="0"/>
                </a:rPr>
                <a:t>=</a:t>
              </a:r>
              <a:r>
                <a:rPr lang="en-GB" sz="1200" dirty="0" err="1">
                  <a:latin typeface="Andale Mono" panose="020B0509000000000004" pitchFamily="49" charset="0"/>
                </a:rPr>
                <a:t>GetCapabilities</a:t>
              </a:r>
              <a:endParaRPr lang="en-GB" sz="1200" dirty="0">
                <a:latin typeface="Andale Mono" panose="020B0509000000000004" pitchFamily="49" charset="0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Andale Mono" panose="020B0509000000000004" pitchFamily="49" charset="0"/>
                </a:rPr>
                <a:t>/</a:t>
              </a:r>
              <a:r>
                <a:rPr lang="en-GB" sz="1200" dirty="0" err="1">
                  <a:latin typeface="Andale Mono" panose="020B0509000000000004" pitchFamily="49" charset="0"/>
                </a:rPr>
                <a:t>wms?service</a:t>
              </a:r>
              <a:r>
                <a:rPr lang="en-GB" sz="1200" dirty="0">
                  <a:latin typeface="Andale Mono" panose="020B0509000000000004" pitchFamily="49" charset="0"/>
                </a:rPr>
                <a:t>=</a:t>
              </a:r>
              <a:r>
                <a:rPr lang="en-GB" sz="1200" dirty="0" err="1">
                  <a:latin typeface="Andale Mono" panose="020B0509000000000004" pitchFamily="49" charset="0"/>
                </a:rPr>
                <a:t>WMS&amp;Request</a:t>
              </a:r>
              <a:r>
                <a:rPr lang="en-GB" sz="1200" dirty="0">
                  <a:latin typeface="Andale Mono" panose="020B0509000000000004" pitchFamily="49" charset="0"/>
                </a:rPr>
                <a:t>=</a:t>
              </a:r>
              <a:r>
                <a:rPr lang="en-GB" sz="1200" dirty="0" err="1">
                  <a:latin typeface="Andale Mono" panose="020B0509000000000004" pitchFamily="49" charset="0"/>
                </a:rPr>
                <a:t>GetMap</a:t>
              </a:r>
              <a:endParaRPr lang="en-IT" sz="1200" dirty="0">
                <a:latin typeface="Andale Mono" panose="020B05090000000000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70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69385-0BF9-4D28-5E25-494E67AE0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egnaposto contenuto 14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7123EDC6-0DED-123D-FC1A-960E5B2D31C9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62219"/>
            <a:ext cx="6966146" cy="5643235"/>
          </a:xfrm>
        </p:spPr>
      </p:pic>
      <p:pic>
        <p:nvPicPr>
          <p:cNvPr id="17" name="Segnaposto contenuto 16" descr="Immagine che contiene nero, oscurità, notte&#10;&#10;Il contenuto generato dall'IA potrebbe non essere corretto.">
            <a:extLst>
              <a:ext uri="{FF2B5EF4-FFF2-40B4-BE49-F238E27FC236}">
                <a16:creationId xmlns:a16="http://schemas.microsoft.com/office/drawing/2014/main" id="{731F2C7E-E4C7-4A49-336E-E7231687342C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892423">
            <a:off x="9075069" y="1419288"/>
            <a:ext cx="4670890" cy="5451381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BC6AF56C-CCF0-F9B4-A8FE-F320AFE835AC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96D18A9A-0A03-2A91-2B08-5B4666F5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8877906B-04CE-10B7-ED74-89FCBD0B32E8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A3D834AB-48C1-F876-4940-F8CD1D89EFF6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E9BFC989-FD8A-BECD-9DD3-DCEE90297B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sp>
        <p:nvSpPr>
          <p:cNvPr id="18" name="Titolo 2">
            <a:extLst>
              <a:ext uri="{FF2B5EF4-FFF2-40B4-BE49-F238E27FC236}">
                <a16:creationId xmlns:a16="http://schemas.microsoft.com/office/drawing/2014/main" id="{49816452-B99F-B66A-CD79-9658D3C9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06" y="1026442"/>
            <a:ext cx="10515600" cy="53570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Casi studio principali</a:t>
            </a:r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733EF8C9-7857-836F-7933-911D61C0F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3601" y="1991522"/>
            <a:ext cx="6061417" cy="593399"/>
          </a:xfrm>
        </p:spPr>
        <p:txBody>
          <a:bodyPr>
            <a:noAutofit/>
          </a:bodyPr>
          <a:lstStyle/>
          <a:p>
            <a:r>
              <a:rPr lang="en-US" sz="1900" dirty="0" err="1"/>
              <a:t>Scoperta</a:t>
            </a:r>
            <a:r>
              <a:rPr lang="en-US" sz="1900" dirty="0"/>
              <a:t> e accesso ai </a:t>
            </a:r>
            <a:r>
              <a:rPr lang="en-US" sz="1900" dirty="0" err="1"/>
              <a:t>dati</a:t>
            </a:r>
            <a:r>
              <a:rPr lang="en-US" sz="1900" dirty="0"/>
              <a:t> </a:t>
            </a:r>
            <a:r>
              <a:rPr lang="en-US" sz="1900" dirty="0" err="1"/>
              <a:t>tramite</a:t>
            </a:r>
            <a:r>
              <a:rPr lang="en-US" sz="1900" dirty="0"/>
              <a:t> </a:t>
            </a:r>
            <a:r>
              <a:rPr lang="en-US" sz="1900" dirty="0" err="1"/>
              <a:t>catalogo</a:t>
            </a:r>
            <a:r>
              <a:rPr lang="en-US" sz="1900" dirty="0"/>
              <a:t> STAC, </a:t>
            </a:r>
            <a:r>
              <a:rPr lang="en-US" sz="1900" dirty="0" err="1"/>
              <a:t>garantendo</a:t>
            </a:r>
            <a:r>
              <a:rPr lang="en-US" sz="1900" dirty="0"/>
              <a:t> </a:t>
            </a:r>
            <a:r>
              <a:rPr lang="en-US" sz="1900" dirty="0" err="1"/>
              <a:t>l'interoperabilità</a:t>
            </a:r>
            <a:r>
              <a:rPr lang="en-US" sz="1900" dirty="0"/>
              <a:t> </a:t>
            </a:r>
            <a:r>
              <a:rPr lang="en-US" sz="1900" dirty="0" err="1"/>
              <a:t>tra</a:t>
            </a:r>
            <a:r>
              <a:rPr lang="en-US" sz="1900" dirty="0"/>
              <a:t> dataset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8B7A7A7-F704-77C4-F743-598C5F02CA2D}"/>
              </a:ext>
            </a:extLst>
          </p:cNvPr>
          <p:cNvSpPr>
            <a:spLocks noChangeAspect="1"/>
          </p:cNvSpPr>
          <p:nvPr/>
        </p:nvSpPr>
        <p:spPr>
          <a:xfrm>
            <a:off x="3572001" y="2059621"/>
            <a:ext cx="457200" cy="457200"/>
          </a:xfrm>
          <a:prstGeom prst="ellipse">
            <a:avLst/>
          </a:prstGeom>
          <a:solidFill>
            <a:srgbClr val="1728BC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tillium Web" pitchFamily="2" charset="77"/>
              </a:rPr>
              <a:t>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E1287F-A2B1-EA5D-F319-F7195ECA435B}"/>
              </a:ext>
            </a:extLst>
          </p:cNvPr>
          <p:cNvGrpSpPr/>
          <p:nvPr/>
        </p:nvGrpSpPr>
        <p:grpSpPr>
          <a:xfrm>
            <a:off x="3572001" y="2929113"/>
            <a:ext cx="7561645" cy="457200"/>
            <a:chOff x="3572001" y="2929113"/>
            <a:chExt cx="7561645" cy="457200"/>
          </a:xfrm>
        </p:grpSpPr>
        <p:sp>
          <p:nvSpPr>
            <p:cNvPr id="20" name="Segnaposto testo 3">
              <a:extLst>
                <a:ext uri="{FF2B5EF4-FFF2-40B4-BE49-F238E27FC236}">
                  <a16:creationId xmlns:a16="http://schemas.microsoft.com/office/drawing/2014/main" id="{07CCA828-7376-AC38-B963-A91EDD65B2AB}"/>
                </a:ext>
              </a:extLst>
            </p:cNvPr>
            <p:cNvSpPr txBox="1">
              <a:spLocks/>
            </p:cNvSpPr>
            <p:nvPr/>
          </p:nvSpPr>
          <p:spPr>
            <a:xfrm>
              <a:off x="4133601" y="2999069"/>
              <a:ext cx="7000045" cy="3172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it-IT" sz="2400" kern="1200" dirty="0" smtClean="0">
                  <a:solidFill>
                    <a:srgbClr val="1528BC"/>
                  </a:solidFill>
                  <a:latin typeface="Titillium Web" pitchFamily="2" charset="77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err="1"/>
                <a:t>Monitoraggio</a:t>
              </a:r>
              <a:r>
                <a:rPr lang="en-US" sz="2000" dirty="0"/>
                <a:t> e </a:t>
              </a:r>
              <a:r>
                <a:rPr lang="en-US" sz="2000" dirty="0" err="1"/>
                <a:t>previsione</a:t>
              </a:r>
              <a:r>
                <a:rPr lang="en-US" sz="2000" dirty="0"/>
                <a:t> della </a:t>
              </a:r>
              <a:r>
                <a:rPr lang="en-US" sz="2000" dirty="0" err="1"/>
                <a:t>qualità</a:t>
              </a:r>
              <a:r>
                <a:rPr lang="en-US" sz="2000" dirty="0"/>
                <a:t> </a:t>
              </a:r>
              <a:r>
                <a:rPr lang="en-US" sz="2000" dirty="0" err="1"/>
                <a:t>dell'aria</a:t>
              </a:r>
              <a:endParaRPr lang="en-US" sz="20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04C5F66-808C-8513-4BA9-60ACDB7D64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72001" y="2929113"/>
              <a:ext cx="457200" cy="457200"/>
            </a:xfrm>
            <a:prstGeom prst="ellipse">
              <a:avLst/>
            </a:prstGeom>
            <a:solidFill>
              <a:srgbClr val="1728BC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itillium Web" pitchFamily="2" charset="77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B9AE33-263C-7129-19D3-47645141CF14}"/>
              </a:ext>
            </a:extLst>
          </p:cNvPr>
          <p:cNvGrpSpPr/>
          <p:nvPr/>
        </p:nvGrpSpPr>
        <p:grpSpPr>
          <a:xfrm>
            <a:off x="3572001" y="3661878"/>
            <a:ext cx="7561644" cy="457200"/>
            <a:chOff x="3572001" y="3615024"/>
            <a:chExt cx="7561644" cy="457200"/>
          </a:xfrm>
        </p:grpSpPr>
        <p:sp>
          <p:nvSpPr>
            <p:cNvPr id="21" name="Segnaposto testo 3">
              <a:extLst>
                <a:ext uri="{FF2B5EF4-FFF2-40B4-BE49-F238E27FC236}">
                  <a16:creationId xmlns:a16="http://schemas.microsoft.com/office/drawing/2014/main" id="{3126A283-8C90-6610-5BAA-7CE8C456C873}"/>
                </a:ext>
              </a:extLst>
            </p:cNvPr>
            <p:cNvSpPr txBox="1">
              <a:spLocks/>
            </p:cNvSpPr>
            <p:nvPr/>
          </p:nvSpPr>
          <p:spPr>
            <a:xfrm>
              <a:off x="4133600" y="3684980"/>
              <a:ext cx="7000045" cy="3172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it-IT" sz="2400" kern="1200" dirty="0" smtClean="0">
                  <a:solidFill>
                    <a:srgbClr val="1528BC"/>
                  </a:solidFill>
                  <a:latin typeface="Titillium Web" pitchFamily="2" charset="77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err="1"/>
                <a:t>Pannello</a:t>
              </a:r>
              <a:r>
                <a:rPr lang="en-US" sz="2000" dirty="0"/>
                <a:t> di </a:t>
              </a:r>
              <a:r>
                <a:rPr lang="en-US" sz="2000" dirty="0" err="1"/>
                <a:t>controllo</a:t>
              </a:r>
              <a:r>
                <a:rPr lang="en-US" sz="2000" dirty="0"/>
                <a:t> degli </a:t>
              </a:r>
              <a:r>
                <a:rPr lang="en-US" sz="2000" dirty="0" err="1"/>
                <a:t>agenti</a:t>
              </a:r>
              <a:r>
                <a:rPr lang="en-US" sz="2000" dirty="0"/>
                <a:t> </a:t>
              </a:r>
              <a:r>
                <a:rPr lang="en-US" sz="2000" dirty="0" err="1"/>
                <a:t>inquinanti</a:t>
              </a:r>
              <a:endParaRPr lang="en-US" sz="20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9E0FA53-1065-B48F-018D-FA5961E116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72001" y="3615024"/>
              <a:ext cx="457200" cy="457200"/>
            </a:xfrm>
            <a:prstGeom prst="ellipse">
              <a:avLst/>
            </a:prstGeom>
            <a:solidFill>
              <a:srgbClr val="1728BC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itillium Web" pitchFamily="2" charset="77"/>
                </a:rPr>
                <a:t>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58F331-876F-A964-BFFB-6B4AF88D8B67}"/>
              </a:ext>
            </a:extLst>
          </p:cNvPr>
          <p:cNvGrpSpPr/>
          <p:nvPr/>
        </p:nvGrpSpPr>
        <p:grpSpPr>
          <a:xfrm>
            <a:off x="3572001" y="4394643"/>
            <a:ext cx="6839769" cy="457200"/>
            <a:chOff x="3572001" y="4322011"/>
            <a:chExt cx="6839769" cy="457200"/>
          </a:xfrm>
        </p:grpSpPr>
        <p:sp>
          <p:nvSpPr>
            <p:cNvPr id="22" name="Segnaposto testo 3">
              <a:extLst>
                <a:ext uri="{FF2B5EF4-FFF2-40B4-BE49-F238E27FC236}">
                  <a16:creationId xmlns:a16="http://schemas.microsoft.com/office/drawing/2014/main" id="{CEDD690F-F42E-CBB7-8644-C725CEBFFBA5}"/>
                </a:ext>
              </a:extLst>
            </p:cNvPr>
            <p:cNvSpPr txBox="1">
              <a:spLocks/>
            </p:cNvSpPr>
            <p:nvPr/>
          </p:nvSpPr>
          <p:spPr>
            <a:xfrm>
              <a:off x="4166169" y="4343435"/>
              <a:ext cx="6245601" cy="4143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it-IT" sz="2400" kern="1200" dirty="0" smtClean="0">
                  <a:solidFill>
                    <a:srgbClr val="1528BC"/>
                  </a:solidFill>
                  <a:latin typeface="Titillium Web" pitchFamily="2" charset="77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900" dirty="0" err="1"/>
                <a:t>Monitoraggio</a:t>
              </a:r>
              <a:r>
                <a:rPr lang="en-US" sz="1900" dirty="0"/>
                <a:t> degli </a:t>
              </a:r>
              <a:r>
                <a:rPr lang="en-US" sz="1900" dirty="0" err="1"/>
                <a:t>incendi</a:t>
              </a:r>
              <a:endParaRPr lang="en-US" sz="19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06CA25-DC4A-83F6-0102-FB00F2C249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72001" y="4322011"/>
              <a:ext cx="457200" cy="457200"/>
            </a:xfrm>
            <a:prstGeom prst="ellipse">
              <a:avLst/>
            </a:prstGeom>
            <a:solidFill>
              <a:srgbClr val="1728BC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itillium Web" pitchFamily="2" charset="77"/>
                </a:rPr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20F5F5-170E-6CD9-E6E4-0CD8A7C7E10F}"/>
              </a:ext>
            </a:extLst>
          </p:cNvPr>
          <p:cNvGrpSpPr/>
          <p:nvPr/>
        </p:nvGrpSpPr>
        <p:grpSpPr>
          <a:xfrm>
            <a:off x="3572001" y="5127409"/>
            <a:ext cx="5973660" cy="602712"/>
            <a:chOff x="3572001" y="5127409"/>
            <a:chExt cx="5973660" cy="602712"/>
          </a:xfrm>
        </p:grpSpPr>
        <p:sp>
          <p:nvSpPr>
            <p:cNvPr id="23" name="Segnaposto testo 3">
              <a:extLst>
                <a:ext uri="{FF2B5EF4-FFF2-40B4-BE49-F238E27FC236}">
                  <a16:creationId xmlns:a16="http://schemas.microsoft.com/office/drawing/2014/main" id="{1356F831-B96B-9419-8382-25A486727E9A}"/>
                </a:ext>
              </a:extLst>
            </p:cNvPr>
            <p:cNvSpPr txBox="1">
              <a:spLocks/>
            </p:cNvSpPr>
            <p:nvPr/>
          </p:nvSpPr>
          <p:spPr>
            <a:xfrm>
              <a:off x="4133600" y="5127409"/>
              <a:ext cx="5412061" cy="6027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it-IT" sz="2400" kern="1200" dirty="0" smtClean="0">
                  <a:solidFill>
                    <a:srgbClr val="1528BC"/>
                  </a:solidFill>
                  <a:latin typeface="Titillium Web" pitchFamily="2" charset="77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900" dirty="0" err="1"/>
                <a:t>Previsioni</a:t>
              </a:r>
              <a:r>
                <a:rPr lang="en-US" sz="1900" dirty="0"/>
                <a:t> sub-</a:t>
              </a:r>
              <a:r>
                <a:rPr lang="en-US" sz="1900" dirty="0" err="1"/>
                <a:t>stagionali</a:t>
              </a:r>
              <a:r>
                <a:rPr lang="en-US" sz="1900" dirty="0"/>
                <a:t> e </a:t>
              </a:r>
              <a:r>
                <a:rPr lang="en-US" sz="1900" dirty="0" err="1"/>
                <a:t>stagionali</a:t>
              </a:r>
              <a:r>
                <a:rPr lang="en-US" sz="1900" dirty="0"/>
                <a:t> con GLOBO (</a:t>
              </a:r>
              <a:r>
                <a:rPr lang="en-US" sz="1900" dirty="0" err="1"/>
                <a:t>dati</a:t>
              </a:r>
              <a:r>
                <a:rPr lang="en-US" sz="1900" dirty="0"/>
                <a:t> CNR-ISAC)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493D6B-C7E4-6EA0-8A34-09A8BFC546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72001" y="5200165"/>
              <a:ext cx="457200" cy="457200"/>
            </a:xfrm>
            <a:prstGeom prst="ellipse">
              <a:avLst/>
            </a:prstGeom>
            <a:solidFill>
              <a:srgbClr val="1728BC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itillium Web" pitchFamily="2" charset="77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30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46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9B1AFF-8761-CD62-0D0F-459C3FD77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1752615A-4B45-3305-D729-18B39B98BD26}"/>
              </a:ext>
            </a:extLst>
          </p:cNvPr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E15AF951-4B61-F31A-53C6-FD245BDEF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511282"/>
              <a:ext cx="12192000" cy="36176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1B37C8CC-9982-F551-6B1D-43312D365A23}"/>
                </a:ext>
              </a:extLst>
            </p:cNvPr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Missione 4 </a:t>
              </a:r>
              <a:r>
                <a:rPr lang="it-IT" sz="1400" b="1" dirty="0">
                  <a:solidFill>
                    <a:schemeClr val="bg1">
                      <a:alpha val="50000"/>
                    </a:schemeClr>
                  </a:solidFill>
                  <a:latin typeface="Titillium" pitchFamily="2" charset="77"/>
                </a:rPr>
                <a:t>• Istruzione e Ricerca </a:t>
              </a:r>
              <a:endPara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8BF2AD3A-5988-6619-B4C7-94207BB3B851}"/>
                </a:ext>
              </a:extLst>
            </p:cNvPr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ICSC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Italian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Titillium Web" pitchFamily="2" charset="77"/>
                </a:rPr>
                <a:t>Research</a:t>
              </a:r>
              <a:r>
                <a:rPr lang="it-IT" sz="1400" dirty="0">
                  <a:solidFill>
                    <a:schemeClr val="bg1"/>
                  </a:solidFill>
                  <a:latin typeface="Titillium Web" pitchFamily="2" charset="77"/>
                </a:rPr>
                <a:t> Center on High-Performance Computing, Big Data and Quantum Computing</a:t>
              </a: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CD77782E-E6A0-14C3-B955-638156BD61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62219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BC509A05-13C1-061D-7A86-5482D5E3E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96" y="1116448"/>
            <a:ext cx="11301762" cy="516409"/>
          </a:xfrm>
        </p:spPr>
        <p:txBody>
          <a:bodyPr>
            <a:normAutofit fontScale="90000"/>
          </a:bodyPr>
          <a:lstStyle/>
          <a:p>
            <a:r>
              <a:rPr lang="it-IT" dirty="0"/>
              <a:t>Monitoraggio e previsione della qualità dell’aria</a:t>
            </a:r>
          </a:p>
        </p:txBody>
      </p:sp>
      <p:pic>
        <p:nvPicPr>
          <p:cNvPr id="10" name="Segnaposto contenuto 9" descr="Immagine che contiene schermata,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1A2A67C5-F8E3-37B2-0355-00EBB5E7895C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09499">
            <a:off x="6821751" y="696930"/>
            <a:ext cx="6419880" cy="3430279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84EEBBF-AC37-AD4B-0392-FF3AD6D52D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619" r="17921" b="73430"/>
          <a:stretch>
            <a:fillRect/>
          </a:stretch>
        </p:blipFill>
        <p:spPr>
          <a:xfrm>
            <a:off x="0" y="3794730"/>
            <a:ext cx="5777816" cy="2719044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B9689868-6EC5-ECB7-C659-AFDCEB4C0A99}"/>
              </a:ext>
            </a:extLst>
          </p:cNvPr>
          <p:cNvSpPr txBox="1"/>
          <p:nvPr/>
        </p:nvSpPr>
        <p:spPr>
          <a:xfrm>
            <a:off x="436996" y="2008994"/>
            <a:ext cx="6757412" cy="3551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3027" lvl="1" indent="-251513" algn="l">
              <a:lnSpc>
                <a:spcPts val="3145"/>
              </a:lnSpc>
              <a:buFont typeface="Arial"/>
              <a:buChar char="•"/>
            </a:pP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F</a:t>
            </a:r>
            <a:r>
              <a:rPr lang="en-US" sz="1900" u="none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ocus </a:t>
            </a:r>
            <a:r>
              <a:rPr lang="en-US" sz="1900" u="none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sugli</a:t>
            </a:r>
            <a:r>
              <a:rPr lang="en-US" sz="1900" u="none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u="none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inquinanti</a:t>
            </a:r>
            <a:r>
              <a:rPr lang="en-US" sz="1900" u="none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u="none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dell’Air</a:t>
            </a:r>
            <a:r>
              <a:rPr lang="en-US" sz="1900" u="none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Quality Index</a:t>
            </a:r>
          </a:p>
          <a:p>
            <a:pPr marL="503027" lvl="1" indent="-251513" algn="l">
              <a:lnSpc>
                <a:spcPts val="3145"/>
              </a:lnSpc>
              <a:buFont typeface="Arial"/>
              <a:buChar char="•"/>
            </a:pPr>
            <a:r>
              <a:rPr lang="en-US" sz="1900" u="none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Dati di </a:t>
            </a:r>
            <a:r>
              <a:rPr lang="en-US" sz="1900" u="none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previsione</a:t>
            </a:r>
            <a:r>
              <a:rPr lang="en-US" sz="1900" u="none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/ </a:t>
            </a:r>
            <a:r>
              <a:rPr lang="en-US" sz="1900" u="none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reanalisi</a:t>
            </a:r>
            <a:r>
              <a:rPr lang="en-US" sz="1900" u="none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CAMS</a:t>
            </a:r>
          </a:p>
          <a:p>
            <a:pPr marL="503027" lvl="1" indent="-251513" algn="l">
              <a:lnSpc>
                <a:spcPts val="3145"/>
              </a:lnSpc>
              <a:buFont typeface="Arial"/>
              <a:buChar char="•"/>
            </a:pPr>
            <a:r>
              <a:rPr lang="en-US" sz="1900" u="none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u="none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Funzionalità</a:t>
            </a:r>
            <a:r>
              <a:rPr lang="en-US" sz="1900" u="none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:</a:t>
            </a:r>
          </a:p>
          <a:p>
            <a:pPr marL="1006054" lvl="2" indent="-335351" algn="l">
              <a:lnSpc>
                <a:spcPts val="3145"/>
              </a:lnSpc>
              <a:buFont typeface="Arial"/>
              <a:buChar char="⚬"/>
            </a:pPr>
            <a:r>
              <a:rPr lang="en-US" sz="1900" u="none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Esplorare</a:t>
            </a:r>
            <a:r>
              <a:rPr lang="en-US" sz="1900" u="none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e </a:t>
            </a:r>
            <a:r>
              <a:rPr lang="en-US" sz="1900" u="none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accedere</a:t>
            </a:r>
            <a:r>
              <a:rPr lang="en-US" sz="1900" u="none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ai </a:t>
            </a:r>
            <a:r>
              <a:rPr lang="en-US" sz="1900" u="none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dati</a:t>
            </a:r>
            <a:endParaRPr lang="en-US" sz="1900" u="none" spc="72" dirty="0">
              <a:solidFill>
                <a:schemeClr val="bg1"/>
              </a:solidFill>
              <a:latin typeface="Titillium Web" pitchFamily="2" charset="77"/>
              <a:ea typeface="Poppins"/>
              <a:cs typeface="Poppins"/>
              <a:sym typeface="Poppins"/>
            </a:endParaRPr>
          </a:p>
          <a:p>
            <a:pPr marL="1006054" lvl="2" indent="-335351" algn="l">
              <a:lnSpc>
                <a:spcPts val="3145"/>
              </a:lnSpc>
              <a:buFont typeface="Arial"/>
              <a:buChar char="⚬"/>
            </a:pPr>
            <a:r>
              <a:rPr lang="en-US" sz="1900" u="none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Download (</a:t>
            </a:r>
            <a:r>
              <a:rPr lang="en-US" sz="1900" u="none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NetCDF</a:t>
            </a:r>
            <a:r>
              <a:rPr lang="en-US" sz="1900" u="none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, COGs)</a:t>
            </a:r>
          </a:p>
          <a:p>
            <a:pPr marL="1006054" lvl="2" indent="-335351" algn="l">
              <a:lnSpc>
                <a:spcPts val="3145"/>
              </a:lnSpc>
              <a:buFont typeface="Arial"/>
              <a:buChar char="⚬"/>
            </a:pP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Visualizzare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coeme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mappe</a:t>
            </a:r>
            <a:endParaRPr lang="en-US" sz="1900" u="none" spc="72" dirty="0">
              <a:solidFill>
                <a:schemeClr val="bg1"/>
              </a:solidFill>
              <a:latin typeface="Titillium Web" pitchFamily="2" charset="77"/>
              <a:ea typeface="Poppins"/>
              <a:cs typeface="Poppins"/>
              <a:sym typeface="Poppins"/>
            </a:endParaRPr>
          </a:p>
          <a:p>
            <a:pPr marL="1006054" lvl="2" indent="-335351" algn="l">
              <a:lnSpc>
                <a:spcPts val="3145"/>
              </a:lnSpc>
              <a:buFont typeface="Arial"/>
              <a:buChar char="⚬"/>
            </a:pPr>
            <a:r>
              <a:rPr lang="en-US" sz="1900" u="none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Eseguire</a:t>
            </a:r>
            <a:r>
              <a:rPr lang="en-US" sz="1900" u="none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u="none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analisi</a:t>
            </a:r>
            <a:endParaRPr lang="en-US" sz="1900" u="none" spc="72" dirty="0">
              <a:solidFill>
                <a:schemeClr val="bg1"/>
              </a:solidFill>
              <a:latin typeface="Titillium Web" pitchFamily="2" charset="77"/>
              <a:ea typeface="Poppins"/>
              <a:cs typeface="Poppins"/>
              <a:sym typeface="Poppins"/>
            </a:endParaRPr>
          </a:p>
          <a:p>
            <a:pPr marL="1006054" lvl="2" indent="-335351" algn="l">
              <a:lnSpc>
                <a:spcPts val="3145"/>
              </a:lnSpc>
              <a:buFont typeface="Arial"/>
              <a:buChar char="⚬"/>
            </a:pPr>
            <a:r>
              <a:rPr lang="en-US" sz="1900" u="none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Animare</a:t>
            </a:r>
            <a:r>
              <a:rPr lang="en-US" sz="1900" u="none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u="none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cambiamenti</a:t>
            </a:r>
            <a:r>
              <a:rPr lang="en-US" sz="1900" u="none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u="none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nel</a:t>
            </a:r>
            <a:r>
              <a:rPr lang="en-US" sz="1900" u="none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tempo</a:t>
            </a:r>
          </a:p>
          <a:p>
            <a:pPr marL="1006054" lvl="2" indent="-335351" algn="l">
              <a:lnSpc>
                <a:spcPts val="3145"/>
              </a:lnSpc>
              <a:buFont typeface="Arial"/>
              <a:buChar char="⚬"/>
            </a:pPr>
            <a:r>
              <a:rPr lang="en-US" sz="1900" u="none" spc="72" dirty="0" err="1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Scenari</a:t>
            </a:r>
            <a:r>
              <a:rPr lang="en-US" sz="1900" u="none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 </a:t>
            </a:r>
            <a:r>
              <a:rPr lang="en-US" sz="1900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w</a:t>
            </a:r>
            <a:r>
              <a:rPr lang="en-US" sz="1900" u="none" spc="72" dirty="0">
                <a:solidFill>
                  <a:schemeClr val="bg1"/>
                </a:solidFill>
                <a:latin typeface="Titillium Web" pitchFamily="2" charset="77"/>
                <a:ea typeface="Poppins"/>
                <a:cs typeface="Poppins"/>
                <a:sym typeface="Poppins"/>
              </a:rPr>
              <a:t>hat-if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FE1294-0866-F704-B86C-79C6A49CB3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721" y="1715658"/>
            <a:ext cx="5497779" cy="436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34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EE8D967367C4F43800F524D0FB25F14" ma:contentTypeVersion="16" ma:contentTypeDescription="Creare un nuovo documento." ma:contentTypeScope="" ma:versionID="00b5e24aa4fe71f18a411d208d8feab8">
  <xsd:schema xmlns:xsd="http://www.w3.org/2001/XMLSchema" xmlns:xs="http://www.w3.org/2001/XMLSchema" xmlns:p="http://schemas.microsoft.com/office/2006/metadata/properties" xmlns:ns2="61dc867b-cde0-418c-8f68-453c80a5486d" xmlns:ns3="9c2f6c11-a5d2-4411-8a2d-6b39d3ef753b" targetNamespace="http://schemas.microsoft.com/office/2006/metadata/properties" ma:root="true" ma:fieldsID="bb46f9adfbf3fd6f50c7ce854ccce3ee" ns2:_="" ns3:_="">
    <xsd:import namespace="61dc867b-cde0-418c-8f68-453c80a5486d"/>
    <xsd:import namespace="9c2f6c11-a5d2-4411-8a2d-6b39d3ef75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c867b-cde0-418c-8f68-453c80a548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b5cfcbd8-6033-42e0-bf64-395394fc0a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f6c11-a5d2-4411-8a2d-6b39d3ef753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Colonna per tutti i valori di tassonomia" ma:hidden="true" ma:list="{68c33b50-0603-471a-9307-77a9cfe783aa}" ma:internalName="TaxCatchAll" ma:showField="CatchAllData" ma:web="9c2f6c11-a5d2-4411-8a2d-6b39d3ef75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dc867b-cde0-418c-8f68-453c80a5486d">
      <Terms xmlns="http://schemas.microsoft.com/office/infopath/2007/PartnerControls"/>
    </lcf76f155ced4ddcb4097134ff3c332f>
    <TaxCatchAll xmlns="9c2f6c11-a5d2-4411-8a2d-6b39d3ef753b" xsi:nil="true"/>
  </documentManagement>
</p:properties>
</file>

<file path=customXml/itemProps1.xml><?xml version="1.0" encoding="utf-8"?>
<ds:datastoreItem xmlns:ds="http://schemas.openxmlformats.org/officeDocument/2006/customXml" ds:itemID="{CDFEC5B4-B313-4036-A657-0481A4713A91}"/>
</file>

<file path=customXml/itemProps2.xml><?xml version="1.0" encoding="utf-8"?>
<ds:datastoreItem xmlns:ds="http://schemas.openxmlformats.org/officeDocument/2006/customXml" ds:itemID="{EC0A50CE-CE89-4225-85A5-022FD5840167}"/>
</file>

<file path=customXml/itemProps3.xml><?xml version="1.0" encoding="utf-8"?>
<ds:datastoreItem xmlns:ds="http://schemas.openxmlformats.org/officeDocument/2006/customXml" ds:itemID="{80D49072-E05A-4C76-A82D-0AF578A78855}"/>
</file>

<file path=docMetadata/LabelInfo.xml><?xml version="1.0" encoding="utf-8"?>
<clbl:labelList xmlns:clbl="http://schemas.microsoft.com/office/2020/mipLabelMetadata">
  <clbl:label id="{3d039f18-be30-4d14-a39b-43726fab950e}" enabled="1" method="Standard" siteId="{34bcdf7f-9a80-4d3f-86b3-a07ecaa09672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815</Words>
  <Application>Microsoft Macintosh PowerPoint</Application>
  <PresentationFormat>Widescreen</PresentationFormat>
  <Paragraphs>113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Andale Mono</vt:lpstr>
      <vt:lpstr>Aptos</vt:lpstr>
      <vt:lpstr>Aptos Display</vt:lpstr>
      <vt:lpstr>Arial</vt:lpstr>
      <vt:lpstr>Calibri</vt:lpstr>
      <vt:lpstr>Titillium</vt:lpstr>
      <vt:lpstr>Titillium Web</vt:lpstr>
      <vt:lpstr>Tema di Office</vt:lpstr>
      <vt:lpstr>PowerPoint Presentation</vt:lpstr>
      <vt:lpstr>PowerPoint Presentation</vt:lpstr>
      <vt:lpstr>Perché DASSTER</vt:lpstr>
      <vt:lpstr>Cos’è DASSTER</vt:lpstr>
      <vt:lpstr>Architettura</vt:lpstr>
      <vt:lpstr>Interfacce utente</vt:lpstr>
      <vt:lpstr>Interfacce e interoperabilità</vt:lpstr>
      <vt:lpstr>Casi studio principali</vt:lpstr>
      <vt:lpstr>Monitoraggio e previsione della qualità dell’aria</vt:lpstr>
      <vt:lpstr>Pannello di controllo degli agenti inquinanti</vt:lpstr>
      <vt:lpstr>Monitoraggio degli incendi</vt:lpstr>
      <vt:lpstr>Il futuro prossimo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Matteo Massicci</dc:creator>
  <cp:lastModifiedBy>Simone Mantovani</cp:lastModifiedBy>
  <cp:revision>14</cp:revision>
  <dcterms:created xsi:type="dcterms:W3CDTF">2025-10-30T15:19:27Z</dcterms:created>
  <dcterms:modified xsi:type="dcterms:W3CDTF">2025-11-11T09:00:25Z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Tema di Office:8</vt:lpwstr>
  </property>
  <property fmtid="{D5CDD505-2E9C-101B-9397-08002B2CF9AE}" pid="3" name="ClassificationContentMarkingFooterText">
    <vt:lpwstr>Pubblico</vt:lpwstr>
  </property>
  <property fmtid="{D5CDD505-2E9C-101B-9397-08002B2CF9AE}" pid="4" name="ContentTypeId">
    <vt:lpwstr>0x010100EEE8D967367C4F43800F524D0FB25F14</vt:lpwstr>
  </property>
</Properties>
</file>