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Metadata/LabelInfo.xml" ContentType="application/vnd.ms-office.classificationlabel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145707235" r:id="rId4"/>
    <p:sldId id="2145707236" r:id="rId5"/>
    <p:sldId id="2145707224" r:id="rId6"/>
    <p:sldId id="2145707225" r:id="rId7"/>
    <p:sldId id="2145707229" r:id="rId8"/>
    <p:sldId id="2145707230" r:id="rId9"/>
    <p:sldId id="2145707231" r:id="rId10"/>
    <p:sldId id="2145707234" r:id="rId11"/>
    <p:sldId id="258" r:id="rId12"/>
    <p:sldId id="2145707233" r:id="rId13"/>
    <p:sldId id="2145707228"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04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69"/>
    <p:restoredTop sz="94710"/>
  </p:normalViewPr>
  <p:slideViewPr>
    <p:cSldViewPr snapToGrid="0">
      <p:cViewPr varScale="1">
        <p:scale>
          <a:sx n="107" d="100"/>
          <a:sy n="107" d="100"/>
        </p:scale>
        <p:origin x="192" y="10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08EA49-2AC6-BE1B-06FA-5184953AE9B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09081E1-07B2-FA4B-8E01-676F0E0CE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6DE9F46-0D4B-0F10-C7CA-A36C2CD6F768}"/>
              </a:ext>
            </a:extLst>
          </p:cNvPr>
          <p:cNvSpPr>
            <a:spLocks noGrp="1"/>
          </p:cNvSpPr>
          <p:nvPr>
            <p:ph type="dt" sz="half" idx="10"/>
          </p:nvPr>
        </p:nvSpPr>
        <p:spPr/>
        <p:txBody>
          <a:bodyPr/>
          <a:lstStyle/>
          <a:p>
            <a:fld id="{2852A094-26FE-2C48-BD78-16E3996DDCFB}" type="datetimeFigureOut">
              <a:rPr lang="it-IT" smtClean="0"/>
              <a:t>07/11/25</a:t>
            </a:fld>
            <a:endParaRPr lang="it-IT"/>
          </a:p>
        </p:txBody>
      </p:sp>
      <p:sp>
        <p:nvSpPr>
          <p:cNvPr id="5" name="Segnaposto piè di pagina 4">
            <a:extLst>
              <a:ext uri="{FF2B5EF4-FFF2-40B4-BE49-F238E27FC236}">
                <a16:creationId xmlns:a16="http://schemas.microsoft.com/office/drawing/2014/main" id="{8AFD4B0D-BD86-4408-9C42-EA4E3798A37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9B5CA18-5EE2-D679-39A3-F24CD46DA81D}"/>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1769919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A39097-4067-4763-E258-20F5C038E09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47625C8-94F1-10F7-CAB9-75AEA775279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85AEAD5-89B5-CCF0-5F5D-58F78F19760D}"/>
              </a:ext>
            </a:extLst>
          </p:cNvPr>
          <p:cNvSpPr>
            <a:spLocks noGrp="1"/>
          </p:cNvSpPr>
          <p:nvPr>
            <p:ph type="dt" sz="half" idx="10"/>
          </p:nvPr>
        </p:nvSpPr>
        <p:spPr/>
        <p:txBody>
          <a:bodyPr/>
          <a:lstStyle/>
          <a:p>
            <a:fld id="{2852A094-26FE-2C48-BD78-16E3996DDCFB}" type="datetimeFigureOut">
              <a:rPr lang="it-IT" smtClean="0"/>
              <a:t>07/11/25</a:t>
            </a:fld>
            <a:endParaRPr lang="it-IT"/>
          </a:p>
        </p:txBody>
      </p:sp>
      <p:sp>
        <p:nvSpPr>
          <p:cNvPr id="5" name="Segnaposto piè di pagina 4">
            <a:extLst>
              <a:ext uri="{FF2B5EF4-FFF2-40B4-BE49-F238E27FC236}">
                <a16:creationId xmlns:a16="http://schemas.microsoft.com/office/drawing/2014/main" id="{F30201BB-5A1F-A406-6F35-548C028FFF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01B952E-E2B4-3B0A-769A-DEC860608248}"/>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2200787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C288FB0-B654-FDD2-1F54-28D5BD37D9B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80105F0-F399-DB1F-CF0A-F8531C2D0AD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B3A8F6-7E8C-E2E3-28C8-140A28D8FC3B}"/>
              </a:ext>
            </a:extLst>
          </p:cNvPr>
          <p:cNvSpPr>
            <a:spLocks noGrp="1"/>
          </p:cNvSpPr>
          <p:nvPr>
            <p:ph type="dt" sz="half" idx="10"/>
          </p:nvPr>
        </p:nvSpPr>
        <p:spPr/>
        <p:txBody>
          <a:bodyPr/>
          <a:lstStyle/>
          <a:p>
            <a:fld id="{2852A094-26FE-2C48-BD78-16E3996DDCFB}" type="datetimeFigureOut">
              <a:rPr lang="it-IT" smtClean="0"/>
              <a:t>07/11/25</a:t>
            </a:fld>
            <a:endParaRPr lang="it-IT"/>
          </a:p>
        </p:txBody>
      </p:sp>
      <p:sp>
        <p:nvSpPr>
          <p:cNvPr id="5" name="Segnaposto piè di pagina 4">
            <a:extLst>
              <a:ext uri="{FF2B5EF4-FFF2-40B4-BE49-F238E27FC236}">
                <a16:creationId xmlns:a16="http://schemas.microsoft.com/office/drawing/2014/main" id="{E1C95345-3CD4-B779-1F44-3CD789EA9C9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D110167-37C1-3132-BA11-274392E24731}"/>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544591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Intestazione sezione">
    <p:spTree>
      <p:nvGrpSpPr>
        <p:cNvPr id="1" name=""/>
        <p:cNvGrpSpPr/>
        <p:nvPr/>
      </p:nvGrpSpPr>
      <p:grpSpPr>
        <a:xfrm>
          <a:off x="0" y="0"/>
          <a:ext cx="0" cy="0"/>
          <a:chOff x="0" y="0"/>
          <a:chExt cx="0" cy="0"/>
        </a:xfrm>
      </p:grpSpPr>
      <p:sp>
        <p:nvSpPr>
          <p:cNvPr id="4" name="Segnaposto immagine 2">
            <a:extLst>
              <a:ext uri="{FF2B5EF4-FFF2-40B4-BE49-F238E27FC236}">
                <a16:creationId xmlns:a16="http://schemas.microsoft.com/office/drawing/2014/main" id="{4508B794-7559-16C8-3095-CB68990F8F74}"/>
              </a:ext>
            </a:extLst>
          </p:cNvPr>
          <p:cNvSpPr>
            <a:spLocks noGrp="1"/>
          </p:cNvSpPr>
          <p:nvPr>
            <p:ph type="pic" idx="11"/>
          </p:nvPr>
        </p:nvSpPr>
        <p:spPr>
          <a:xfrm>
            <a:off x="0" y="862446"/>
            <a:ext cx="12191999" cy="5663045"/>
          </a:xfrm>
          <a:prstGeom prst="rect">
            <a:avLst/>
          </a:prstGeom>
          <a:solidFill>
            <a:srgbClr val="1528BC"/>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2" name="Titolo 1">
            <a:extLst>
              <a:ext uri="{FF2B5EF4-FFF2-40B4-BE49-F238E27FC236}">
                <a16:creationId xmlns:a16="http://schemas.microsoft.com/office/drawing/2014/main" id="{E50A91A5-2E27-BBB4-A917-020315A6FD39}"/>
              </a:ext>
            </a:extLst>
          </p:cNvPr>
          <p:cNvSpPr>
            <a:spLocks noGrp="1"/>
          </p:cNvSpPr>
          <p:nvPr>
            <p:ph type="title"/>
          </p:nvPr>
        </p:nvSpPr>
        <p:spPr>
          <a:xfrm>
            <a:off x="436996" y="1116448"/>
            <a:ext cx="11297804" cy="516409"/>
          </a:xfrm>
          <a:prstGeom prst="rect">
            <a:avLst/>
          </a:prstGeom>
        </p:spPr>
        <p:txBody>
          <a:bodyPr anchor="b"/>
          <a:lstStyle>
            <a:lvl1pPr>
              <a:defRPr lang="it-IT" sz="3200" b="1" kern="1200" dirty="0">
                <a:solidFill>
                  <a:schemeClr val="bg1"/>
                </a:solidFill>
                <a:latin typeface="Titillium Web" pitchFamily="2" charset="77"/>
                <a:ea typeface="+mj-ea"/>
                <a:cs typeface="+mj-cs"/>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05E558FA-036B-BB04-0CE6-EDB4B32ED95D}"/>
              </a:ext>
            </a:extLst>
          </p:cNvPr>
          <p:cNvSpPr>
            <a:spLocks noGrp="1"/>
          </p:cNvSpPr>
          <p:nvPr>
            <p:ph type="body" idx="1"/>
          </p:nvPr>
        </p:nvSpPr>
        <p:spPr>
          <a:xfrm>
            <a:off x="436996" y="1656535"/>
            <a:ext cx="11297804" cy="516409"/>
          </a:xfrm>
          <a:prstGeom prst="rect">
            <a:avLst/>
          </a:prstGeom>
        </p:spPr>
        <p:txBody>
          <a:bodyPr/>
          <a:lstStyle>
            <a:lvl1pPr marL="0" indent="0">
              <a:buNone/>
              <a:defRPr lang="it-IT" sz="2400" kern="1200" dirty="0" smtClean="0">
                <a:solidFill>
                  <a:schemeClr val="bg1"/>
                </a:solidFill>
                <a:latin typeface="Titillium Web" pitchFamily="2" charset="77"/>
                <a:ea typeface="+mj-ea"/>
                <a:cs typeface="+mj-cs"/>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dirty="0"/>
              <a:t>Fare clic per modificare gli stili del testo dello schema</a:t>
            </a:r>
          </a:p>
        </p:txBody>
      </p:sp>
      <p:sp>
        <p:nvSpPr>
          <p:cNvPr id="10" name="Segnaposto contenuto 2">
            <a:extLst>
              <a:ext uri="{FF2B5EF4-FFF2-40B4-BE49-F238E27FC236}">
                <a16:creationId xmlns:a16="http://schemas.microsoft.com/office/drawing/2014/main" id="{038062B3-0842-D420-5B15-BF91D0DF8B40}"/>
              </a:ext>
            </a:extLst>
          </p:cNvPr>
          <p:cNvSpPr>
            <a:spLocks noGrp="1"/>
          </p:cNvSpPr>
          <p:nvPr>
            <p:ph sz="half" idx="10"/>
          </p:nvPr>
        </p:nvSpPr>
        <p:spPr>
          <a:xfrm>
            <a:off x="436996" y="2490090"/>
            <a:ext cx="11297804" cy="3447247"/>
          </a:xfrm>
          <a:prstGeom prst="rect">
            <a:avLst/>
          </a:prstGeom>
        </p:spPr>
        <p:txBody>
          <a:bodyPr/>
          <a:lstStyle>
            <a:lvl1pPr>
              <a:defRPr lang="it-IT" sz="1800" kern="1200" dirty="0" smtClean="0">
                <a:solidFill>
                  <a:schemeClr val="bg1"/>
                </a:solidFill>
                <a:latin typeface="Titillium Web" pitchFamily="2" charset="77"/>
                <a:ea typeface="+mj-ea"/>
                <a:cs typeface="+mj-cs"/>
              </a:defRPr>
            </a:lvl1pPr>
            <a:lvl2pPr>
              <a:defRPr lang="it-IT" sz="1600" kern="1200" dirty="0" smtClean="0">
                <a:solidFill>
                  <a:schemeClr val="bg1"/>
                </a:solidFill>
                <a:latin typeface="Titillium Web" pitchFamily="2" charset="77"/>
                <a:ea typeface="+mj-ea"/>
                <a:cs typeface="+mj-cs"/>
              </a:defRPr>
            </a:lvl2pPr>
            <a:lvl3pPr>
              <a:defRPr lang="it-IT" sz="1600" kern="1200" dirty="0" smtClean="0">
                <a:solidFill>
                  <a:schemeClr val="bg1"/>
                </a:solidFill>
                <a:latin typeface="Titillium Web" pitchFamily="2" charset="77"/>
                <a:ea typeface="+mj-ea"/>
                <a:cs typeface="+mj-cs"/>
              </a:defRPr>
            </a:lvl3pPr>
            <a:lvl4pPr>
              <a:defRPr lang="it-IT" sz="1600" kern="1200" dirty="0" smtClean="0">
                <a:solidFill>
                  <a:schemeClr val="bg1"/>
                </a:solidFill>
                <a:latin typeface="Titillium Web" pitchFamily="2" charset="77"/>
                <a:ea typeface="+mj-ea"/>
                <a:cs typeface="+mj-cs"/>
              </a:defRPr>
            </a:lvl4pPr>
            <a:lvl5pPr>
              <a:defRPr lang="it-IT" sz="1600" kern="1200" dirty="0">
                <a:solidFill>
                  <a:schemeClr val="bg1"/>
                </a:solidFill>
                <a:latin typeface="Titillium Web" pitchFamily="2" charset="77"/>
                <a:ea typeface="+mj-ea"/>
                <a:cs typeface="+mj-cs"/>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3536011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Intestazione sezione">
    <p:spTree>
      <p:nvGrpSpPr>
        <p:cNvPr id="1" name=""/>
        <p:cNvGrpSpPr/>
        <p:nvPr/>
      </p:nvGrpSpPr>
      <p:grpSpPr>
        <a:xfrm>
          <a:off x="0" y="0"/>
          <a:ext cx="0" cy="0"/>
          <a:chOff x="0" y="0"/>
          <a:chExt cx="0" cy="0"/>
        </a:xfrm>
      </p:grpSpPr>
      <p:sp>
        <p:nvSpPr>
          <p:cNvPr id="10" name="Segnaposto contenuto 2">
            <a:extLst>
              <a:ext uri="{FF2B5EF4-FFF2-40B4-BE49-F238E27FC236}">
                <a16:creationId xmlns:a16="http://schemas.microsoft.com/office/drawing/2014/main" id="{038062B3-0842-D420-5B15-BF91D0DF8B40}"/>
              </a:ext>
            </a:extLst>
          </p:cNvPr>
          <p:cNvSpPr>
            <a:spLocks noGrp="1"/>
          </p:cNvSpPr>
          <p:nvPr>
            <p:ph sz="half" idx="10"/>
          </p:nvPr>
        </p:nvSpPr>
        <p:spPr>
          <a:xfrm>
            <a:off x="436994" y="2306782"/>
            <a:ext cx="11318007" cy="3865418"/>
          </a:xfrm>
          <a:prstGeom prst="rect">
            <a:avLst/>
          </a:prstGeom>
        </p:spPr>
        <p:txBody>
          <a:bodyPr/>
          <a:lstStyle>
            <a:lvl1pPr>
              <a:defRPr lang="it-IT" sz="1800" kern="1200" dirty="0" smtClean="0">
                <a:solidFill>
                  <a:schemeClr val="tx1">
                    <a:lumMod val="85000"/>
                    <a:lumOff val="15000"/>
                  </a:schemeClr>
                </a:solidFill>
                <a:latin typeface="Titillium Web" pitchFamily="2" charset="77"/>
                <a:ea typeface="+mj-ea"/>
                <a:cs typeface="+mj-cs"/>
              </a:defRPr>
            </a:lvl1pPr>
            <a:lvl2pPr>
              <a:defRPr lang="it-IT" sz="1600" kern="1200" dirty="0" smtClean="0">
                <a:solidFill>
                  <a:schemeClr val="tx1">
                    <a:lumMod val="85000"/>
                    <a:lumOff val="15000"/>
                  </a:schemeClr>
                </a:solidFill>
                <a:latin typeface="Titillium Web" pitchFamily="2" charset="77"/>
                <a:ea typeface="+mj-ea"/>
                <a:cs typeface="+mj-cs"/>
              </a:defRPr>
            </a:lvl2pPr>
            <a:lvl3pPr>
              <a:defRPr lang="it-IT" sz="1600" kern="1200" dirty="0" smtClean="0">
                <a:solidFill>
                  <a:schemeClr val="tx1">
                    <a:lumMod val="85000"/>
                    <a:lumOff val="15000"/>
                  </a:schemeClr>
                </a:solidFill>
                <a:latin typeface="Titillium Web" pitchFamily="2" charset="77"/>
                <a:ea typeface="+mj-ea"/>
                <a:cs typeface="+mj-cs"/>
              </a:defRPr>
            </a:lvl3pPr>
            <a:lvl4pPr>
              <a:defRPr lang="it-IT" sz="1600" kern="1200" dirty="0" smtClean="0">
                <a:solidFill>
                  <a:schemeClr val="tx1">
                    <a:lumMod val="85000"/>
                    <a:lumOff val="15000"/>
                  </a:schemeClr>
                </a:solidFill>
                <a:latin typeface="Titillium Web" pitchFamily="2" charset="77"/>
                <a:ea typeface="+mj-ea"/>
                <a:cs typeface="+mj-cs"/>
              </a:defRPr>
            </a:lvl4pPr>
            <a:lvl5pPr>
              <a:defRPr lang="it-IT" sz="1600" kern="1200" dirty="0">
                <a:solidFill>
                  <a:schemeClr val="tx1">
                    <a:lumMod val="85000"/>
                    <a:lumOff val="15000"/>
                  </a:schemeClr>
                </a:solidFill>
                <a:latin typeface="Titillium Web" pitchFamily="2" charset="77"/>
                <a:ea typeface="+mj-ea"/>
                <a:cs typeface="+mj-cs"/>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Titolo 1">
            <a:extLst>
              <a:ext uri="{FF2B5EF4-FFF2-40B4-BE49-F238E27FC236}">
                <a16:creationId xmlns:a16="http://schemas.microsoft.com/office/drawing/2014/main" id="{103D4207-1B7E-59E0-40E5-7509AD2431BD}"/>
              </a:ext>
            </a:extLst>
          </p:cNvPr>
          <p:cNvSpPr>
            <a:spLocks noGrp="1"/>
          </p:cNvSpPr>
          <p:nvPr>
            <p:ph type="title"/>
          </p:nvPr>
        </p:nvSpPr>
        <p:spPr>
          <a:xfrm>
            <a:off x="436996" y="1116448"/>
            <a:ext cx="10515600" cy="535707"/>
          </a:xfrm>
          <a:prstGeom prst="rect">
            <a:avLst/>
          </a:prstGeom>
        </p:spPr>
        <p:txBody>
          <a:bodyPr anchor="b"/>
          <a:lstStyle>
            <a:lvl1pPr>
              <a:defRPr lang="it-IT" sz="3200" b="1" kern="1200" dirty="0">
                <a:solidFill>
                  <a:srgbClr val="1528BC"/>
                </a:solidFill>
                <a:latin typeface="Titillium Web" pitchFamily="2" charset="77"/>
                <a:ea typeface="+mj-ea"/>
                <a:cs typeface="+mj-cs"/>
              </a:defRPr>
            </a:lvl1pPr>
          </a:lstStyle>
          <a:p>
            <a:r>
              <a:rPr lang="it-IT" dirty="0"/>
              <a:t>Fare clic per modificare lo stile del titolo dello schema</a:t>
            </a:r>
          </a:p>
        </p:txBody>
      </p:sp>
      <p:sp>
        <p:nvSpPr>
          <p:cNvPr id="6" name="Segnaposto testo 2">
            <a:extLst>
              <a:ext uri="{FF2B5EF4-FFF2-40B4-BE49-F238E27FC236}">
                <a16:creationId xmlns:a16="http://schemas.microsoft.com/office/drawing/2014/main" id="{C5E6B887-0117-42E1-3678-413D74C8A5AB}"/>
              </a:ext>
            </a:extLst>
          </p:cNvPr>
          <p:cNvSpPr>
            <a:spLocks noGrp="1"/>
          </p:cNvSpPr>
          <p:nvPr>
            <p:ph type="body" idx="1"/>
          </p:nvPr>
        </p:nvSpPr>
        <p:spPr>
          <a:xfrm>
            <a:off x="436996" y="1656535"/>
            <a:ext cx="10515600" cy="535707"/>
          </a:xfrm>
          <a:prstGeom prst="rect">
            <a:avLst/>
          </a:prstGeom>
        </p:spPr>
        <p:txBody>
          <a:bodyPr/>
          <a:lstStyle>
            <a:lvl1pPr marL="0" indent="0">
              <a:buNone/>
              <a:defRPr lang="it-IT" sz="2400" kern="1200" dirty="0" smtClean="0">
                <a:solidFill>
                  <a:srgbClr val="1528BC"/>
                </a:solidFill>
                <a:latin typeface="Titillium Web" pitchFamily="2" charset="77"/>
                <a:ea typeface="+mj-ea"/>
                <a:cs typeface="+mj-cs"/>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dirty="0"/>
              <a:t>Fare clic per modificare gli stili del testo dello schema</a:t>
            </a:r>
          </a:p>
        </p:txBody>
      </p:sp>
    </p:spTree>
    <p:extLst>
      <p:ext uri="{BB962C8B-B14F-4D97-AF65-F5344CB8AC3E}">
        <p14:creationId xmlns:p14="http://schemas.microsoft.com/office/powerpoint/2010/main" val="3527582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Intestazione sezione">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05E558FA-036B-BB04-0CE6-EDB4B32ED95D}"/>
              </a:ext>
            </a:extLst>
          </p:cNvPr>
          <p:cNvSpPr>
            <a:spLocks noGrp="1"/>
          </p:cNvSpPr>
          <p:nvPr>
            <p:ph type="body" idx="1"/>
          </p:nvPr>
        </p:nvSpPr>
        <p:spPr>
          <a:xfrm>
            <a:off x="436995" y="1922070"/>
            <a:ext cx="5463063" cy="384463"/>
          </a:xfrm>
          <a:prstGeom prst="rect">
            <a:avLst/>
          </a:prstGeom>
        </p:spPr>
        <p:txBody>
          <a:bodyPr/>
          <a:lstStyle>
            <a:lvl1pPr marL="0" indent="0">
              <a:buNone/>
              <a:defRPr lang="it-IT" sz="2400" kern="1200" dirty="0" smtClean="0">
                <a:solidFill>
                  <a:srgbClr val="1528BC"/>
                </a:solidFill>
                <a:latin typeface="Titillium Web" pitchFamily="2" charset="77"/>
                <a:ea typeface="+mj-ea"/>
                <a:cs typeface="+mj-cs"/>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dirty="0"/>
              <a:t>Fare clic per modificare gli stili del testo dello schema</a:t>
            </a:r>
          </a:p>
        </p:txBody>
      </p:sp>
      <p:sp>
        <p:nvSpPr>
          <p:cNvPr id="10" name="Segnaposto contenuto 2">
            <a:extLst>
              <a:ext uri="{FF2B5EF4-FFF2-40B4-BE49-F238E27FC236}">
                <a16:creationId xmlns:a16="http://schemas.microsoft.com/office/drawing/2014/main" id="{038062B3-0842-D420-5B15-BF91D0DF8B40}"/>
              </a:ext>
            </a:extLst>
          </p:cNvPr>
          <p:cNvSpPr>
            <a:spLocks noGrp="1"/>
          </p:cNvSpPr>
          <p:nvPr>
            <p:ph sz="half" idx="10"/>
          </p:nvPr>
        </p:nvSpPr>
        <p:spPr>
          <a:xfrm>
            <a:off x="436995" y="2691245"/>
            <a:ext cx="5463063" cy="3434770"/>
          </a:xfrm>
          <a:prstGeom prst="rect">
            <a:avLst/>
          </a:prstGeom>
        </p:spPr>
        <p:txBody>
          <a:bodyPr/>
          <a:lstStyle>
            <a:lvl1pPr>
              <a:defRPr lang="it-IT" sz="1800" kern="1200" dirty="0" smtClean="0">
                <a:solidFill>
                  <a:schemeClr val="tx1">
                    <a:lumMod val="85000"/>
                    <a:lumOff val="15000"/>
                  </a:schemeClr>
                </a:solidFill>
                <a:latin typeface="Titillium Web" pitchFamily="2" charset="77"/>
                <a:ea typeface="+mj-ea"/>
                <a:cs typeface="+mj-cs"/>
              </a:defRPr>
            </a:lvl1pPr>
            <a:lvl2pPr>
              <a:defRPr lang="it-IT" sz="1600" kern="1200" dirty="0" smtClean="0">
                <a:solidFill>
                  <a:schemeClr val="tx1">
                    <a:lumMod val="85000"/>
                    <a:lumOff val="15000"/>
                  </a:schemeClr>
                </a:solidFill>
                <a:latin typeface="Titillium Web" pitchFamily="2" charset="77"/>
                <a:ea typeface="+mj-ea"/>
                <a:cs typeface="+mj-cs"/>
              </a:defRPr>
            </a:lvl2pPr>
            <a:lvl3pPr>
              <a:defRPr lang="it-IT" sz="1600" kern="1200" dirty="0" smtClean="0">
                <a:solidFill>
                  <a:schemeClr val="tx1">
                    <a:lumMod val="85000"/>
                    <a:lumOff val="15000"/>
                  </a:schemeClr>
                </a:solidFill>
                <a:latin typeface="Titillium Web" pitchFamily="2" charset="77"/>
                <a:ea typeface="+mj-ea"/>
                <a:cs typeface="+mj-cs"/>
              </a:defRPr>
            </a:lvl3pPr>
            <a:lvl4pPr>
              <a:defRPr lang="it-IT" sz="1600" kern="1200" dirty="0" smtClean="0">
                <a:solidFill>
                  <a:schemeClr val="tx1">
                    <a:lumMod val="85000"/>
                    <a:lumOff val="15000"/>
                  </a:schemeClr>
                </a:solidFill>
                <a:latin typeface="Titillium Web" pitchFamily="2" charset="77"/>
                <a:ea typeface="+mj-ea"/>
                <a:cs typeface="+mj-cs"/>
              </a:defRPr>
            </a:lvl4pPr>
            <a:lvl5pPr>
              <a:defRPr lang="it-IT" sz="1600" kern="1200" dirty="0">
                <a:solidFill>
                  <a:schemeClr val="tx1">
                    <a:lumMod val="85000"/>
                    <a:lumOff val="15000"/>
                  </a:schemeClr>
                </a:solidFill>
                <a:latin typeface="Titillium Web" pitchFamily="2" charset="77"/>
                <a:ea typeface="+mj-ea"/>
                <a:cs typeface="+mj-cs"/>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2">
            <a:extLst>
              <a:ext uri="{FF2B5EF4-FFF2-40B4-BE49-F238E27FC236}">
                <a16:creationId xmlns:a16="http://schemas.microsoft.com/office/drawing/2014/main" id="{16576FE3-3885-B4FF-D94B-E57651525437}"/>
              </a:ext>
            </a:extLst>
          </p:cNvPr>
          <p:cNvSpPr>
            <a:spLocks noGrp="1"/>
          </p:cNvSpPr>
          <p:nvPr>
            <p:ph sz="half" idx="11"/>
          </p:nvPr>
        </p:nvSpPr>
        <p:spPr>
          <a:xfrm>
            <a:off x="6271738" y="2691245"/>
            <a:ext cx="5463063" cy="3434770"/>
          </a:xfrm>
          <a:prstGeom prst="rect">
            <a:avLst/>
          </a:prstGeom>
        </p:spPr>
        <p:txBody>
          <a:bodyPr/>
          <a:lstStyle>
            <a:lvl1pPr>
              <a:defRPr lang="it-IT" sz="1800" kern="1200" dirty="0" smtClean="0">
                <a:solidFill>
                  <a:schemeClr val="tx1">
                    <a:lumMod val="85000"/>
                    <a:lumOff val="15000"/>
                  </a:schemeClr>
                </a:solidFill>
                <a:latin typeface="Titillium Web" pitchFamily="2" charset="77"/>
                <a:ea typeface="+mj-ea"/>
                <a:cs typeface="+mj-cs"/>
              </a:defRPr>
            </a:lvl1pPr>
            <a:lvl2pPr>
              <a:defRPr lang="it-IT" sz="1600" kern="1200" dirty="0" smtClean="0">
                <a:solidFill>
                  <a:schemeClr val="tx1">
                    <a:lumMod val="85000"/>
                    <a:lumOff val="15000"/>
                  </a:schemeClr>
                </a:solidFill>
                <a:latin typeface="Titillium Web" pitchFamily="2" charset="77"/>
                <a:ea typeface="+mj-ea"/>
                <a:cs typeface="+mj-cs"/>
              </a:defRPr>
            </a:lvl2pPr>
            <a:lvl3pPr>
              <a:defRPr lang="it-IT" sz="1600" kern="1200" dirty="0" smtClean="0">
                <a:solidFill>
                  <a:schemeClr val="tx1">
                    <a:lumMod val="85000"/>
                    <a:lumOff val="15000"/>
                  </a:schemeClr>
                </a:solidFill>
                <a:latin typeface="Titillium Web" pitchFamily="2" charset="77"/>
                <a:ea typeface="+mj-ea"/>
                <a:cs typeface="+mj-cs"/>
              </a:defRPr>
            </a:lvl3pPr>
            <a:lvl4pPr>
              <a:defRPr lang="it-IT" sz="1600" kern="1200" dirty="0" smtClean="0">
                <a:solidFill>
                  <a:schemeClr val="tx1">
                    <a:lumMod val="85000"/>
                    <a:lumOff val="15000"/>
                  </a:schemeClr>
                </a:solidFill>
                <a:latin typeface="Titillium Web" pitchFamily="2" charset="77"/>
                <a:ea typeface="+mj-ea"/>
                <a:cs typeface="+mj-cs"/>
              </a:defRPr>
            </a:lvl4pPr>
            <a:lvl5pPr>
              <a:defRPr lang="it-IT" sz="1600" kern="1200" dirty="0">
                <a:solidFill>
                  <a:schemeClr val="tx1">
                    <a:lumMod val="85000"/>
                    <a:lumOff val="15000"/>
                  </a:schemeClr>
                </a:solidFill>
                <a:latin typeface="Titillium Web" pitchFamily="2" charset="77"/>
                <a:ea typeface="+mj-ea"/>
                <a:cs typeface="+mj-cs"/>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testo 2">
            <a:extLst>
              <a:ext uri="{FF2B5EF4-FFF2-40B4-BE49-F238E27FC236}">
                <a16:creationId xmlns:a16="http://schemas.microsoft.com/office/drawing/2014/main" id="{38F98548-F57F-1626-6B75-0371D69F717E}"/>
              </a:ext>
            </a:extLst>
          </p:cNvPr>
          <p:cNvSpPr>
            <a:spLocks noGrp="1"/>
          </p:cNvSpPr>
          <p:nvPr>
            <p:ph type="body" idx="12"/>
          </p:nvPr>
        </p:nvSpPr>
        <p:spPr>
          <a:xfrm>
            <a:off x="6260852" y="1922070"/>
            <a:ext cx="5463063" cy="384463"/>
          </a:xfrm>
          <a:prstGeom prst="rect">
            <a:avLst/>
          </a:prstGeom>
        </p:spPr>
        <p:txBody>
          <a:bodyPr/>
          <a:lstStyle>
            <a:lvl1pPr marL="0" indent="0">
              <a:buNone/>
              <a:defRPr lang="it-IT" sz="2400" kern="1200" dirty="0" smtClean="0">
                <a:solidFill>
                  <a:srgbClr val="1528BC"/>
                </a:solidFill>
                <a:latin typeface="Titillium Web" pitchFamily="2" charset="77"/>
                <a:ea typeface="+mj-ea"/>
                <a:cs typeface="+mj-cs"/>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dirty="0"/>
              <a:t>Fare clic per modificare gli stili del testo dello schema</a:t>
            </a:r>
          </a:p>
        </p:txBody>
      </p:sp>
      <p:sp>
        <p:nvSpPr>
          <p:cNvPr id="7" name="Titolo 1">
            <a:extLst>
              <a:ext uri="{FF2B5EF4-FFF2-40B4-BE49-F238E27FC236}">
                <a16:creationId xmlns:a16="http://schemas.microsoft.com/office/drawing/2014/main" id="{0AE72784-1269-C3B0-8F6E-1860AE415FC6}"/>
              </a:ext>
            </a:extLst>
          </p:cNvPr>
          <p:cNvSpPr>
            <a:spLocks noGrp="1"/>
          </p:cNvSpPr>
          <p:nvPr>
            <p:ph type="title"/>
          </p:nvPr>
        </p:nvSpPr>
        <p:spPr>
          <a:xfrm>
            <a:off x="436996" y="1116448"/>
            <a:ext cx="10515600" cy="535707"/>
          </a:xfrm>
          <a:prstGeom prst="rect">
            <a:avLst/>
          </a:prstGeom>
        </p:spPr>
        <p:txBody>
          <a:bodyPr anchor="b"/>
          <a:lstStyle>
            <a:lvl1pPr>
              <a:defRPr lang="it-IT" sz="3200" b="1" kern="1200" dirty="0">
                <a:solidFill>
                  <a:srgbClr val="1528BC"/>
                </a:solidFill>
                <a:latin typeface="Titillium Web" pitchFamily="2" charset="77"/>
                <a:ea typeface="+mj-ea"/>
                <a:cs typeface="+mj-cs"/>
              </a:defRPr>
            </a:lvl1pPr>
          </a:lstStyle>
          <a:p>
            <a:r>
              <a:rPr lang="it-IT" dirty="0"/>
              <a:t>Fare clic per modificare lo stile del titolo dello schema</a:t>
            </a:r>
          </a:p>
        </p:txBody>
      </p:sp>
    </p:spTree>
    <p:extLst>
      <p:ext uri="{BB962C8B-B14F-4D97-AF65-F5344CB8AC3E}">
        <p14:creationId xmlns:p14="http://schemas.microsoft.com/office/powerpoint/2010/main" val="4030789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930026-C31E-75E1-E43B-0801CECB8B7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5BE0071-4CB3-8EF2-80D9-A146E67217C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05F86DB-EF25-3218-8CC6-BD025353AE10}"/>
              </a:ext>
            </a:extLst>
          </p:cNvPr>
          <p:cNvSpPr>
            <a:spLocks noGrp="1"/>
          </p:cNvSpPr>
          <p:nvPr>
            <p:ph type="dt" sz="half" idx="10"/>
          </p:nvPr>
        </p:nvSpPr>
        <p:spPr/>
        <p:txBody>
          <a:bodyPr/>
          <a:lstStyle/>
          <a:p>
            <a:fld id="{2852A094-26FE-2C48-BD78-16E3996DDCFB}" type="datetimeFigureOut">
              <a:rPr lang="it-IT" smtClean="0"/>
              <a:t>07/11/25</a:t>
            </a:fld>
            <a:endParaRPr lang="it-IT"/>
          </a:p>
        </p:txBody>
      </p:sp>
      <p:sp>
        <p:nvSpPr>
          <p:cNvPr id="5" name="Segnaposto piè di pagina 4">
            <a:extLst>
              <a:ext uri="{FF2B5EF4-FFF2-40B4-BE49-F238E27FC236}">
                <a16:creationId xmlns:a16="http://schemas.microsoft.com/office/drawing/2014/main" id="{11D5D84C-E795-237C-FF78-1AB4051D83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EB4C5E-AC23-8543-A222-4CB5F9802C71}"/>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45169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EF87C6-3A36-01AD-E0A2-DC20D5CEAB4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109F0A0-6C82-2BDE-23D6-D4117737F7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E52609B-F424-7ADF-D051-77B4DE34B32B}"/>
              </a:ext>
            </a:extLst>
          </p:cNvPr>
          <p:cNvSpPr>
            <a:spLocks noGrp="1"/>
          </p:cNvSpPr>
          <p:nvPr>
            <p:ph type="dt" sz="half" idx="10"/>
          </p:nvPr>
        </p:nvSpPr>
        <p:spPr/>
        <p:txBody>
          <a:bodyPr/>
          <a:lstStyle/>
          <a:p>
            <a:fld id="{2852A094-26FE-2C48-BD78-16E3996DDCFB}" type="datetimeFigureOut">
              <a:rPr lang="it-IT" smtClean="0"/>
              <a:t>07/11/25</a:t>
            </a:fld>
            <a:endParaRPr lang="it-IT"/>
          </a:p>
        </p:txBody>
      </p:sp>
      <p:sp>
        <p:nvSpPr>
          <p:cNvPr id="5" name="Segnaposto piè di pagina 4">
            <a:extLst>
              <a:ext uri="{FF2B5EF4-FFF2-40B4-BE49-F238E27FC236}">
                <a16:creationId xmlns:a16="http://schemas.microsoft.com/office/drawing/2014/main" id="{A96DACF8-6B14-32B7-B640-87FE160C29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F3C61D-43D9-D136-679A-9D031FB98AD5}"/>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252869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741E0B-43A4-6E1A-B124-E47CCF4BD03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1D7535F-2AA8-7CC3-A258-53BDA8BD9E7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CE69E15-0362-508A-1239-B4C434C3ECB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D4F77DE-ACEA-FB9B-B4EE-C9180620FBE8}"/>
              </a:ext>
            </a:extLst>
          </p:cNvPr>
          <p:cNvSpPr>
            <a:spLocks noGrp="1"/>
          </p:cNvSpPr>
          <p:nvPr>
            <p:ph type="dt" sz="half" idx="10"/>
          </p:nvPr>
        </p:nvSpPr>
        <p:spPr/>
        <p:txBody>
          <a:bodyPr/>
          <a:lstStyle/>
          <a:p>
            <a:fld id="{2852A094-26FE-2C48-BD78-16E3996DDCFB}" type="datetimeFigureOut">
              <a:rPr lang="it-IT" smtClean="0"/>
              <a:t>07/11/25</a:t>
            </a:fld>
            <a:endParaRPr lang="it-IT"/>
          </a:p>
        </p:txBody>
      </p:sp>
      <p:sp>
        <p:nvSpPr>
          <p:cNvPr id="6" name="Segnaposto piè di pagina 5">
            <a:extLst>
              <a:ext uri="{FF2B5EF4-FFF2-40B4-BE49-F238E27FC236}">
                <a16:creationId xmlns:a16="http://schemas.microsoft.com/office/drawing/2014/main" id="{B2B1319F-FEEB-3F76-2467-B35FE39FD30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AB89958-D208-F120-13A8-36BFB2F1A237}"/>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600053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1B193A-05BD-39F9-8A6B-B2859BF8260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2020CE9-E983-51C9-9F43-E3EB62B02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F69B0B3-7D8A-2746-87E9-865C00FDA87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52F75B1-A40F-C043-862B-E2091B2BBD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3436A08-7AC1-7563-D50F-9D94E4D451A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0C40F6E-CEE7-A970-76F6-FDFB6A00EF00}"/>
              </a:ext>
            </a:extLst>
          </p:cNvPr>
          <p:cNvSpPr>
            <a:spLocks noGrp="1"/>
          </p:cNvSpPr>
          <p:nvPr>
            <p:ph type="dt" sz="half" idx="10"/>
          </p:nvPr>
        </p:nvSpPr>
        <p:spPr/>
        <p:txBody>
          <a:bodyPr/>
          <a:lstStyle/>
          <a:p>
            <a:fld id="{2852A094-26FE-2C48-BD78-16E3996DDCFB}" type="datetimeFigureOut">
              <a:rPr lang="it-IT" smtClean="0"/>
              <a:t>07/11/25</a:t>
            </a:fld>
            <a:endParaRPr lang="it-IT"/>
          </a:p>
        </p:txBody>
      </p:sp>
      <p:sp>
        <p:nvSpPr>
          <p:cNvPr id="8" name="Segnaposto piè di pagina 7">
            <a:extLst>
              <a:ext uri="{FF2B5EF4-FFF2-40B4-BE49-F238E27FC236}">
                <a16:creationId xmlns:a16="http://schemas.microsoft.com/office/drawing/2014/main" id="{29A18749-7255-6E43-26C6-E876DC1E984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173CA26-72BF-8FD1-4BA4-A42BA0B5B0AC}"/>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1971248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5EDB6A-C8C9-ACE5-B325-0B0149234C0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6ABEDEB-1D26-8AE8-4A0A-BEFEB35565FF}"/>
              </a:ext>
            </a:extLst>
          </p:cNvPr>
          <p:cNvSpPr>
            <a:spLocks noGrp="1"/>
          </p:cNvSpPr>
          <p:nvPr>
            <p:ph type="dt" sz="half" idx="10"/>
          </p:nvPr>
        </p:nvSpPr>
        <p:spPr/>
        <p:txBody>
          <a:bodyPr/>
          <a:lstStyle/>
          <a:p>
            <a:fld id="{2852A094-26FE-2C48-BD78-16E3996DDCFB}" type="datetimeFigureOut">
              <a:rPr lang="it-IT" smtClean="0"/>
              <a:t>07/11/25</a:t>
            </a:fld>
            <a:endParaRPr lang="it-IT"/>
          </a:p>
        </p:txBody>
      </p:sp>
      <p:sp>
        <p:nvSpPr>
          <p:cNvPr id="4" name="Segnaposto piè di pagina 3">
            <a:extLst>
              <a:ext uri="{FF2B5EF4-FFF2-40B4-BE49-F238E27FC236}">
                <a16:creationId xmlns:a16="http://schemas.microsoft.com/office/drawing/2014/main" id="{BF5CFCA2-7BFC-27D3-E51B-C0657EB84AB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21AEE23-7A89-273E-8A1D-98A95CA0EE8C}"/>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192360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BAF3ADC-ADA1-1E63-8841-1DE7031A98AF}"/>
              </a:ext>
            </a:extLst>
          </p:cNvPr>
          <p:cNvSpPr>
            <a:spLocks noGrp="1"/>
          </p:cNvSpPr>
          <p:nvPr>
            <p:ph type="dt" sz="half" idx="10"/>
          </p:nvPr>
        </p:nvSpPr>
        <p:spPr/>
        <p:txBody>
          <a:bodyPr/>
          <a:lstStyle/>
          <a:p>
            <a:fld id="{2852A094-26FE-2C48-BD78-16E3996DDCFB}" type="datetimeFigureOut">
              <a:rPr lang="it-IT" smtClean="0"/>
              <a:t>07/11/25</a:t>
            </a:fld>
            <a:endParaRPr lang="it-IT"/>
          </a:p>
        </p:txBody>
      </p:sp>
      <p:sp>
        <p:nvSpPr>
          <p:cNvPr id="3" name="Segnaposto piè di pagina 2">
            <a:extLst>
              <a:ext uri="{FF2B5EF4-FFF2-40B4-BE49-F238E27FC236}">
                <a16:creationId xmlns:a16="http://schemas.microsoft.com/office/drawing/2014/main" id="{5F5F5AC3-4907-FF86-3D2F-D26553FB53E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4575F01-94D3-FFE8-7E81-A36D9D62E9A4}"/>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2877655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6581DD-4BB2-CC84-E05D-37470D3438E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047087E-E568-D1FB-E578-866AF5ECE7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B4AD939-FAA5-B513-4FBC-85442022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704A882-8A0B-DE52-E8BC-69B08C5BB1FA}"/>
              </a:ext>
            </a:extLst>
          </p:cNvPr>
          <p:cNvSpPr>
            <a:spLocks noGrp="1"/>
          </p:cNvSpPr>
          <p:nvPr>
            <p:ph type="dt" sz="half" idx="10"/>
          </p:nvPr>
        </p:nvSpPr>
        <p:spPr/>
        <p:txBody>
          <a:bodyPr/>
          <a:lstStyle/>
          <a:p>
            <a:fld id="{2852A094-26FE-2C48-BD78-16E3996DDCFB}" type="datetimeFigureOut">
              <a:rPr lang="it-IT" smtClean="0"/>
              <a:t>07/11/25</a:t>
            </a:fld>
            <a:endParaRPr lang="it-IT"/>
          </a:p>
        </p:txBody>
      </p:sp>
      <p:sp>
        <p:nvSpPr>
          <p:cNvPr id="6" name="Segnaposto piè di pagina 5">
            <a:extLst>
              <a:ext uri="{FF2B5EF4-FFF2-40B4-BE49-F238E27FC236}">
                <a16:creationId xmlns:a16="http://schemas.microsoft.com/office/drawing/2014/main" id="{4DB4992D-B083-25D0-67C3-26F91818F0D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0EF10D2-34DD-98CD-F308-7F67EEA98FD0}"/>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112247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0100F5-3DDE-0305-0D39-31C4E53625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60AC44C-401B-B1CF-59FC-01468B22A6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9B5C919-01F9-8B41-6AD5-58BDFEECD0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946823-97E9-8FB9-8C9A-C5E20921A1BF}"/>
              </a:ext>
            </a:extLst>
          </p:cNvPr>
          <p:cNvSpPr>
            <a:spLocks noGrp="1"/>
          </p:cNvSpPr>
          <p:nvPr>
            <p:ph type="dt" sz="half" idx="10"/>
          </p:nvPr>
        </p:nvSpPr>
        <p:spPr/>
        <p:txBody>
          <a:bodyPr/>
          <a:lstStyle/>
          <a:p>
            <a:fld id="{2852A094-26FE-2C48-BD78-16E3996DDCFB}" type="datetimeFigureOut">
              <a:rPr lang="it-IT" smtClean="0"/>
              <a:t>07/11/25</a:t>
            </a:fld>
            <a:endParaRPr lang="it-IT"/>
          </a:p>
        </p:txBody>
      </p:sp>
      <p:sp>
        <p:nvSpPr>
          <p:cNvPr id="6" name="Segnaposto piè di pagina 5">
            <a:extLst>
              <a:ext uri="{FF2B5EF4-FFF2-40B4-BE49-F238E27FC236}">
                <a16:creationId xmlns:a16="http://schemas.microsoft.com/office/drawing/2014/main" id="{DE58CCE5-D370-60A2-6FC3-D5440A50B8E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036CD8-E395-FF36-C045-56F498085C5C}"/>
              </a:ext>
            </a:extLst>
          </p:cNvPr>
          <p:cNvSpPr>
            <a:spLocks noGrp="1"/>
          </p:cNvSpPr>
          <p:nvPr>
            <p:ph type="sldNum" sz="quarter" idx="12"/>
          </p:nvPr>
        </p:nvSpPr>
        <p:spPr/>
        <p:txBody>
          <a:bodyPr/>
          <a:lstStyle/>
          <a:p>
            <a:fld id="{DAB00F68-6BD6-7F45-A17A-2E8F58443DE7}" type="slidenum">
              <a:rPr lang="it-IT" smtClean="0"/>
              <a:t>‹#›</a:t>
            </a:fld>
            <a:endParaRPr lang="it-IT"/>
          </a:p>
        </p:txBody>
      </p:sp>
    </p:spTree>
    <p:extLst>
      <p:ext uri="{BB962C8B-B14F-4D97-AF65-F5344CB8AC3E}">
        <p14:creationId xmlns:p14="http://schemas.microsoft.com/office/powerpoint/2010/main" val="164907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2E7809E-3106-5F1D-CB60-6D6FF7256E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AA5B33A-3704-6923-1B8F-A1C47F8AD5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5E26A1-2B56-0376-646B-DD68077ED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2A094-26FE-2C48-BD78-16E3996DDCFB}" type="datetimeFigureOut">
              <a:rPr lang="it-IT" smtClean="0"/>
              <a:t>07/11/25</a:t>
            </a:fld>
            <a:endParaRPr lang="it-IT"/>
          </a:p>
        </p:txBody>
      </p:sp>
      <p:sp>
        <p:nvSpPr>
          <p:cNvPr id="5" name="Segnaposto piè di pagina 4">
            <a:extLst>
              <a:ext uri="{FF2B5EF4-FFF2-40B4-BE49-F238E27FC236}">
                <a16:creationId xmlns:a16="http://schemas.microsoft.com/office/drawing/2014/main" id="{6B3F3BC7-A73D-E8B2-DB2E-BA94CE53EB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830830D3-A710-1328-1CC3-DDD2A08587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B00F68-6BD6-7F45-A17A-2E8F58443DE7}" type="slidenum">
              <a:rPr lang="it-IT" smtClean="0"/>
              <a:t>‹#›</a:t>
            </a:fld>
            <a:endParaRPr lang="it-IT"/>
          </a:p>
        </p:txBody>
      </p:sp>
      <p:sp>
        <p:nvSpPr>
          <p:cNvPr id="8" name="CasellaDiTesto 7">
            <a:extLst>
              <a:ext uri="{FF2B5EF4-FFF2-40B4-BE49-F238E27FC236}">
                <a16:creationId xmlns:a16="http://schemas.microsoft.com/office/drawing/2014/main" id="{DE79BC4B-9B9E-E733-E76E-421BA315CE42}"/>
              </a:ext>
            </a:extLst>
          </p:cNvPr>
          <p:cNvSpPr txBox="1"/>
          <p:nvPr userDrawn="1">
            <p:extLst>
              <p:ext uri="{1162E1C5-73C7-4A58-AE30-91384D911F3F}">
                <p184:classification xmlns:p184="http://schemas.microsoft.com/office/powerpoint/2018/4/main" val="ftr"/>
              </p:ext>
            </p:extLst>
          </p:nvPr>
        </p:nvSpPr>
        <p:spPr>
          <a:xfrm>
            <a:off x="5874512" y="6642100"/>
            <a:ext cx="471488" cy="152400"/>
          </a:xfrm>
          <a:prstGeom prst="rect">
            <a:avLst/>
          </a:prstGeom>
        </p:spPr>
        <p:txBody>
          <a:bodyPr horzOverflow="overflow" lIns="0" tIns="0" rIns="0" bIns="0">
            <a:spAutoFit/>
          </a:bodyPr>
          <a:lstStyle/>
          <a:p>
            <a:pPr algn="l"/>
            <a:r>
              <a:rPr lang="it-IT" sz="1000">
                <a:solidFill>
                  <a:srgbClr val="008000">
                    <a:alpha val="50000"/>
                  </a:srgbClr>
                </a:solidFill>
                <a:latin typeface="Calibri" panose="020F0502020204030204" pitchFamily="34" charset="0"/>
                <a:cs typeface="Calibri" panose="020F0502020204030204" pitchFamily="34" charset="0"/>
              </a:rPr>
              <a:t>Pubblico</a:t>
            </a:r>
          </a:p>
        </p:txBody>
      </p:sp>
    </p:spTree>
    <p:extLst>
      <p:ext uri="{BB962C8B-B14F-4D97-AF65-F5344CB8AC3E}">
        <p14:creationId xmlns:p14="http://schemas.microsoft.com/office/powerpoint/2010/main" val="1357893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emf"/><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6.jpeg"/><Relationship Id="rId5" Type="http://schemas.openxmlformats.org/officeDocument/2006/relationships/image" Target="../media/image2.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5.emf"/><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hyperlink" Target="https://pixabay.com/en/italy-map-country-geography-153961/" TargetMode="External"/><Relationship Id="rId5" Type="http://schemas.openxmlformats.org/officeDocument/2006/relationships/image" Target="../media/image6.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hyperlink" Target="https://arxiv.org/pdf/2205.03725"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arxiv.org/abs/2503.18543" TargetMode="External"/><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68EDAD4-1D08-38D5-9DA7-3BA27CA17E8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pic>
        <p:nvPicPr>
          <p:cNvPr id="6" name="Immagine 5">
            <a:extLst>
              <a:ext uri="{FF2B5EF4-FFF2-40B4-BE49-F238E27FC236}">
                <a16:creationId xmlns:a16="http://schemas.microsoft.com/office/drawing/2014/main" id="{60A8160C-5FEC-D686-205C-D48302E061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7" name="CasellaDiTesto 6">
            <a:extLst>
              <a:ext uri="{FF2B5EF4-FFF2-40B4-BE49-F238E27FC236}">
                <a16:creationId xmlns:a16="http://schemas.microsoft.com/office/drawing/2014/main" id="{AC6A3C38-91B8-3974-676F-ABE00121CDD6}"/>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8" name="CasellaDiTesto 7">
            <a:extLst>
              <a:ext uri="{FF2B5EF4-FFF2-40B4-BE49-F238E27FC236}">
                <a16:creationId xmlns:a16="http://schemas.microsoft.com/office/drawing/2014/main" id="{67B5F768-5910-B8A7-D503-73188E24D672}"/>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spTree>
    <p:extLst>
      <p:ext uri="{BB962C8B-B14F-4D97-AF65-F5344CB8AC3E}">
        <p14:creationId xmlns:p14="http://schemas.microsoft.com/office/powerpoint/2010/main" val="2864172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67DFC-C83E-DD1A-4D1D-1D9F7471C016}"/>
            </a:ext>
          </a:extLst>
        </p:cNvPr>
        <p:cNvGrpSpPr/>
        <p:nvPr/>
      </p:nvGrpSpPr>
      <p:grpSpPr>
        <a:xfrm>
          <a:off x="0" y="0"/>
          <a:ext cx="0" cy="0"/>
          <a:chOff x="0" y="0"/>
          <a:chExt cx="0" cy="0"/>
        </a:xfrm>
      </p:grpSpPr>
      <p:pic>
        <p:nvPicPr>
          <p:cNvPr id="17" name="Segnaposto contenuto 16" descr="Immagine che contiene nero, oscurità, notte&#10;&#10;Il contenuto generato dall'IA potrebbe non essere corretto.">
            <a:extLst>
              <a:ext uri="{FF2B5EF4-FFF2-40B4-BE49-F238E27FC236}">
                <a16:creationId xmlns:a16="http://schemas.microsoft.com/office/drawing/2014/main" id="{AC269D5C-BEFB-C677-46DF-A6323617324E}"/>
              </a:ext>
            </a:extLst>
          </p:cNvPr>
          <p:cNvPicPr>
            <a:picLocks noGrp="1" noChangeAspect="1"/>
          </p:cNvPicPr>
          <p:nvPr>
            <p:ph sz="half" idx="11"/>
          </p:nvPr>
        </p:nvPicPr>
        <p:blipFill>
          <a:blip r:embed="rId2" cstate="screen">
            <a:extLst>
              <a:ext uri="{28A0092B-C50C-407E-A947-70E740481C1C}">
                <a14:useLocalDpi xmlns:a14="http://schemas.microsoft.com/office/drawing/2010/main"/>
              </a:ext>
            </a:extLst>
          </a:blip>
          <a:srcRect/>
          <a:stretch>
            <a:fillRect/>
          </a:stretch>
        </p:blipFill>
        <p:spPr>
          <a:xfrm rot="19892423">
            <a:off x="9075069" y="1419288"/>
            <a:ext cx="4670890" cy="5451381"/>
          </a:xfrm>
        </p:spPr>
      </p:pic>
      <p:pic>
        <p:nvPicPr>
          <p:cNvPr id="15" name="Segnaposto contenuto 14" descr="Immagine che contiene nero, oscurità, notte&#10;&#10;Il contenuto generato dall'IA potrebbe non essere corretto.">
            <a:extLst>
              <a:ext uri="{FF2B5EF4-FFF2-40B4-BE49-F238E27FC236}">
                <a16:creationId xmlns:a16="http://schemas.microsoft.com/office/drawing/2014/main" id="{BEDDD051-629B-66FA-1670-1E6D0ABB8725}"/>
              </a:ext>
            </a:extLst>
          </p:cNvPr>
          <p:cNvPicPr>
            <a:picLocks noGrp="1" noChangeAspect="1"/>
          </p:cNvPicPr>
          <p:nvPr>
            <p:ph sz="half" idx="10"/>
          </p:nvPr>
        </p:nvPicPr>
        <p:blipFill>
          <a:blip r:embed="rId3" cstate="screen">
            <a:extLst>
              <a:ext uri="{28A0092B-C50C-407E-A947-70E740481C1C}">
                <a14:useLocalDpi xmlns:a14="http://schemas.microsoft.com/office/drawing/2010/main"/>
              </a:ext>
            </a:extLst>
          </a:blip>
          <a:srcRect/>
          <a:stretch>
            <a:fillRect/>
          </a:stretch>
        </p:blipFill>
        <p:spPr>
          <a:xfrm>
            <a:off x="0" y="862219"/>
            <a:ext cx="6966146" cy="5643235"/>
          </a:xfrm>
        </p:spPr>
      </p:pic>
      <p:grpSp>
        <p:nvGrpSpPr>
          <p:cNvPr id="5" name="Gruppo 4">
            <a:extLst>
              <a:ext uri="{FF2B5EF4-FFF2-40B4-BE49-F238E27FC236}">
                <a16:creationId xmlns:a16="http://schemas.microsoft.com/office/drawing/2014/main" id="{64948B2F-7F41-21EF-3B0B-7DAD801EF048}"/>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EFAA9FB2-2812-585D-AA1C-4F58D6269A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5C17FEC1-A659-8000-DB33-C6F6E6C6BF8D}"/>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523EB613-4089-7D48-01A9-D6028F254597}"/>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9152CAA2-627C-5966-5C33-6B78329D874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8" name="Titolo 7">
            <a:extLst>
              <a:ext uri="{FF2B5EF4-FFF2-40B4-BE49-F238E27FC236}">
                <a16:creationId xmlns:a16="http://schemas.microsoft.com/office/drawing/2014/main" id="{1F28374B-D800-EADB-234A-7A542E0B0C1D}"/>
              </a:ext>
            </a:extLst>
          </p:cNvPr>
          <p:cNvSpPr>
            <a:spLocks noGrp="1"/>
          </p:cNvSpPr>
          <p:nvPr>
            <p:ph type="title"/>
          </p:nvPr>
        </p:nvSpPr>
        <p:spPr>
          <a:xfrm>
            <a:off x="3044041" y="1152496"/>
            <a:ext cx="6103917" cy="535707"/>
          </a:xfrm>
        </p:spPr>
        <p:txBody>
          <a:bodyPr>
            <a:normAutofit fontScale="90000"/>
          </a:bodyPr>
          <a:lstStyle/>
          <a:p>
            <a:r>
              <a:rPr lang="it-IT" dirty="0"/>
              <a:t>The </a:t>
            </a:r>
            <a:r>
              <a:rPr lang="it-IT" dirty="0" err="1"/>
              <a:t>European</a:t>
            </a:r>
            <a:r>
              <a:rPr lang="it-IT" dirty="0"/>
              <a:t> Projects and QC Team</a:t>
            </a:r>
          </a:p>
        </p:txBody>
      </p:sp>
      <p:pic>
        <p:nvPicPr>
          <p:cNvPr id="3" name="Picture 2" descr="A group of people posing for a photo&#10;&#10;AI-generated content may be incorrect.">
            <a:extLst>
              <a:ext uri="{FF2B5EF4-FFF2-40B4-BE49-F238E27FC236}">
                <a16:creationId xmlns:a16="http://schemas.microsoft.com/office/drawing/2014/main" id="{ED2BD8BE-B262-BAE3-A4AB-9D5C1295A8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0603" y="1968706"/>
            <a:ext cx="6936325" cy="4352544"/>
          </a:xfrm>
          <a:prstGeom prst="rect">
            <a:avLst/>
          </a:prstGeom>
          <a:noFill/>
        </p:spPr>
      </p:pic>
      <p:pic>
        <p:nvPicPr>
          <p:cNvPr id="4" name="Immagine 4">
            <a:extLst>
              <a:ext uri="{FF2B5EF4-FFF2-40B4-BE49-F238E27FC236}">
                <a16:creationId xmlns:a16="http://schemas.microsoft.com/office/drawing/2014/main" id="{42CDF09F-AC81-FD67-7ECE-B449FAF54C85}"/>
              </a:ext>
            </a:extLst>
          </p:cNvPr>
          <p:cNvPicPr>
            <a:picLocks noChangeAspect="1"/>
          </p:cNvPicPr>
          <p:nvPr/>
        </p:nvPicPr>
        <p:blipFill>
          <a:blip r:embed="rId7"/>
          <a:stretch>
            <a:fillRect/>
          </a:stretch>
        </p:blipFill>
        <p:spPr>
          <a:xfrm>
            <a:off x="7673749" y="7198872"/>
            <a:ext cx="3040379" cy="3030377"/>
          </a:xfrm>
          <a:prstGeom prst="rect">
            <a:avLst/>
          </a:prstGeom>
          <a:noFill/>
        </p:spPr>
      </p:pic>
    </p:spTree>
    <p:extLst>
      <p:ext uri="{BB962C8B-B14F-4D97-AF65-F5344CB8AC3E}">
        <p14:creationId xmlns:p14="http://schemas.microsoft.com/office/powerpoint/2010/main" val="141876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9B47D1-3A2E-09C0-A484-D96A80DF39A0}"/>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9D8C9C24-882F-A2AC-BEE6-9371098EC3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pic>
        <p:nvPicPr>
          <p:cNvPr id="6" name="Immagine 5">
            <a:extLst>
              <a:ext uri="{FF2B5EF4-FFF2-40B4-BE49-F238E27FC236}">
                <a16:creationId xmlns:a16="http://schemas.microsoft.com/office/drawing/2014/main" id="{3DAFF47D-347E-EA59-40D6-2A52E44D07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7" name="CasellaDiTesto 6">
            <a:extLst>
              <a:ext uri="{FF2B5EF4-FFF2-40B4-BE49-F238E27FC236}">
                <a16:creationId xmlns:a16="http://schemas.microsoft.com/office/drawing/2014/main" id="{93FE62E9-82D0-450A-4ED2-4E7F4EEE7B0A}"/>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8" name="CasellaDiTesto 7">
            <a:extLst>
              <a:ext uri="{FF2B5EF4-FFF2-40B4-BE49-F238E27FC236}">
                <a16:creationId xmlns:a16="http://schemas.microsoft.com/office/drawing/2014/main" id="{4A5087D4-8726-D45F-308B-DC48D33B509E}"/>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sp>
        <p:nvSpPr>
          <p:cNvPr id="3" name="Titolo 4">
            <a:extLst>
              <a:ext uri="{FF2B5EF4-FFF2-40B4-BE49-F238E27FC236}">
                <a16:creationId xmlns:a16="http://schemas.microsoft.com/office/drawing/2014/main" id="{AA7BB53C-2304-1396-2CAE-F9CF716EAA6C}"/>
              </a:ext>
            </a:extLst>
          </p:cNvPr>
          <p:cNvSpPr txBox="1">
            <a:spLocks/>
          </p:cNvSpPr>
          <p:nvPr/>
        </p:nvSpPr>
        <p:spPr>
          <a:xfrm>
            <a:off x="838200" y="1933792"/>
            <a:ext cx="10515600" cy="26375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b="1" dirty="0">
                <a:solidFill>
                  <a:schemeClr val="bg1"/>
                </a:solidFill>
                <a:latin typeface="Titillium Web" pitchFamily="2" charset="77"/>
              </a:rPr>
              <a:t>Grazie </a:t>
            </a:r>
          </a:p>
          <a:p>
            <a:r>
              <a:rPr lang="it-IT" b="1" dirty="0">
                <a:solidFill>
                  <a:schemeClr val="bg1"/>
                </a:solidFill>
                <a:latin typeface="Titillium Web" pitchFamily="2" charset="77"/>
              </a:rPr>
              <a:t>per </a:t>
            </a:r>
          </a:p>
          <a:p>
            <a:r>
              <a:rPr lang="it-IT" b="1" dirty="0">
                <a:solidFill>
                  <a:schemeClr val="bg1"/>
                </a:solidFill>
                <a:latin typeface="Titillium Web" pitchFamily="2" charset="77"/>
              </a:rPr>
              <a:t>l’attenzione</a:t>
            </a:r>
          </a:p>
        </p:txBody>
      </p:sp>
    </p:spTree>
    <p:extLst>
      <p:ext uri="{BB962C8B-B14F-4D97-AF65-F5344CB8AC3E}">
        <p14:creationId xmlns:p14="http://schemas.microsoft.com/office/powerpoint/2010/main" val="3267991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B032-B737-3CB7-271A-7288BC8B663B}"/>
            </a:ext>
          </a:extLst>
        </p:cNvPr>
        <p:cNvGrpSpPr/>
        <p:nvPr/>
      </p:nvGrpSpPr>
      <p:grpSpPr>
        <a:xfrm>
          <a:off x="0" y="0"/>
          <a:ext cx="0" cy="0"/>
          <a:chOff x="0" y="0"/>
          <a:chExt cx="0" cy="0"/>
        </a:xfrm>
      </p:grpSpPr>
      <p:pic>
        <p:nvPicPr>
          <p:cNvPr id="13" name="Immagine 12" descr="Immagine che contiene nero, oscurità, notte&#10;&#10;Il contenuto generato dall'IA potrebbe non essere corretto.">
            <a:extLst>
              <a:ext uri="{FF2B5EF4-FFF2-40B4-BE49-F238E27FC236}">
                <a16:creationId xmlns:a16="http://schemas.microsoft.com/office/drawing/2014/main" id="{179945DA-CDF7-D556-85DC-973344F74C3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762999" y="13642"/>
            <a:ext cx="3429002" cy="3415358"/>
          </a:xfrm>
          <a:prstGeom prst="rect">
            <a:avLst/>
          </a:prstGeom>
        </p:spPr>
      </p:pic>
      <p:pic>
        <p:nvPicPr>
          <p:cNvPr id="10" name="Segnaposto contenuto 9" descr="Immagine che contiene nero, oscurità, notte&#10;&#10;Il contenuto generato dall'IA potrebbe non essere corretto.">
            <a:extLst>
              <a:ext uri="{FF2B5EF4-FFF2-40B4-BE49-F238E27FC236}">
                <a16:creationId xmlns:a16="http://schemas.microsoft.com/office/drawing/2014/main" id="{013EF665-D8A4-AFEE-78DF-EABB86B5D282}"/>
              </a:ext>
            </a:extLst>
          </p:cNvPr>
          <p:cNvPicPr>
            <a:picLocks noGrp="1" noChangeAspect="1"/>
          </p:cNvPicPr>
          <p:nvPr>
            <p:ph sz="half" idx="10"/>
          </p:nvPr>
        </p:nvPicPr>
        <p:blipFill>
          <a:blip r:embed="rId3" cstate="screen">
            <a:extLst>
              <a:ext uri="{28A0092B-C50C-407E-A947-70E740481C1C}">
                <a14:useLocalDpi xmlns:a14="http://schemas.microsoft.com/office/drawing/2010/main"/>
              </a:ext>
            </a:extLst>
          </a:blip>
          <a:srcRect/>
          <a:stretch>
            <a:fillRect/>
          </a:stretch>
        </p:blipFill>
        <p:spPr>
          <a:xfrm>
            <a:off x="0" y="2888968"/>
            <a:ext cx="7467600" cy="3647614"/>
          </a:xfrm>
        </p:spPr>
      </p:pic>
      <p:grpSp>
        <p:nvGrpSpPr>
          <p:cNvPr id="5" name="Gruppo 4">
            <a:extLst>
              <a:ext uri="{FF2B5EF4-FFF2-40B4-BE49-F238E27FC236}">
                <a16:creationId xmlns:a16="http://schemas.microsoft.com/office/drawing/2014/main" id="{7AFBEDAB-CE17-432D-6454-A972BF3C5BB4}"/>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05AF3404-27D3-14F2-FB4D-F3B56F1421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DA95C38E-7132-1CCA-1B1D-CB230D4F3CCF}"/>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17797006-AB62-E912-581D-32E648A0E90D}"/>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53F5BD46-0EF9-5907-04AB-00DDEB91E57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3" name="Titolo 2">
            <a:extLst>
              <a:ext uri="{FF2B5EF4-FFF2-40B4-BE49-F238E27FC236}">
                <a16:creationId xmlns:a16="http://schemas.microsoft.com/office/drawing/2014/main" id="{09FC95B9-CE4C-016C-C008-57F5854DB13B}"/>
              </a:ext>
            </a:extLst>
          </p:cNvPr>
          <p:cNvSpPr>
            <a:spLocks noGrp="1"/>
          </p:cNvSpPr>
          <p:nvPr>
            <p:ph type="title"/>
          </p:nvPr>
        </p:nvSpPr>
        <p:spPr/>
        <p:txBody>
          <a:bodyPr>
            <a:normAutofit fontScale="90000"/>
          </a:bodyPr>
          <a:lstStyle/>
          <a:p>
            <a:endParaRPr lang="it-IT" dirty="0"/>
          </a:p>
        </p:txBody>
      </p:sp>
      <p:sp>
        <p:nvSpPr>
          <p:cNvPr id="4" name="Segnaposto testo 3">
            <a:extLst>
              <a:ext uri="{FF2B5EF4-FFF2-40B4-BE49-F238E27FC236}">
                <a16:creationId xmlns:a16="http://schemas.microsoft.com/office/drawing/2014/main" id="{D02E1581-5CF5-FF93-7473-7EB7D3AE3E46}"/>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766247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046F"/>
        </a:solidFill>
        <a:effectLst/>
      </p:bgPr>
    </p:bg>
    <p:spTree>
      <p:nvGrpSpPr>
        <p:cNvPr id="1" name="">
          <a:extLst>
            <a:ext uri="{FF2B5EF4-FFF2-40B4-BE49-F238E27FC236}">
              <a16:creationId xmlns:a16="http://schemas.microsoft.com/office/drawing/2014/main" id="{96FEFF82-0795-EA31-5498-A6F45D8E0BD6}"/>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9F6E10D7-6166-0F2A-CA67-AC41A8B699E9}"/>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36FD3D1B-B7E3-7A7F-E0BC-64CA2B5C54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C345D0CE-C8AF-55C1-A8D5-F75AC9C076FD}"/>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C4943918-363F-BA2D-1671-EF0A36F6BC5E}"/>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1931A506-00B1-4E06-1920-3727100ED9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3" name="Titolo 2">
            <a:extLst>
              <a:ext uri="{FF2B5EF4-FFF2-40B4-BE49-F238E27FC236}">
                <a16:creationId xmlns:a16="http://schemas.microsoft.com/office/drawing/2014/main" id="{F8F29237-324F-B922-B4C6-422ADDB8C084}"/>
              </a:ext>
            </a:extLst>
          </p:cNvPr>
          <p:cNvSpPr>
            <a:spLocks noGrp="1"/>
          </p:cNvSpPr>
          <p:nvPr>
            <p:ph type="title"/>
          </p:nvPr>
        </p:nvSpPr>
        <p:spPr/>
        <p:txBody>
          <a:bodyPr>
            <a:normAutofit fontScale="90000"/>
          </a:bodyPr>
          <a:lstStyle/>
          <a:p>
            <a:endParaRPr lang="it-IT"/>
          </a:p>
        </p:txBody>
      </p:sp>
      <p:sp>
        <p:nvSpPr>
          <p:cNvPr id="4" name="Segnaposto testo 3">
            <a:extLst>
              <a:ext uri="{FF2B5EF4-FFF2-40B4-BE49-F238E27FC236}">
                <a16:creationId xmlns:a16="http://schemas.microsoft.com/office/drawing/2014/main" id="{48079DBA-8E90-A553-FA47-6E7634D62695}"/>
              </a:ext>
            </a:extLst>
          </p:cNvPr>
          <p:cNvSpPr>
            <a:spLocks noGrp="1"/>
          </p:cNvSpPr>
          <p:nvPr>
            <p:ph type="body" idx="1"/>
          </p:nvPr>
        </p:nvSpPr>
        <p:spPr/>
        <p:txBody>
          <a:bodyPr/>
          <a:lstStyle/>
          <a:p>
            <a:endParaRPr lang="it-IT"/>
          </a:p>
        </p:txBody>
      </p:sp>
      <p:pic>
        <p:nvPicPr>
          <p:cNvPr id="10" name="Segnaposto contenuto 9" descr="Immagine che contiene schermata, Elementi grafici, design&#10;&#10;Il contenuto generato dall'IA potrebbe non essere corretto.">
            <a:extLst>
              <a:ext uri="{FF2B5EF4-FFF2-40B4-BE49-F238E27FC236}">
                <a16:creationId xmlns:a16="http://schemas.microsoft.com/office/drawing/2014/main" id="{160E7131-6474-0DB7-6B29-FFE2891E020F}"/>
              </a:ext>
            </a:extLst>
          </p:cNvPr>
          <p:cNvPicPr>
            <a:picLocks noGrp="1" noChangeAspect="1"/>
          </p:cNvPicPr>
          <p:nvPr>
            <p:ph sz="half" idx="10"/>
          </p:nvPr>
        </p:nvPicPr>
        <p:blipFill>
          <a:blip r:embed="rId4" cstate="screen">
            <a:extLst>
              <a:ext uri="{28A0092B-C50C-407E-A947-70E740481C1C}">
                <a14:useLocalDpi xmlns:a14="http://schemas.microsoft.com/office/drawing/2010/main"/>
              </a:ext>
            </a:extLst>
          </a:blip>
          <a:srcRect/>
          <a:stretch>
            <a:fillRect/>
          </a:stretch>
        </p:blipFill>
        <p:spPr>
          <a:xfrm rot="1309499">
            <a:off x="6821751" y="696930"/>
            <a:ext cx="6419880" cy="3430279"/>
          </a:xfrm>
        </p:spPr>
      </p:pic>
      <p:pic>
        <p:nvPicPr>
          <p:cNvPr id="11" name="Immagine 10">
            <a:extLst>
              <a:ext uri="{FF2B5EF4-FFF2-40B4-BE49-F238E27FC236}">
                <a16:creationId xmlns:a16="http://schemas.microsoft.com/office/drawing/2014/main" id="{139D8F31-21B7-71DE-1695-84C8A7B177BC}"/>
              </a:ext>
            </a:extLst>
          </p:cNvPr>
          <p:cNvPicPr>
            <a:picLocks noChangeAspect="1"/>
          </p:cNvPicPr>
          <p:nvPr/>
        </p:nvPicPr>
        <p:blipFill>
          <a:blip r:embed="rId5"/>
          <a:srcRect l="25619" r="17921" b="73430"/>
          <a:stretch>
            <a:fillRect/>
          </a:stretch>
        </p:blipFill>
        <p:spPr>
          <a:xfrm>
            <a:off x="0" y="3805881"/>
            <a:ext cx="5777816" cy="2719044"/>
          </a:xfrm>
          <a:prstGeom prst="rect">
            <a:avLst/>
          </a:prstGeom>
        </p:spPr>
      </p:pic>
    </p:spTree>
    <p:extLst>
      <p:ext uri="{BB962C8B-B14F-4D97-AF65-F5344CB8AC3E}">
        <p14:creationId xmlns:p14="http://schemas.microsoft.com/office/powerpoint/2010/main" val="624815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79E1558-04DD-B29C-71B5-93B12CD354F4}"/>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41400F4F-5F98-6769-18AB-FAB3C484EF2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pic>
        <p:nvPicPr>
          <p:cNvPr id="6" name="Immagine 5">
            <a:extLst>
              <a:ext uri="{FF2B5EF4-FFF2-40B4-BE49-F238E27FC236}">
                <a16:creationId xmlns:a16="http://schemas.microsoft.com/office/drawing/2014/main" id="{F01BBB60-7C58-35F5-C16A-6FC5DF9565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7" name="CasellaDiTesto 6">
            <a:extLst>
              <a:ext uri="{FF2B5EF4-FFF2-40B4-BE49-F238E27FC236}">
                <a16:creationId xmlns:a16="http://schemas.microsoft.com/office/drawing/2014/main" id="{BC260D5A-E12E-8854-BE4C-1E0604F48042}"/>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8" name="CasellaDiTesto 7">
            <a:extLst>
              <a:ext uri="{FF2B5EF4-FFF2-40B4-BE49-F238E27FC236}">
                <a16:creationId xmlns:a16="http://schemas.microsoft.com/office/drawing/2014/main" id="{CFD99978-9468-4529-34FB-7EE281F0E377}"/>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sp>
        <p:nvSpPr>
          <p:cNvPr id="3" name="Titolo 4">
            <a:extLst>
              <a:ext uri="{FF2B5EF4-FFF2-40B4-BE49-F238E27FC236}">
                <a16:creationId xmlns:a16="http://schemas.microsoft.com/office/drawing/2014/main" id="{A50AE0C5-9199-FA40-CE71-8E653A7464AF}"/>
              </a:ext>
            </a:extLst>
          </p:cNvPr>
          <p:cNvSpPr txBox="1">
            <a:spLocks/>
          </p:cNvSpPr>
          <p:nvPr/>
        </p:nvSpPr>
        <p:spPr>
          <a:xfrm>
            <a:off x="465221" y="1477222"/>
            <a:ext cx="10515600" cy="10105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b="1" dirty="0">
                <a:solidFill>
                  <a:schemeClr val="bg1"/>
                </a:solidFill>
                <a:latin typeface="Titillium Web" pitchFamily="2" charset="77"/>
              </a:rPr>
              <a:t>Progetti E4 - ICSC Spoke 1</a:t>
            </a:r>
          </a:p>
        </p:txBody>
      </p:sp>
      <p:sp>
        <p:nvSpPr>
          <p:cNvPr id="5" name="Titolo 4">
            <a:extLst>
              <a:ext uri="{FF2B5EF4-FFF2-40B4-BE49-F238E27FC236}">
                <a16:creationId xmlns:a16="http://schemas.microsoft.com/office/drawing/2014/main" id="{20C832B3-302D-76BB-3A07-3B08469FB2BF}"/>
              </a:ext>
            </a:extLst>
          </p:cNvPr>
          <p:cNvSpPr txBox="1">
            <a:spLocks/>
          </p:cNvSpPr>
          <p:nvPr/>
        </p:nvSpPr>
        <p:spPr>
          <a:xfrm>
            <a:off x="465221" y="2522252"/>
            <a:ext cx="10515600" cy="503978"/>
          </a:xfrm>
          <a:prstGeom prst="rect">
            <a:avLst/>
          </a:prstGeom>
        </p:spPr>
        <p:txBody>
          <a:bodyPr/>
          <a:lstStyle>
            <a:lvl1pPr marL="0" algn="l" defTabSz="914400" rtl="0" eaLnBrk="1" latinLnBrk="0" hangingPunct="1">
              <a:lnSpc>
                <a:spcPct val="90000"/>
              </a:lnSpc>
              <a:spcBef>
                <a:spcPct val="0"/>
              </a:spcBef>
              <a:buNone/>
              <a:defRPr lang="it-IT" sz="6600" b="1" kern="1200" dirty="0">
                <a:solidFill>
                  <a:schemeClr val="bg1"/>
                </a:solidFill>
                <a:latin typeface="Titillium Web" pitchFamily="2" charset="77"/>
                <a:ea typeface="+mn-ea"/>
                <a:cs typeface="+mn-cs"/>
              </a:defRPr>
            </a:lvl1pPr>
          </a:lstStyle>
          <a:p>
            <a:r>
              <a:rPr lang="it-IT" sz="3600" b="0" dirty="0"/>
              <a:t>Daniele Gregori</a:t>
            </a:r>
          </a:p>
          <a:p>
            <a:endParaRPr lang="it-IT" sz="3600" b="0" dirty="0"/>
          </a:p>
          <a:p>
            <a:r>
              <a:rPr lang="it-IT" sz="2800" b="0" dirty="0" err="1"/>
              <a:t>Chief</a:t>
            </a:r>
            <a:r>
              <a:rPr lang="it-IT" sz="2800" b="0" dirty="0"/>
              <a:t> Scientific </a:t>
            </a:r>
            <a:r>
              <a:rPr lang="it-IT" sz="2800" b="0" dirty="0" err="1"/>
              <a:t>Officer</a:t>
            </a:r>
            <a:r>
              <a:rPr lang="it-IT" sz="2800" b="0" dirty="0"/>
              <a:t> @ E4 Computer Engineering</a:t>
            </a:r>
            <a:endParaRPr lang="it-IT" sz="3600" b="0" dirty="0"/>
          </a:p>
        </p:txBody>
      </p:sp>
    </p:spTree>
    <p:extLst>
      <p:ext uri="{BB962C8B-B14F-4D97-AF65-F5344CB8AC3E}">
        <p14:creationId xmlns:p14="http://schemas.microsoft.com/office/powerpoint/2010/main" val="3836724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56A9E-35BB-DDA6-D9A5-42F332E9F942}"/>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F78449B3-3BC5-882E-D56C-16089B686B1A}"/>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0CD41846-3B7B-C892-6A15-20E914E1E1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B2824689-E0D2-D63D-5182-B17FB6F30758}"/>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3BB59C49-A5D0-45AC-B144-E9DB7AFD41AD}"/>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14697D6F-27B2-784F-CB34-A0381FF5B5F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3" name="Titolo 2">
            <a:extLst>
              <a:ext uri="{FF2B5EF4-FFF2-40B4-BE49-F238E27FC236}">
                <a16:creationId xmlns:a16="http://schemas.microsoft.com/office/drawing/2014/main" id="{887B3F04-13EB-0A3C-6AC3-564A0EC1A73D}"/>
              </a:ext>
            </a:extLst>
          </p:cNvPr>
          <p:cNvSpPr>
            <a:spLocks noGrp="1"/>
          </p:cNvSpPr>
          <p:nvPr>
            <p:ph type="title"/>
          </p:nvPr>
        </p:nvSpPr>
        <p:spPr>
          <a:xfrm>
            <a:off x="128914" y="957507"/>
            <a:ext cx="11297804" cy="516409"/>
          </a:xfrm>
        </p:spPr>
        <p:txBody>
          <a:bodyPr>
            <a:normAutofit fontScale="90000"/>
          </a:bodyPr>
          <a:lstStyle/>
          <a:p>
            <a:r>
              <a:rPr lang="it-IT" dirty="0">
                <a:solidFill>
                  <a:schemeClr val="tx1"/>
                </a:solidFill>
              </a:rPr>
              <a:t>Company Presentation</a:t>
            </a:r>
          </a:p>
        </p:txBody>
      </p:sp>
      <p:pic>
        <p:nvPicPr>
          <p:cNvPr id="11" name="Immagine 10">
            <a:extLst>
              <a:ext uri="{FF2B5EF4-FFF2-40B4-BE49-F238E27FC236}">
                <a16:creationId xmlns:a16="http://schemas.microsoft.com/office/drawing/2014/main" id="{9A3B2943-7C81-1524-B572-414A22999156}"/>
              </a:ext>
            </a:extLst>
          </p:cNvPr>
          <p:cNvPicPr>
            <a:picLocks noChangeAspect="1"/>
          </p:cNvPicPr>
          <p:nvPr/>
        </p:nvPicPr>
        <p:blipFill>
          <a:blip r:embed="rId4"/>
          <a:srcRect l="25619" r="17921" b="73430"/>
          <a:stretch>
            <a:fillRect/>
          </a:stretch>
        </p:blipFill>
        <p:spPr>
          <a:xfrm>
            <a:off x="0" y="3805881"/>
            <a:ext cx="5777816" cy="2719044"/>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D9540FA1-8104-1E16-8AAF-58F980EA79B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36365" y="1893806"/>
            <a:ext cx="3822700" cy="4572000"/>
          </a:xfrm>
          <a:prstGeom prst="rect">
            <a:avLst/>
          </a:prstGeom>
        </p:spPr>
      </p:pic>
      <p:sp>
        <p:nvSpPr>
          <p:cNvPr id="8" name="Oval 7">
            <a:extLst>
              <a:ext uri="{FF2B5EF4-FFF2-40B4-BE49-F238E27FC236}">
                <a16:creationId xmlns:a16="http://schemas.microsoft.com/office/drawing/2014/main" id="{75998DFD-1FE4-10BE-D942-177CD2FA3289}"/>
              </a:ext>
            </a:extLst>
          </p:cNvPr>
          <p:cNvSpPr/>
          <p:nvPr/>
        </p:nvSpPr>
        <p:spPr>
          <a:xfrm>
            <a:off x="2242474" y="2860962"/>
            <a:ext cx="70338" cy="7033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62404A8-339B-6126-5A37-C9C22D2D531E}"/>
              </a:ext>
            </a:extLst>
          </p:cNvPr>
          <p:cNvSpPr txBox="1"/>
          <p:nvPr/>
        </p:nvSpPr>
        <p:spPr>
          <a:xfrm>
            <a:off x="5838091" y="1195751"/>
            <a:ext cx="6105380" cy="2585323"/>
          </a:xfrm>
          <a:prstGeom prst="rect">
            <a:avLst/>
          </a:prstGeom>
          <a:noFill/>
        </p:spPr>
        <p:txBody>
          <a:bodyPr wrap="square" rtlCol="0">
            <a:spAutoFit/>
          </a:bodyPr>
          <a:lstStyle/>
          <a:p>
            <a:r>
              <a:rPr lang="en-US" dirty="0"/>
              <a:t>E4 Computer Engineering designs and manufactures highly technological solutions for HPC Clusters, Cloud, Data Analytics, Artificial Intelligence, Hyper-Converged infrastructure for the Academic and Industrial markets. We have been collaborating for years with the main research centers at national and international level (CINECA, CERN, ECMWF, CINI, CRS4) and we are involved in national and European projects in the HPC, AI and Quantum Computing fields.</a:t>
            </a:r>
          </a:p>
        </p:txBody>
      </p:sp>
      <p:pic>
        <p:nvPicPr>
          <p:cNvPr id="14" name="Picture 2" descr="E4 Computer Engineering SpA">
            <a:extLst>
              <a:ext uri="{FF2B5EF4-FFF2-40B4-BE49-F238E27FC236}">
                <a16:creationId xmlns:a16="http://schemas.microsoft.com/office/drawing/2014/main" id="{637B1D8C-E9EE-1EA3-0152-87B385B3C7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1903" y="1454334"/>
            <a:ext cx="855193" cy="85519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5569AAA7-174E-0CE5-085C-A0306283210A}"/>
              </a:ext>
            </a:extLst>
          </p:cNvPr>
          <p:cNvCxnSpPr>
            <a:stCxn id="8" idx="7"/>
            <a:endCxn id="14" idx="1"/>
          </p:cNvCxnSpPr>
          <p:nvPr/>
        </p:nvCxnSpPr>
        <p:spPr>
          <a:xfrm flipV="1">
            <a:off x="2302511" y="1881931"/>
            <a:ext cx="1629392" cy="9893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A building with glass windows&#10;&#10;AI-generated content may be incorrect.">
            <a:extLst>
              <a:ext uri="{FF2B5EF4-FFF2-40B4-BE49-F238E27FC236}">
                <a16:creationId xmlns:a16="http://schemas.microsoft.com/office/drawing/2014/main" id="{4117C456-596F-BB0E-0140-EFAA8C7B92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3538" y="3781074"/>
            <a:ext cx="3994485" cy="2530729"/>
          </a:xfrm>
          <a:prstGeom prst="rect">
            <a:avLst/>
          </a:prstGeom>
        </p:spPr>
      </p:pic>
      <p:sp>
        <p:nvSpPr>
          <p:cNvPr id="17" name="Oval 16">
            <a:extLst>
              <a:ext uri="{FF2B5EF4-FFF2-40B4-BE49-F238E27FC236}">
                <a16:creationId xmlns:a16="http://schemas.microsoft.com/office/drawing/2014/main" id="{90595EAC-AE6C-244B-C7B8-587C876CB56A}"/>
              </a:ext>
            </a:extLst>
          </p:cNvPr>
          <p:cNvSpPr/>
          <p:nvPr/>
        </p:nvSpPr>
        <p:spPr>
          <a:xfrm>
            <a:off x="3124451" y="4054222"/>
            <a:ext cx="70338" cy="7033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2111704-ECF8-E611-D787-1356BB81D42F}"/>
              </a:ext>
            </a:extLst>
          </p:cNvPr>
          <p:cNvSpPr/>
          <p:nvPr/>
        </p:nvSpPr>
        <p:spPr>
          <a:xfrm>
            <a:off x="1573315" y="5296384"/>
            <a:ext cx="70338" cy="7033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4CB61D2-67BC-6576-F860-D2F0522BB2D4}"/>
              </a:ext>
            </a:extLst>
          </p:cNvPr>
          <p:cNvSpPr txBox="1"/>
          <p:nvPr/>
        </p:nvSpPr>
        <p:spPr>
          <a:xfrm>
            <a:off x="3884282" y="2256819"/>
            <a:ext cx="1752343" cy="523220"/>
          </a:xfrm>
          <a:prstGeom prst="rect">
            <a:avLst/>
          </a:prstGeom>
          <a:noFill/>
        </p:spPr>
        <p:txBody>
          <a:bodyPr wrap="square" rtlCol="0">
            <a:spAutoFit/>
          </a:bodyPr>
          <a:lstStyle/>
          <a:p>
            <a:r>
              <a:rPr lang="en-US" sz="1400" b="1" dirty="0"/>
              <a:t>HQ</a:t>
            </a:r>
            <a:r>
              <a:rPr lang="en-US" sz="1400" dirty="0"/>
              <a:t> </a:t>
            </a:r>
            <a:r>
              <a:rPr lang="en-US" sz="1400" dirty="0" err="1"/>
              <a:t>Scandiano</a:t>
            </a:r>
            <a:r>
              <a:rPr lang="en-US" sz="1400" dirty="0"/>
              <a:t> (RE)</a:t>
            </a:r>
          </a:p>
          <a:p>
            <a:r>
              <a:rPr lang="en-US" sz="1400" dirty="0"/>
              <a:t>New Lab Rubiera (RE)</a:t>
            </a:r>
          </a:p>
        </p:txBody>
      </p:sp>
      <p:sp>
        <p:nvSpPr>
          <p:cNvPr id="20" name="TextBox 19">
            <a:extLst>
              <a:ext uri="{FF2B5EF4-FFF2-40B4-BE49-F238E27FC236}">
                <a16:creationId xmlns:a16="http://schemas.microsoft.com/office/drawing/2014/main" id="{3D1876E3-A2FF-F3EB-AC76-D5A6397167F7}"/>
              </a:ext>
            </a:extLst>
          </p:cNvPr>
          <p:cNvSpPr txBox="1"/>
          <p:nvPr/>
        </p:nvSpPr>
        <p:spPr>
          <a:xfrm>
            <a:off x="3911615" y="3308854"/>
            <a:ext cx="1233042" cy="307777"/>
          </a:xfrm>
          <a:prstGeom prst="rect">
            <a:avLst/>
          </a:prstGeom>
          <a:noFill/>
        </p:spPr>
        <p:txBody>
          <a:bodyPr wrap="square" rtlCol="0">
            <a:spAutoFit/>
          </a:bodyPr>
          <a:lstStyle/>
          <a:p>
            <a:r>
              <a:rPr lang="en-US" sz="1400" dirty="0"/>
              <a:t>Sulmona</a:t>
            </a:r>
            <a:r>
              <a:rPr lang="en-US" sz="1400" b="1" dirty="0"/>
              <a:t> </a:t>
            </a:r>
            <a:r>
              <a:rPr lang="en-US" sz="1400" dirty="0"/>
              <a:t>(AQ)</a:t>
            </a:r>
          </a:p>
        </p:txBody>
      </p:sp>
      <p:sp>
        <p:nvSpPr>
          <p:cNvPr id="21" name="TextBox 20">
            <a:extLst>
              <a:ext uri="{FF2B5EF4-FFF2-40B4-BE49-F238E27FC236}">
                <a16:creationId xmlns:a16="http://schemas.microsoft.com/office/drawing/2014/main" id="{7ED5CCE2-46E4-9D4A-C6F3-0AD2738B1695}"/>
              </a:ext>
            </a:extLst>
          </p:cNvPr>
          <p:cNvSpPr txBox="1"/>
          <p:nvPr/>
        </p:nvSpPr>
        <p:spPr>
          <a:xfrm>
            <a:off x="184030" y="5734286"/>
            <a:ext cx="1233042" cy="307777"/>
          </a:xfrm>
          <a:prstGeom prst="rect">
            <a:avLst/>
          </a:prstGeom>
          <a:noFill/>
        </p:spPr>
        <p:txBody>
          <a:bodyPr wrap="square" rtlCol="0">
            <a:spAutoFit/>
          </a:bodyPr>
          <a:lstStyle/>
          <a:p>
            <a:r>
              <a:rPr lang="en-US" sz="1400" dirty="0"/>
              <a:t>Pula</a:t>
            </a:r>
            <a:r>
              <a:rPr lang="en-US" sz="1400" b="1" dirty="0"/>
              <a:t> </a:t>
            </a:r>
            <a:r>
              <a:rPr lang="en-US" sz="1400" dirty="0"/>
              <a:t>(CA)</a:t>
            </a:r>
          </a:p>
        </p:txBody>
      </p:sp>
      <p:cxnSp>
        <p:nvCxnSpPr>
          <p:cNvPr id="22" name="Straight Connector 21">
            <a:extLst>
              <a:ext uri="{FF2B5EF4-FFF2-40B4-BE49-F238E27FC236}">
                <a16:creationId xmlns:a16="http://schemas.microsoft.com/office/drawing/2014/main" id="{6CB95C4E-F899-A79E-A804-A26BA6CF3B04}"/>
              </a:ext>
            </a:extLst>
          </p:cNvPr>
          <p:cNvCxnSpPr>
            <a:cxnSpLocks/>
          </p:cNvCxnSpPr>
          <p:nvPr/>
        </p:nvCxnSpPr>
        <p:spPr>
          <a:xfrm flipH="1">
            <a:off x="3161617" y="3573870"/>
            <a:ext cx="874409" cy="5179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B2323B-4C36-7E38-9CCF-4A8DFD93555A}"/>
              </a:ext>
            </a:extLst>
          </p:cNvPr>
          <p:cNvCxnSpPr>
            <a:cxnSpLocks/>
          </p:cNvCxnSpPr>
          <p:nvPr/>
        </p:nvCxnSpPr>
        <p:spPr>
          <a:xfrm flipV="1">
            <a:off x="793056" y="5348926"/>
            <a:ext cx="783065" cy="3778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921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4EF73-EAAD-A588-B013-4920F71FA84D}"/>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9B09AA69-D104-C829-5C25-164122269F4C}"/>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5CBE480E-EDDC-82DD-E62E-C5DE8107F1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36E7A039-0A96-ADC4-1076-45334F8E1966}"/>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F52E5934-1EB5-EA33-1752-D739DFB93333}"/>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D01C568E-8807-813C-86A1-57CFD08A592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3" name="Titolo 2">
            <a:extLst>
              <a:ext uri="{FF2B5EF4-FFF2-40B4-BE49-F238E27FC236}">
                <a16:creationId xmlns:a16="http://schemas.microsoft.com/office/drawing/2014/main" id="{DE896B65-B6A5-BCA5-7D2F-C8D1BEAD1CD6}"/>
              </a:ext>
            </a:extLst>
          </p:cNvPr>
          <p:cNvSpPr>
            <a:spLocks noGrp="1"/>
          </p:cNvSpPr>
          <p:nvPr>
            <p:ph type="title"/>
          </p:nvPr>
        </p:nvSpPr>
        <p:spPr/>
        <p:txBody>
          <a:bodyPr>
            <a:normAutofit fontScale="90000"/>
          </a:bodyPr>
          <a:lstStyle/>
          <a:p>
            <a:r>
              <a:rPr lang="it-IT" dirty="0"/>
              <a:t>FUTURE Project 1/2</a:t>
            </a:r>
          </a:p>
        </p:txBody>
      </p:sp>
      <p:sp>
        <p:nvSpPr>
          <p:cNvPr id="4" name="Segnaposto testo 3">
            <a:extLst>
              <a:ext uri="{FF2B5EF4-FFF2-40B4-BE49-F238E27FC236}">
                <a16:creationId xmlns:a16="http://schemas.microsoft.com/office/drawing/2014/main" id="{750E74EA-4D13-BA2C-7F8D-687DF64857C1}"/>
              </a:ext>
            </a:extLst>
          </p:cNvPr>
          <p:cNvSpPr>
            <a:spLocks noGrp="1"/>
          </p:cNvSpPr>
          <p:nvPr>
            <p:ph type="body" idx="1"/>
          </p:nvPr>
        </p:nvSpPr>
        <p:spPr>
          <a:xfrm>
            <a:off x="436996" y="1593475"/>
            <a:ext cx="11429183" cy="1454527"/>
          </a:xfrm>
        </p:spPr>
        <p:txBody>
          <a:bodyPr>
            <a:normAutofit/>
          </a:bodyPr>
          <a:lstStyle/>
          <a:p>
            <a:pPr algn="ctr"/>
            <a:r>
              <a:rPr lang="it-IT" dirty="0"/>
              <a:t>Nel 2021 E4-UnBo-Cineca realizzano il primo Cluster HPC Basato su tecnologia RISC-V chiamato </a:t>
            </a:r>
            <a:r>
              <a:rPr lang="it-IT" b="1" dirty="0"/>
              <a:t>Monte Cimone</a:t>
            </a:r>
            <a:r>
              <a:rPr lang="it-IT" dirty="0"/>
              <a:t>:</a:t>
            </a:r>
          </a:p>
        </p:txBody>
      </p:sp>
      <p:pic>
        <p:nvPicPr>
          <p:cNvPr id="26" name="Picture 25" descr="A white background with black text&#10;&#10;AI-generated content may be incorrect.">
            <a:extLst>
              <a:ext uri="{FF2B5EF4-FFF2-40B4-BE49-F238E27FC236}">
                <a16:creationId xmlns:a16="http://schemas.microsoft.com/office/drawing/2014/main" id="{F3B386E5-E782-0BAC-E369-696BD39FA3B8}"/>
              </a:ext>
            </a:extLst>
          </p:cNvPr>
          <p:cNvPicPr>
            <a:picLocks noChangeAspect="1"/>
          </p:cNvPicPr>
          <p:nvPr/>
        </p:nvPicPr>
        <p:blipFill>
          <a:blip r:embed="rId4"/>
          <a:stretch>
            <a:fillRect/>
          </a:stretch>
        </p:blipFill>
        <p:spPr>
          <a:xfrm>
            <a:off x="325821" y="2296958"/>
            <a:ext cx="5402560" cy="1619275"/>
          </a:xfrm>
          <a:prstGeom prst="rect">
            <a:avLst/>
          </a:prstGeom>
        </p:spPr>
      </p:pic>
      <p:sp>
        <p:nvSpPr>
          <p:cNvPr id="27" name="TextBox 26">
            <a:extLst>
              <a:ext uri="{FF2B5EF4-FFF2-40B4-BE49-F238E27FC236}">
                <a16:creationId xmlns:a16="http://schemas.microsoft.com/office/drawing/2014/main" id="{71D0C2FB-C9F7-B654-9CE9-8FCC090E229D}"/>
              </a:ext>
            </a:extLst>
          </p:cNvPr>
          <p:cNvSpPr txBox="1"/>
          <p:nvPr/>
        </p:nvSpPr>
        <p:spPr>
          <a:xfrm>
            <a:off x="1754011" y="3916233"/>
            <a:ext cx="3491128" cy="523220"/>
          </a:xfrm>
          <a:prstGeom prst="rect">
            <a:avLst/>
          </a:prstGeom>
          <a:noFill/>
        </p:spPr>
        <p:txBody>
          <a:bodyPr wrap="square">
            <a:spAutoFit/>
          </a:bodyPr>
          <a:lstStyle/>
          <a:p>
            <a:r>
              <a:rPr lang="en-US" sz="1400" dirty="0">
                <a:hlinkClick r:id="rId5"/>
              </a:rPr>
              <a:t>https://arxiv.org/pdf/2205.03725</a:t>
            </a:r>
            <a:endParaRPr lang="en-US" sz="1400" dirty="0"/>
          </a:p>
          <a:p>
            <a:endParaRPr lang="en-US" sz="1400" dirty="0"/>
          </a:p>
        </p:txBody>
      </p:sp>
      <p:pic>
        <p:nvPicPr>
          <p:cNvPr id="29" name="Picture 28" descr="A close-up of a computer&#10;&#10;AI-generated content may be incorrect.">
            <a:extLst>
              <a:ext uri="{FF2B5EF4-FFF2-40B4-BE49-F238E27FC236}">
                <a16:creationId xmlns:a16="http://schemas.microsoft.com/office/drawing/2014/main" id="{A22FA0A5-40B2-7BAB-47E7-2D2265489CD7}"/>
              </a:ext>
            </a:extLst>
          </p:cNvPr>
          <p:cNvPicPr>
            <a:picLocks noChangeAspect="1"/>
          </p:cNvPicPr>
          <p:nvPr/>
        </p:nvPicPr>
        <p:blipFill>
          <a:blip r:embed="rId6"/>
          <a:stretch>
            <a:fillRect/>
          </a:stretch>
        </p:blipFill>
        <p:spPr>
          <a:xfrm>
            <a:off x="562223" y="4317723"/>
            <a:ext cx="5874705" cy="2193559"/>
          </a:xfrm>
          <a:prstGeom prst="rect">
            <a:avLst/>
          </a:prstGeom>
        </p:spPr>
      </p:pic>
      <p:sp>
        <p:nvSpPr>
          <p:cNvPr id="6" name="Segnaposto testo 3">
            <a:extLst>
              <a:ext uri="{FF2B5EF4-FFF2-40B4-BE49-F238E27FC236}">
                <a16:creationId xmlns:a16="http://schemas.microsoft.com/office/drawing/2014/main" id="{476BB010-76F6-7392-60FA-66094CBA6601}"/>
              </a:ext>
            </a:extLst>
          </p:cNvPr>
          <p:cNvSpPr txBox="1">
            <a:spLocks/>
          </p:cNvSpPr>
          <p:nvPr/>
        </p:nvSpPr>
        <p:spPr>
          <a:xfrm>
            <a:off x="8925264" y="2366818"/>
            <a:ext cx="3104708" cy="12868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it-IT" sz="2400" kern="1200" dirty="0" smtClean="0">
                <a:solidFill>
                  <a:srgbClr val="1528BC"/>
                </a:solidFill>
                <a:latin typeface="Titillium Web" pitchFamily="2" charset="77"/>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US" sz="1800" dirty="0"/>
              <a:t>Da </a:t>
            </a:r>
            <a:r>
              <a:rPr lang="en-US" sz="1800" dirty="0" err="1"/>
              <a:t>allora</a:t>
            </a:r>
            <a:r>
              <a:rPr lang="en-US" sz="1800" dirty="0"/>
              <a:t> </a:t>
            </a:r>
            <a:r>
              <a:rPr lang="en-US" sz="1800" b="1" dirty="0"/>
              <a:t>Monte Cimone </a:t>
            </a:r>
            <a:r>
              <a:rPr lang="en-US" sz="1800" dirty="0" err="1"/>
              <a:t>è</a:t>
            </a:r>
            <a:r>
              <a:rPr lang="en-US" sz="1800" dirty="0"/>
              <a:t> </a:t>
            </a:r>
            <a:r>
              <a:rPr lang="en-US" sz="1800" dirty="0" err="1"/>
              <a:t>stato</a:t>
            </a:r>
            <a:r>
              <a:rPr lang="en-US" sz="1800" dirty="0"/>
              <a:t> </a:t>
            </a:r>
            <a:r>
              <a:rPr lang="en-US" sz="1800" dirty="0" err="1"/>
              <a:t>usato</a:t>
            </a:r>
            <a:r>
              <a:rPr lang="en-US" sz="1800" dirty="0"/>
              <a:t> </a:t>
            </a:r>
            <a:r>
              <a:rPr lang="en-US" sz="1800" dirty="0" err="1"/>
              <a:t>dall’univesità</a:t>
            </a:r>
            <a:r>
              <a:rPr lang="en-US" sz="1800" dirty="0"/>
              <a:t> di Bologna per </a:t>
            </a:r>
            <a:r>
              <a:rPr lang="en-US" sz="1800" dirty="0" err="1"/>
              <a:t>corsi</a:t>
            </a:r>
            <a:r>
              <a:rPr lang="en-US" sz="1800" dirty="0"/>
              <a:t> di Master e </a:t>
            </a:r>
            <a:r>
              <a:rPr lang="en-US" sz="1800" dirty="0" err="1"/>
              <a:t>Scuole</a:t>
            </a:r>
            <a:r>
              <a:rPr lang="en-US" sz="1800" dirty="0"/>
              <a:t> </a:t>
            </a:r>
            <a:r>
              <a:rPr lang="en-US" sz="1800" dirty="0" err="1"/>
              <a:t>estive</a:t>
            </a:r>
            <a:r>
              <a:rPr lang="en-US" sz="1800" dirty="0"/>
              <a:t> di </a:t>
            </a:r>
            <a:r>
              <a:rPr lang="en-US" sz="1800" dirty="0" err="1"/>
              <a:t>dottorato</a:t>
            </a:r>
            <a:endParaRPr lang="en-US" sz="1800" dirty="0"/>
          </a:p>
        </p:txBody>
      </p:sp>
      <p:pic>
        <p:nvPicPr>
          <p:cNvPr id="8" name="Immagine 8" descr="Immagine che contiene testo, elettronico, computer&#10;&#10;Descrizione generata automaticamente">
            <a:extLst>
              <a:ext uri="{FF2B5EF4-FFF2-40B4-BE49-F238E27FC236}">
                <a16:creationId xmlns:a16="http://schemas.microsoft.com/office/drawing/2014/main" id="{4950EFFC-3456-0882-3830-DEAB99268C3E}"/>
              </a:ext>
            </a:extLst>
          </p:cNvPr>
          <p:cNvPicPr>
            <a:picLocks noChangeAspect="1"/>
          </p:cNvPicPr>
          <p:nvPr/>
        </p:nvPicPr>
        <p:blipFill>
          <a:blip r:embed="rId7"/>
          <a:stretch>
            <a:fillRect/>
          </a:stretch>
        </p:blipFill>
        <p:spPr>
          <a:xfrm>
            <a:off x="7029044" y="2347277"/>
            <a:ext cx="1768235" cy="1326176"/>
          </a:xfrm>
          <a:prstGeom prst="roundRect">
            <a:avLst/>
          </a:prstGeom>
        </p:spPr>
      </p:pic>
      <p:grpSp>
        <p:nvGrpSpPr>
          <p:cNvPr id="10" name="Gruppo 15">
            <a:extLst>
              <a:ext uri="{FF2B5EF4-FFF2-40B4-BE49-F238E27FC236}">
                <a16:creationId xmlns:a16="http://schemas.microsoft.com/office/drawing/2014/main" id="{6B4D9B2C-6DB8-E40A-004C-40DC43E94AFC}"/>
              </a:ext>
            </a:extLst>
          </p:cNvPr>
          <p:cNvGrpSpPr/>
          <p:nvPr/>
        </p:nvGrpSpPr>
        <p:grpSpPr>
          <a:xfrm>
            <a:off x="6463171" y="4020214"/>
            <a:ext cx="5741697" cy="2469086"/>
            <a:chOff x="175374" y="4023465"/>
            <a:chExt cx="5780809" cy="2485905"/>
          </a:xfrm>
        </p:grpSpPr>
        <p:sp>
          <p:nvSpPr>
            <p:cNvPr id="11" name="CasellaDiTesto 7">
              <a:extLst>
                <a:ext uri="{FF2B5EF4-FFF2-40B4-BE49-F238E27FC236}">
                  <a16:creationId xmlns:a16="http://schemas.microsoft.com/office/drawing/2014/main" id="{FD5BFA52-C147-2D1A-2498-4EC73CC96140}"/>
                </a:ext>
              </a:extLst>
            </p:cNvPr>
            <p:cNvSpPr txBox="1"/>
            <p:nvPr/>
          </p:nvSpPr>
          <p:spPr>
            <a:xfrm>
              <a:off x="175374" y="4023465"/>
              <a:ext cx="4799298" cy="369332"/>
            </a:xfrm>
            <a:prstGeom prst="rect">
              <a:avLst/>
            </a:prstGeom>
            <a:noFill/>
          </p:spPr>
          <p:txBody>
            <a:bodyPr wrap="square">
              <a:spAutoFit/>
            </a:bodyPr>
            <a:lstStyle/>
            <a:p>
              <a:pPr algn="l"/>
              <a:r>
                <a:rPr lang="en-US" sz="1800" b="0" i="0" u="none" strike="noStrike" baseline="0" dirty="0">
                  <a:solidFill>
                    <a:schemeClr val="tx1"/>
                  </a:solidFill>
                  <a:effectLst/>
                  <a:latin typeface="Brandon Grotesque Regular" panose="020B0503020203060202" pitchFamily="34" charset="0"/>
                </a:rPr>
                <a:t>Monte </a:t>
              </a:r>
              <a:r>
                <a:rPr lang="it-IT" sz="1800" b="0" i="0" u="none" strike="noStrike" baseline="0" dirty="0">
                  <a:solidFill>
                    <a:schemeClr val="tx1"/>
                  </a:solidFill>
                  <a:effectLst/>
                  <a:latin typeface="Brandon Grotesque Regular" panose="020B0503020203060202" pitchFamily="34" charset="0"/>
                </a:rPr>
                <a:t>Cimone</a:t>
              </a:r>
              <a:r>
                <a:rPr lang="en-US" sz="1800" b="0" i="0" u="none" strike="noStrike" baseline="0" dirty="0">
                  <a:solidFill>
                    <a:schemeClr val="tx1"/>
                  </a:solidFill>
                  <a:effectLst/>
                  <a:latin typeface="Brandon Grotesque Regular" panose="020B0503020203060202" pitchFamily="34" charset="0"/>
                </a:rPr>
                <a:t>: User-facing software stack</a:t>
              </a:r>
              <a:endParaRPr lang="it-IT" dirty="0">
                <a:solidFill>
                  <a:schemeClr val="tx1"/>
                </a:solidFill>
                <a:effectLst/>
                <a:latin typeface="Brandon Grotesque Regular" panose="020B0503020203060202" pitchFamily="34" charset="0"/>
              </a:endParaRPr>
            </a:p>
          </p:txBody>
        </p:sp>
        <p:grpSp>
          <p:nvGrpSpPr>
            <p:cNvPr id="13" name="Gruppo 12">
              <a:extLst>
                <a:ext uri="{FF2B5EF4-FFF2-40B4-BE49-F238E27FC236}">
                  <a16:creationId xmlns:a16="http://schemas.microsoft.com/office/drawing/2014/main" id="{C749F40B-6A75-183F-5619-993AEFDC75C5}"/>
                </a:ext>
              </a:extLst>
            </p:cNvPr>
            <p:cNvGrpSpPr/>
            <p:nvPr/>
          </p:nvGrpSpPr>
          <p:grpSpPr>
            <a:xfrm>
              <a:off x="263351" y="4349754"/>
              <a:ext cx="5692832" cy="2159616"/>
              <a:chOff x="263351" y="4349754"/>
              <a:chExt cx="5692832" cy="2159616"/>
            </a:xfrm>
          </p:grpSpPr>
          <p:pic>
            <p:nvPicPr>
              <p:cNvPr id="14" name="Immagine 6">
                <a:extLst>
                  <a:ext uri="{FF2B5EF4-FFF2-40B4-BE49-F238E27FC236}">
                    <a16:creationId xmlns:a16="http://schemas.microsoft.com/office/drawing/2014/main" id="{EBE80E82-7B56-B245-779A-8D2255B4174B}"/>
                  </a:ext>
                </a:extLst>
              </p:cNvPr>
              <p:cNvPicPr>
                <a:picLocks noChangeAspect="1"/>
              </p:cNvPicPr>
              <p:nvPr/>
            </p:nvPicPr>
            <p:blipFill>
              <a:blip r:embed="rId8"/>
              <a:stretch>
                <a:fillRect/>
              </a:stretch>
            </p:blipFill>
            <p:spPr>
              <a:xfrm>
                <a:off x="263351" y="4349754"/>
                <a:ext cx="2808569" cy="2159616"/>
              </a:xfrm>
              <a:prstGeom prst="rect">
                <a:avLst/>
              </a:prstGeom>
            </p:spPr>
          </p:pic>
          <p:sp>
            <p:nvSpPr>
              <p:cNvPr id="15" name="CasellaDiTesto 2">
                <a:extLst>
                  <a:ext uri="{FF2B5EF4-FFF2-40B4-BE49-F238E27FC236}">
                    <a16:creationId xmlns:a16="http://schemas.microsoft.com/office/drawing/2014/main" id="{0EB93545-457E-1978-4CB2-CB3CC2681E33}"/>
                  </a:ext>
                </a:extLst>
              </p:cNvPr>
              <p:cNvSpPr txBox="1"/>
              <p:nvPr/>
            </p:nvSpPr>
            <p:spPr>
              <a:xfrm>
                <a:off x="3208103" y="4619294"/>
                <a:ext cx="2748080" cy="1323439"/>
              </a:xfrm>
              <a:prstGeom prst="rect">
                <a:avLst/>
              </a:prstGeom>
              <a:noFill/>
            </p:spPr>
            <p:txBody>
              <a:bodyPr wrap="square" rtlCol="0">
                <a:spAutoFit/>
              </a:bodyPr>
              <a:lstStyle/>
              <a:p>
                <a:pPr marL="285750" indent="-285750">
                  <a:buFont typeface="Arial" panose="020B0604020202020204" pitchFamily="34" charset="0"/>
                  <a:buChar char="•"/>
                </a:pPr>
                <a:r>
                  <a:rPr lang="it-IT" sz="1600" dirty="0" err="1">
                    <a:latin typeface="Brandon Grotesque Regular" panose="020B0503020203060202" pitchFamily="34" charset="0"/>
                  </a:rPr>
                  <a:t>All</a:t>
                </a:r>
                <a:r>
                  <a:rPr lang="it-IT" sz="1600" dirty="0">
                    <a:latin typeface="Brandon Grotesque Regular" panose="020B0503020203060202" pitchFamily="34" charset="0"/>
                  </a:rPr>
                  <a:t> software stack </a:t>
                </a:r>
                <a:r>
                  <a:rPr lang="it-IT" sz="1600" dirty="0" err="1">
                    <a:latin typeface="Brandon Grotesque Regular" panose="020B0503020203060202" pitchFamily="34" charset="0"/>
                  </a:rPr>
                  <a:t>installed</a:t>
                </a:r>
                <a:r>
                  <a:rPr lang="it-IT" sz="1600" dirty="0">
                    <a:latin typeface="Brandon Grotesque Regular" panose="020B0503020203060202" pitchFamily="34" charset="0"/>
                  </a:rPr>
                  <a:t> w. SPACK with the </a:t>
                </a:r>
                <a:r>
                  <a:rPr lang="it-IT" sz="1600" dirty="0" err="1">
                    <a:latin typeface="Brandon Grotesque Regular" panose="020B0503020203060202" pitchFamily="34" charset="0"/>
                  </a:rPr>
                  <a:t>already</a:t>
                </a:r>
                <a:r>
                  <a:rPr lang="it-IT" sz="1600" dirty="0">
                    <a:latin typeface="Brandon Grotesque Regular" panose="020B0503020203060202" pitchFamily="34" charset="0"/>
                  </a:rPr>
                  <a:t> </a:t>
                </a:r>
                <a:r>
                  <a:rPr lang="it-IT" sz="1600" dirty="0" err="1">
                    <a:latin typeface="Brandon Grotesque Regular" panose="020B0503020203060202" pitchFamily="34" charset="0"/>
                  </a:rPr>
                  <a:t>present</a:t>
                </a:r>
                <a:r>
                  <a:rPr lang="it-IT" sz="1600" dirty="0">
                    <a:latin typeface="Brandon Grotesque Regular" panose="020B0503020203060202" pitchFamily="34" charset="0"/>
                  </a:rPr>
                  <a:t> l</a:t>
                </a:r>
                <a:r>
                  <a:rPr lang="en-US" sz="1600" b="0" i="0" u="none" strike="noStrike" baseline="0" dirty="0">
                    <a:latin typeface="Brandon Grotesque Regular" panose="020B0503020203060202" pitchFamily="34" charset="0"/>
                  </a:rPr>
                  <a:t>inux-sifive-u74mc </a:t>
                </a:r>
                <a:endParaRPr lang="en-US" sz="1600" dirty="0">
                  <a:latin typeface="Brandon Grotesque Regular" panose="020B0503020203060202" pitchFamily="34" charset="0"/>
                </a:endParaRPr>
              </a:p>
              <a:p>
                <a:pPr marL="285750" indent="-285750">
                  <a:buFont typeface="Arial" panose="020B0604020202020204" pitchFamily="34" charset="0"/>
                  <a:buChar char="•"/>
                </a:pPr>
                <a:r>
                  <a:rPr lang="en-US" sz="1600" b="0" i="0" u="none" strike="noStrike" baseline="0" dirty="0">
                    <a:latin typeface="Brandon Grotesque Regular" panose="020B0503020203060202" pitchFamily="34" charset="0"/>
                  </a:rPr>
                  <a:t>Ubuntu 20.04 Linux O.S. installed with riscv64 image</a:t>
                </a:r>
              </a:p>
            </p:txBody>
          </p:sp>
        </p:grpSp>
      </p:grpSp>
    </p:spTree>
    <p:extLst>
      <p:ext uri="{BB962C8B-B14F-4D97-AF65-F5344CB8AC3E}">
        <p14:creationId xmlns:p14="http://schemas.microsoft.com/office/powerpoint/2010/main" val="144424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28C46-0D2B-B0E8-2FBD-D52D4C502CF1}"/>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FEEE532D-EFA9-B31A-A3E9-F074B2C10D14}"/>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8F1FF6D6-D43B-B64D-0E31-0E637F4772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FA5B42F0-F243-7177-E16C-78733BE54437}"/>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97EDF77F-65F5-1ABB-E00D-164612F4EC9F}"/>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FD3BEF0F-7EA5-9D68-6EB0-0994AEB5C1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3" name="Titolo 2">
            <a:extLst>
              <a:ext uri="{FF2B5EF4-FFF2-40B4-BE49-F238E27FC236}">
                <a16:creationId xmlns:a16="http://schemas.microsoft.com/office/drawing/2014/main" id="{93BBBA8E-87A3-E290-1877-47A0ABEEE31B}"/>
              </a:ext>
            </a:extLst>
          </p:cNvPr>
          <p:cNvSpPr>
            <a:spLocks noGrp="1"/>
          </p:cNvSpPr>
          <p:nvPr>
            <p:ph type="title"/>
          </p:nvPr>
        </p:nvSpPr>
        <p:spPr/>
        <p:txBody>
          <a:bodyPr>
            <a:normAutofit fontScale="90000"/>
          </a:bodyPr>
          <a:lstStyle/>
          <a:p>
            <a:r>
              <a:rPr lang="it-IT" dirty="0"/>
              <a:t>FUTURE Project 2/2</a:t>
            </a:r>
          </a:p>
        </p:txBody>
      </p:sp>
      <p:sp>
        <p:nvSpPr>
          <p:cNvPr id="30" name="Segnaposto testo 3">
            <a:extLst>
              <a:ext uri="{FF2B5EF4-FFF2-40B4-BE49-F238E27FC236}">
                <a16:creationId xmlns:a16="http://schemas.microsoft.com/office/drawing/2014/main" id="{6ADB24CE-B91B-07E4-6B61-A9F4431B8524}"/>
              </a:ext>
            </a:extLst>
          </p:cNvPr>
          <p:cNvSpPr txBox="1">
            <a:spLocks/>
          </p:cNvSpPr>
          <p:nvPr/>
        </p:nvSpPr>
        <p:spPr>
          <a:xfrm>
            <a:off x="467555" y="1580613"/>
            <a:ext cx="11419888" cy="14545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it-IT" sz="2400" kern="1200" dirty="0" smtClean="0">
                <a:solidFill>
                  <a:srgbClr val="1528BC"/>
                </a:solidFill>
                <a:latin typeface="Titillium Web" pitchFamily="2" charset="77"/>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US" dirty="0"/>
              <a:t>Nel 2024 </a:t>
            </a:r>
            <a:r>
              <a:rPr lang="en-US" dirty="0" err="1"/>
              <a:t>decidiamo</a:t>
            </a:r>
            <a:r>
              <a:rPr lang="en-US" dirty="0"/>
              <a:t> di </a:t>
            </a:r>
            <a:r>
              <a:rPr lang="en-US" dirty="0" err="1"/>
              <a:t>applicare</a:t>
            </a:r>
            <a:r>
              <a:rPr lang="en-US" dirty="0"/>
              <a:t> ai </a:t>
            </a:r>
            <a:r>
              <a:rPr lang="en-US" dirty="0" err="1"/>
              <a:t>bandi</a:t>
            </a:r>
            <a:r>
              <a:rPr lang="en-US" dirty="0"/>
              <a:t> a </a:t>
            </a:r>
            <a:r>
              <a:rPr lang="en-US" dirty="0" err="1"/>
              <a:t>cascata</a:t>
            </a:r>
            <a:r>
              <a:rPr lang="en-US" dirty="0"/>
              <a:t> per </a:t>
            </a:r>
            <a:r>
              <a:rPr lang="en-US" dirty="0" err="1"/>
              <a:t>studiare</a:t>
            </a:r>
            <a:r>
              <a:rPr lang="en-US" dirty="0"/>
              <a:t> le </a:t>
            </a:r>
            <a:r>
              <a:rPr lang="en-US" dirty="0" err="1"/>
              <a:t>nuove</a:t>
            </a:r>
            <a:r>
              <a:rPr lang="en-US" dirty="0"/>
              <a:t> </a:t>
            </a:r>
            <a:r>
              <a:rPr lang="en-US" dirty="0" err="1"/>
              <a:t>architetture</a:t>
            </a:r>
            <a:r>
              <a:rPr lang="en-US" dirty="0"/>
              <a:t> RISC-V </a:t>
            </a:r>
            <a:r>
              <a:rPr lang="en-US" dirty="0" err="1"/>
              <a:t>disponibili</a:t>
            </a:r>
            <a:r>
              <a:rPr lang="en-US" dirty="0"/>
              <a:t> </a:t>
            </a:r>
            <a:r>
              <a:rPr lang="en-US" dirty="0" err="1"/>
              <a:t>sul</a:t>
            </a:r>
            <a:r>
              <a:rPr lang="en-US" dirty="0"/>
              <a:t> </a:t>
            </a:r>
            <a:r>
              <a:rPr lang="en-US" dirty="0" err="1"/>
              <a:t>mercato</a:t>
            </a:r>
            <a:r>
              <a:rPr lang="en-US" dirty="0"/>
              <a:t> HPC per fare un upgrade del Sistema.</a:t>
            </a:r>
          </a:p>
        </p:txBody>
      </p:sp>
      <p:pic>
        <p:nvPicPr>
          <p:cNvPr id="31" name="Picture 30" descr="A stack of computer equipment&#10;&#10;AI-generated content may be incorrect.">
            <a:extLst>
              <a:ext uri="{FF2B5EF4-FFF2-40B4-BE49-F238E27FC236}">
                <a16:creationId xmlns:a16="http://schemas.microsoft.com/office/drawing/2014/main" id="{01E92CEF-FC9F-2F54-799C-05355D9A63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113" y="2935322"/>
            <a:ext cx="1815568" cy="3211865"/>
          </a:xfrm>
          <a:prstGeom prst="rect">
            <a:avLst/>
          </a:prstGeom>
        </p:spPr>
      </p:pic>
      <p:pic>
        <p:nvPicPr>
          <p:cNvPr id="34" name="Picture 33" descr="A diagram of a computer system&#10;&#10;AI-generated content may be incorrect.">
            <a:extLst>
              <a:ext uri="{FF2B5EF4-FFF2-40B4-BE49-F238E27FC236}">
                <a16:creationId xmlns:a16="http://schemas.microsoft.com/office/drawing/2014/main" id="{227C57EF-063D-609F-323C-6BDA6B20A42F}"/>
              </a:ext>
            </a:extLst>
          </p:cNvPr>
          <p:cNvPicPr>
            <a:picLocks noChangeAspect="1"/>
          </p:cNvPicPr>
          <p:nvPr/>
        </p:nvPicPr>
        <p:blipFill>
          <a:blip r:embed="rId5"/>
          <a:stretch>
            <a:fillRect/>
          </a:stretch>
        </p:blipFill>
        <p:spPr>
          <a:xfrm>
            <a:off x="498594" y="3035140"/>
            <a:ext cx="4416624" cy="2915178"/>
          </a:xfrm>
          <a:prstGeom prst="rect">
            <a:avLst/>
          </a:prstGeom>
        </p:spPr>
      </p:pic>
      <p:pic>
        <p:nvPicPr>
          <p:cNvPr id="35" name="Picture 34" descr="A black and white document with numbers and letters&#10;&#10;AI-generated content may be incorrect.">
            <a:extLst>
              <a:ext uri="{FF2B5EF4-FFF2-40B4-BE49-F238E27FC236}">
                <a16:creationId xmlns:a16="http://schemas.microsoft.com/office/drawing/2014/main" id="{CF97C64C-B89C-B936-941A-27064E4B4A70}"/>
              </a:ext>
            </a:extLst>
          </p:cNvPr>
          <p:cNvPicPr>
            <a:picLocks noChangeAspect="1"/>
          </p:cNvPicPr>
          <p:nvPr/>
        </p:nvPicPr>
        <p:blipFill>
          <a:blip r:embed="rId6"/>
          <a:stretch>
            <a:fillRect/>
          </a:stretch>
        </p:blipFill>
        <p:spPr>
          <a:xfrm>
            <a:off x="7399154" y="3032916"/>
            <a:ext cx="4792846" cy="2610889"/>
          </a:xfrm>
          <a:prstGeom prst="rect">
            <a:avLst/>
          </a:prstGeom>
        </p:spPr>
      </p:pic>
      <p:sp>
        <p:nvSpPr>
          <p:cNvPr id="36" name="TextBox 35">
            <a:extLst>
              <a:ext uri="{FF2B5EF4-FFF2-40B4-BE49-F238E27FC236}">
                <a16:creationId xmlns:a16="http://schemas.microsoft.com/office/drawing/2014/main" id="{18CAF275-568D-323C-F86A-EB3380E47481}"/>
              </a:ext>
            </a:extLst>
          </p:cNvPr>
          <p:cNvSpPr txBox="1"/>
          <p:nvPr/>
        </p:nvSpPr>
        <p:spPr>
          <a:xfrm>
            <a:off x="8302970" y="5754378"/>
            <a:ext cx="3491128" cy="646331"/>
          </a:xfrm>
          <a:prstGeom prst="rect">
            <a:avLst/>
          </a:prstGeom>
          <a:noFill/>
        </p:spPr>
        <p:txBody>
          <a:bodyPr wrap="square">
            <a:spAutoFit/>
          </a:bodyPr>
          <a:lstStyle/>
          <a:p>
            <a:r>
              <a:rPr lang="en-US" dirty="0">
                <a:hlinkClick r:id="rId7"/>
              </a:rPr>
              <a:t>https://arxiv.org/abs/2503.18543</a:t>
            </a:r>
            <a:endParaRPr lang="en-US" dirty="0"/>
          </a:p>
          <a:p>
            <a:endParaRPr lang="en-US" dirty="0"/>
          </a:p>
        </p:txBody>
      </p:sp>
    </p:spTree>
    <p:extLst>
      <p:ext uri="{BB962C8B-B14F-4D97-AF65-F5344CB8AC3E}">
        <p14:creationId xmlns:p14="http://schemas.microsoft.com/office/powerpoint/2010/main" val="114443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2D1E3-DDC9-AC32-FFE3-25AF87101374}"/>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79909521-DEA7-D6E2-3118-F06BE30F25A8}"/>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881E045D-BE61-A3CB-DEF8-16B56989F4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1A6898D7-F201-AF23-8B18-BD3A6264C166}"/>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5511CF4F-89AE-7B67-E4D5-A5274515CA66}"/>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EB0C528F-B496-ABCE-AAF3-AEFA95359B5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10" name="Segnaposto testo 9">
            <a:extLst>
              <a:ext uri="{FF2B5EF4-FFF2-40B4-BE49-F238E27FC236}">
                <a16:creationId xmlns:a16="http://schemas.microsoft.com/office/drawing/2014/main" id="{E4F83481-ACCA-5B6E-9011-FAF68BA664EE}"/>
              </a:ext>
            </a:extLst>
          </p:cNvPr>
          <p:cNvSpPr>
            <a:spLocks noGrp="1"/>
          </p:cNvSpPr>
          <p:nvPr>
            <p:ph type="body" idx="1"/>
          </p:nvPr>
        </p:nvSpPr>
        <p:spPr>
          <a:xfrm>
            <a:off x="436995" y="1922070"/>
            <a:ext cx="11592977" cy="3669433"/>
          </a:xfrm>
        </p:spPr>
        <p:txBody>
          <a:bodyPr>
            <a:normAutofit/>
          </a:bodyPr>
          <a:lstStyle/>
          <a:p>
            <a:r>
              <a:rPr lang="it-IT" dirty="0"/>
              <a:t>Il progetto è stato </a:t>
            </a:r>
            <a:r>
              <a:rPr lang="it-IT" dirty="0" err="1"/>
              <a:t>guidado</a:t>
            </a:r>
            <a:r>
              <a:rPr lang="it-IT" dirty="0"/>
              <a:t> da </a:t>
            </a:r>
            <a:r>
              <a:rPr lang="it-IT" b="1" dirty="0"/>
              <a:t>E4</a:t>
            </a:r>
            <a:r>
              <a:rPr lang="it-IT" dirty="0"/>
              <a:t> in partnership con </a:t>
            </a:r>
            <a:r>
              <a:rPr lang="it-IT" dirty="0" err="1"/>
              <a:t>Axelera</a:t>
            </a:r>
            <a:endParaRPr lang="it-IT" dirty="0"/>
          </a:p>
          <a:p>
            <a:r>
              <a:rPr lang="it-IT" dirty="0"/>
              <a:t>L’idea è di studiare un’infrastruttura disaggregata (o componibile) con vari tipi di acceleratori:</a:t>
            </a:r>
          </a:p>
        </p:txBody>
      </p:sp>
      <p:sp>
        <p:nvSpPr>
          <p:cNvPr id="8" name="Titolo 7">
            <a:extLst>
              <a:ext uri="{FF2B5EF4-FFF2-40B4-BE49-F238E27FC236}">
                <a16:creationId xmlns:a16="http://schemas.microsoft.com/office/drawing/2014/main" id="{4054D150-480E-E749-C4A8-9869015BED64}"/>
              </a:ext>
            </a:extLst>
          </p:cNvPr>
          <p:cNvSpPr>
            <a:spLocks noGrp="1"/>
          </p:cNvSpPr>
          <p:nvPr>
            <p:ph type="title"/>
          </p:nvPr>
        </p:nvSpPr>
        <p:spPr/>
        <p:txBody>
          <a:bodyPr>
            <a:normAutofit fontScale="90000"/>
          </a:bodyPr>
          <a:lstStyle/>
          <a:p>
            <a:r>
              <a:rPr lang="it-IT" dirty="0"/>
              <a:t>SIREN Project 1/1</a:t>
            </a:r>
          </a:p>
        </p:txBody>
      </p:sp>
      <p:pic>
        <p:nvPicPr>
          <p:cNvPr id="26" name="Picture 25">
            <a:extLst>
              <a:ext uri="{FF2B5EF4-FFF2-40B4-BE49-F238E27FC236}">
                <a16:creationId xmlns:a16="http://schemas.microsoft.com/office/drawing/2014/main" id="{461BB550-E197-4C1F-6676-2357DB1DA327}"/>
              </a:ext>
            </a:extLst>
          </p:cNvPr>
          <p:cNvPicPr>
            <a:picLocks noChangeAspect="1"/>
          </p:cNvPicPr>
          <p:nvPr/>
        </p:nvPicPr>
        <p:blipFill>
          <a:blip r:embed="rId4"/>
          <a:stretch>
            <a:fillRect/>
          </a:stretch>
        </p:blipFill>
        <p:spPr>
          <a:xfrm>
            <a:off x="8660524" y="1731576"/>
            <a:ext cx="1820698" cy="574957"/>
          </a:xfrm>
          <a:prstGeom prst="rect">
            <a:avLst/>
          </a:prstGeom>
        </p:spPr>
      </p:pic>
      <p:pic>
        <p:nvPicPr>
          <p:cNvPr id="32" name="Picture 31" descr="A close-up of a computer chip&#10;&#10;AI-generated content may be incorrect.">
            <a:extLst>
              <a:ext uri="{FF2B5EF4-FFF2-40B4-BE49-F238E27FC236}">
                <a16:creationId xmlns:a16="http://schemas.microsoft.com/office/drawing/2014/main" id="{E1935879-D2F0-48C5-E0C4-82F377F7EE96}"/>
              </a:ext>
            </a:extLst>
          </p:cNvPr>
          <p:cNvPicPr>
            <a:picLocks noChangeAspect="1"/>
          </p:cNvPicPr>
          <p:nvPr/>
        </p:nvPicPr>
        <p:blipFill>
          <a:blip r:embed="rId5"/>
          <a:srcRect t="14288"/>
          <a:stretch>
            <a:fillRect/>
          </a:stretch>
        </p:blipFill>
        <p:spPr>
          <a:xfrm>
            <a:off x="467555" y="3617040"/>
            <a:ext cx="3118946" cy="1654703"/>
          </a:xfrm>
          <a:prstGeom prst="rect">
            <a:avLst/>
          </a:prstGeom>
        </p:spPr>
      </p:pic>
      <p:pic>
        <p:nvPicPr>
          <p:cNvPr id="36" name="Picture 35" descr="A black rectangular object with a metal frame&#10;&#10;AI-generated content may be incorrect.">
            <a:extLst>
              <a:ext uri="{FF2B5EF4-FFF2-40B4-BE49-F238E27FC236}">
                <a16:creationId xmlns:a16="http://schemas.microsoft.com/office/drawing/2014/main" id="{EC9502EE-372D-78B3-88E0-06DD98485C2A}"/>
              </a:ext>
            </a:extLst>
          </p:cNvPr>
          <p:cNvPicPr>
            <a:picLocks noChangeAspect="1"/>
          </p:cNvPicPr>
          <p:nvPr/>
        </p:nvPicPr>
        <p:blipFill>
          <a:blip r:embed="rId6"/>
          <a:stretch>
            <a:fillRect/>
          </a:stretch>
        </p:blipFill>
        <p:spPr>
          <a:xfrm>
            <a:off x="6310172" y="3653056"/>
            <a:ext cx="1833643" cy="1767086"/>
          </a:xfrm>
          <a:prstGeom prst="rect">
            <a:avLst/>
          </a:prstGeom>
        </p:spPr>
      </p:pic>
      <p:sp>
        <p:nvSpPr>
          <p:cNvPr id="39" name="TextBox 38">
            <a:extLst>
              <a:ext uri="{FF2B5EF4-FFF2-40B4-BE49-F238E27FC236}">
                <a16:creationId xmlns:a16="http://schemas.microsoft.com/office/drawing/2014/main" id="{F9EB16AC-EB40-9589-AAB2-19307979483C}"/>
              </a:ext>
            </a:extLst>
          </p:cNvPr>
          <p:cNvSpPr txBox="1"/>
          <p:nvPr/>
        </p:nvSpPr>
        <p:spPr>
          <a:xfrm>
            <a:off x="609600" y="5976734"/>
            <a:ext cx="2729948" cy="369332"/>
          </a:xfrm>
          <a:prstGeom prst="rect">
            <a:avLst/>
          </a:prstGeom>
          <a:noFill/>
        </p:spPr>
        <p:txBody>
          <a:bodyPr wrap="square" rtlCol="0">
            <a:spAutoFit/>
          </a:bodyPr>
          <a:lstStyle/>
          <a:p>
            <a:r>
              <a:rPr lang="en-US" dirty="0"/>
              <a:t>AXELERA METIS</a:t>
            </a:r>
          </a:p>
        </p:txBody>
      </p:sp>
      <p:sp>
        <p:nvSpPr>
          <p:cNvPr id="40" name="TextBox 39">
            <a:extLst>
              <a:ext uri="{FF2B5EF4-FFF2-40B4-BE49-F238E27FC236}">
                <a16:creationId xmlns:a16="http://schemas.microsoft.com/office/drawing/2014/main" id="{11DAB3C7-5106-9ED6-5FEF-9E6DEB4C5C0B}"/>
              </a:ext>
            </a:extLst>
          </p:cNvPr>
          <p:cNvSpPr txBox="1"/>
          <p:nvPr/>
        </p:nvSpPr>
        <p:spPr>
          <a:xfrm>
            <a:off x="3586501" y="6031463"/>
            <a:ext cx="2392366" cy="382589"/>
          </a:xfrm>
          <a:prstGeom prst="rect">
            <a:avLst/>
          </a:prstGeom>
          <a:noFill/>
        </p:spPr>
        <p:txBody>
          <a:bodyPr wrap="square" rtlCol="0">
            <a:spAutoFit/>
          </a:bodyPr>
          <a:lstStyle/>
          <a:p>
            <a:r>
              <a:rPr lang="en-US" dirty="0"/>
              <a:t>TENS TORRENT p150</a:t>
            </a:r>
          </a:p>
        </p:txBody>
      </p:sp>
      <p:sp>
        <p:nvSpPr>
          <p:cNvPr id="41" name="TextBox 40">
            <a:extLst>
              <a:ext uri="{FF2B5EF4-FFF2-40B4-BE49-F238E27FC236}">
                <a16:creationId xmlns:a16="http://schemas.microsoft.com/office/drawing/2014/main" id="{97165D84-9F20-1705-51D5-10D993C213F3}"/>
              </a:ext>
            </a:extLst>
          </p:cNvPr>
          <p:cNvSpPr txBox="1"/>
          <p:nvPr/>
        </p:nvSpPr>
        <p:spPr>
          <a:xfrm>
            <a:off x="6658218" y="5976734"/>
            <a:ext cx="1137550" cy="369332"/>
          </a:xfrm>
          <a:prstGeom prst="rect">
            <a:avLst/>
          </a:prstGeom>
          <a:noFill/>
        </p:spPr>
        <p:txBody>
          <a:bodyPr wrap="square" rtlCol="0">
            <a:spAutoFit/>
          </a:bodyPr>
          <a:lstStyle/>
          <a:p>
            <a:r>
              <a:rPr lang="en-US" dirty="0"/>
              <a:t>AMD V80</a:t>
            </a:r>
          </a:p>
        </p:txBody>
      </p:sp>
      <p:sp>
        <p:nvSpPr>
          <p:cNvPr id="42" name="TextBox 41">
            <a:extLst>
              <a:ext uri="{FF2B5EF4-FFF2-40B4-BE49-F238E27FC236}">
                <a16:creationId xmlns:a16="http://schemas.microsoft.com/office/drawing/2014/main" id="{868087CF-FC5C-DFB6-7B1E-E28E58820D1B}"/>
              </a:ext>
            </a:extLst>
          </p:cNvPr>
          <p:cNvSpPr txBox="1"/>
          <p:nvPr/>
        </p:nvSpPr>
        <p:spPr>
          <a:xfrm>
            <a:off x="9521338" y="6001507"/>
            <a:ext cx="1431258" cy="369332"/>
          </a:xfrm>
          <a:prstGeom prst="rect">
            <a:avLst/>
          </a:prstGeom>
          <a:noFill/>
        </p:spPr>
        <p:txBody>
          <a:bodyPr wrap="square" rtlCol="0">
            <a:spAutoFit/>
          </a:bodyPr>
          <a:lstStyle/>
          <a:p>
            <a:r>
              <a:rPr lang="en-US" dirty="0"/>
              <a:t>NVIDIA L40S</a:t>
            </a:r>
          </a:p>
        </p:txBody>
      </p:sp>
      <p:pic>
        <p:nvPicPr>
          <p:cNvPr id="44" name="Picture 43" descr="A close up of a computer chip&#10;&#10;AI-generated content may be incorrect.">
            <a:extLst>
              <a:ext uri="{FF2B5EF4-FFF2-40B4-BE49-F238E27FC236}">
                <a16:creationId xmlns:a16="http://schemas.microsoft.com/office/drawing/2014/main" id="{4ED81D03-EF6C-536E-76E5-C05E21C14206}"/>
              </a:ext>
            </a:extLst>
          </p:cNvPr>
          <p:cNvPicPr>
            <a:picLocks noChangeAspect="1"/>
          </p:cNvPicPr>
          <p:nvPr/>
        </p:nvPicPr>
        <p:blipFill>
          <a:blip r:embed="rId7"/>
          <a:stretch>
            <a:fillRect/>
          </a:stretch>
        </p:blipFill>
        <p:spPr>
          <a:xfrm>
            <a:off x="4288838" y="3246783"/>
            <a:ext cx="1115776" cy="2614635"/>
          </a:xfrm>
          <a:prstGeom prst="rect">
            <a:avLst/>
          </a:prstGeom>
        </p:spPr>
      </p:pic>
      <p:pic>
        <p:nvPicPr>
          <p:cNvPr id="46" name="Picture 45" descr="A close-up of a computer part&#10;&#10;AI-generated content may be incorrect.">
            <a:extLst>
              <a:ext uri="{FF2B5EF4-FFF2-40B4-BE49-F238E27FC236}">
                <a16:creationId xmlns:a16="http://schemas.microsoft.com/office/drawing/2014/main" id="{FFF58427-202A-5CC5-88CB-3E735BAF456C}"/>
              </a:ext>
            </a:extLst>
          </p:cNvPr>
          <p:cNvPicPr>
            <a:picLocks noChangeAspect="1"/>
          </p:cNvPicPr>
          <p:nvPr/>
        </p:nvPicPr>
        <p:blipFill>
          <a:blip r:embed="rId8"/>
          <a:stretch>
            <a:fillRect/>
          </a:stretch>
        </p:blipFill>
        <p:spPr>
          <a:xfrm>
            <a:off x="8860614" y="3557078"/>
            <a:ext cx="2579237" cy="2034425"/>
          </a:xfrm>
          <a:prstGeom prst="rect">
            <a:avLst/>
          </a:prstGeom>
        </p:spPr>
      </p:pic>
    </p:spTree>
    <p:extLst>
      <p:ext uri="{BB962C8B-B14F-4D97-AF65-F5344CB8AC3E}">
        <p14:creationId xmlns:p14="http://schemas.microsoft.com/office/powerpoint/2010/main" val="417910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B3404-B4D6-112B-DC8D-EF63F3AAA044}"/>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56838BD5-1ADC-CC9B-DE05-A0CEE5D50DF1}"/>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02F34354-873E-C21D-CD2C-73B428ACD9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641EA9C8-F143-06F9-FFB4-A83A36496E56}"/>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FB820320-1676-D606-05EE-E7E4C4DE13B3}"/>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A4EC1860-C68D-4C1F-4330-7FAE8D78A07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3" name="Titolo 2">
            <a:extLst>
              <a:ext uri="{FF2B5EF4-FFF2-40B4-BE49-F238E27FC236}">
                <a16:creationId xmlns:a16="http://schemas.microsoft.com/office/drawing/2014/main" id="{FE44F8B7-71C3-E4AC-BAAE-BFABF34A9170}"/>
              </a:ext>
            </a:extLst>
          </p:cNvPr>
          <p:cNvSpPr>
            <a:spLocks noGrp="1"/>
          </p:cNvSpPr>
          <p:nvPr>
            <p:ph type="title"/>
          </p:nvPr>
        </p:nvSpPr>
        <p:spPr/>
        <p:txBody>
          <a:bodyPr>
            <a:normAutofit fontScale="90000"/>
          </a:bodyPr>
          <a:lstStyle/>
          <a:p>
            <a:r>
              <a:rPr lang="it-IT" dirty="0"/>
              <a:t>SIREN Project 2/2</a:t>
            </a:r>
          </a:p>
        </p:txBody>
      </p:sp>
      <p:sp>
        <p:nvSpPr>
          <p:cNvPr id="4" name="Segnaposto testo 3">
            <a:extLst>
              <a:ext uri="{FF2B5EF4-FFF2-40B4-BE49-F238E27FC236}">
                <a16:creationId xmlns:a16="http://schemas.microsoft.com/office/drawing/2014/main" id="{95461F22-8A35-AB63-123B-D1608C57CA98}"/>
              </a:ext>
            </a:extLst>
          </p:cNvPr>
          <p:cNvSpPr>
            <a:spLocks noGrp="1"/>
          </p:cNvSpPr>
          <p:nvPr>
            <p:ph type="body" idx="1"/>
          </p:nvPr>
        </p:nvSpPr>
        <p:spPr>
          <a:xfrm>
            <a:off x="436996" y="1656535"/>
            <a:ext cx="10515600" cy="1020404"/>
          </a:xfrm>
        </p:spPr>
        <p:txBody>
          <a:bodyPr>
            <a:normAutofit/>
          </a:bodyPr>
          <a:lstStyle/>
          <a:p>
            <a:r>
              <a:rPr lang="it-IT" dirty="0"/>
              <a:t>Nei test siamo riusciti a far vedere gli acceleratori al compute </a:t>
            </a:r>
            <a:r>
              <a:rPr lang="it-IT" dirty="0" err="1"/>
              <a:t>node</a:t>
            </a:r>
            <a:r>
              <a:rPr lang="it-IT" dirty="0"/>
              <a:t> e ad eseguire kernel di calcolo di prova</a:t>
            </a:r>
          </a:p>
        </p:txBody>
      </p:sp>
      <p:pic>
        <p:nvPicPr>
          <p:cNvPr id="20" name="Picture 19" descr="A close-up of a computer hardware&#10;&#10;AI-generated content may be incorrect.">
            <a:extLst>
              <a:ext uri="{FF2B5EF4-FFF2-40B4-BE49-F238E27FC236}">
                <a16:creationId xmlns:a16="http://schemas.microsoft.com/office/drawing/2014/main" id="{53C7FDA2-DCD1-9588-F480-C98B68BBD824}"/>
              </a:ext>
            </a:extLst>
          </p:cNvPr>
          <p:cNvPicPr>
            <a:picLocks noChangeAspect="1"/>
          </p:cNvPicPr>
          <p:nvPr/>
        </p:nvPicPr>
        <p:blipFill>
          <a:blip r:embed="rId4"/>
          <a:stretch>
            <a:fillRect/>
          </a:stretch>
        </p:blipFill>
        <p:spPr>
          <a:xfrm>
            <a:off x="436996" y="2397367"/>
            <a:ext cx="4551580" cy="2804098"/>
          </a:xfrm>
          <a:prstGeom prst="rect">
            <a:avLst/>
          </a:prstGeom>
        </p:spPr>
      </p:pic>
      <p:pic>
        <p:nvPicPr>
          <p:cNvPr id="22" name="Picture 21">
            <a:extLst>
              <a:ext uri="{FF2B5EF4-FFF2-40B4-BE49-F238E27FC236}">
                <a16:creationId xmlns:a16="http://schemas.microsoft.com/office/drawing/2014/main" id="{A5D370F4-55BD-C5E8-3461-1C43EB006941}"/>
              </a:ext>
            </a:extLst>
          </p:cNvPr>
          <p:cNvPicPr>
            <a:picLocks noChangeAspect="1"/>
          </p:cNvPicPr>
          <p:nvPr/>
        </p:nvPicPr>
        <p:blipFill>
          <a:blip r:embed="rId5"/>
          <a:stretch>
            <a:fillRect/>
          </a:stretch>
        </p:blipFill>
        <p:spPr>
          <a:xfrm>
            <a:off x="7627147" y="2249540"/>
            <a:ext cx="1745978" cy="3698623"/>
          </a:xfrm>
          <a:prstGeom prst="rect">
            <a:avLst/>
          </a:prstGeom>
        </p:spPr>
      </p:pic>
      <p:pic>
        <p:nvPicPr>
          <p:cNvPr id="24" name="Picture 23" descr="A close-up of a computer&#10;&#10;AI-generated content may be incorrect.">
            <a:extLst>
              <a:ext uri="{FF2B5EF4-FFF2-40B4-BE49-F238E27FC236}">
                <a16:creationId xmlns:a16="http://schemas.microsoft.com/office/drawing/2014/main" id="{4D281E3D-C769-84DA-2E13-F905B295075D}"/>
              </a:ext>
            </a:extLst>
          </p:cNvPr>
          <p:cNvPicPr>
            <a:picLocks noChangeAspect="1"/>
          </p:cNvPicPr>
          <p:nvPr/>
        </p:nvPicPr>
        <p:blipFill>
          <a:blip r:embed="rId6"/>
          <a:stretch>
            <a:fillRect/>
          </a:stretch>
        </p:blipFill>
        <p:spPr>
          <a:xfrm>
            <a:off x="5134416" y="2249540"/>
            <a:ext cx="1705990" cy="3698623"/>
          </a:xfrm>
          <a:prstGeom prst="rect">
            <a:avLst/>
          </a:prstGeom>
        </p:spPr>
      </p:pic>
      <p:sp>
        <p:nvSpPr>
          <p:cNvPr id="25" name="TextBox 24">
            <a:extLst>
              <a:ext uri="{FF2B5EF4-FFF2-40B4-BE49-F238E27FC236}">
                <a16:creationId xmlns:a16="http://schemas.microsoft.com/office/drawing/2014/main" id="{42AE6EE8-A2D4-0553-A0C5-ED1DCA8B841D}"/>
              </a:ext>
            </a:extLst>
          </p:cNvPr>
          <p:cNvSpPr txBox="1"/>
          <p:nvPr/>
        </p:nvSpPr>
        <p:spPr>
          <a:xfrm>
            <a:off x="467555" y="5301832"/>
            <a:ext cx="3498803" cy="646331"/>
          </a:xfrm>
          <a:prstGeom prst="rect">
            <a:avLst/>
          </a:prstGeom>
          <a:noFill/>
        </p:spPr>
        <p:txBody>
          <a:bodyPr wrap="square" rtlCol="0">
            <a:spAutoFit/>
          </a:bodyPr>
          <a:lstStyle/>
          <a:p>
            <a:r>
              <a:rPr lang="en-US" dirty="0"/>
              <a:t>Schema </a:t>
            </a:r>
            <a:r>
              <a:rPr lang="en-US" dirty="0" err="1"/>
              <a:t>Logico</a:t>
            </a:r>
            <a:r>
              <a:rPr lang="en-US" dirty="0"/>
              <a:t> </a:t>
            </a:r>
            <a:r>
              <a:rPr lang="en-US" dirty="0" err="1"/>
              <a:t>dell’infrastruttura</a:t>
            </a:r>
            <a:r>
              <a:rPr lang="en-US" dirty="0"/>
              <a:t> </a:t>
            </a:r>
          </a:p>
          <a:p>
            <a:r>
              <a:rPr lang="en-US" dirty="0" err="1"/>
              <a:t>Liqid</a:t>
            </a:r>
            <a:r>
              <a:rPr lang="en-US" dirty="0"/>
              <a:t> </a:t>
            </a:r>
            <a:r>
              <a:rPr lang="en-US" dirty="0" err="1"/>
              <a:t>generica</a:t>
            </a:r>
            <a:endParaRPr lang="en-US" dirty="0"/>
          </a:p>
        </p:txBody>
      </p:sp>
      <p:sp>
        <p:nvSpPr>
          <p:cNvPr id="26" name="TextBox 25">
            <a:extLst>
              <a:ext uri="{FF2B5EF4-FFF2-40B4-BE49-F238E27FC236}">
                <a16:creationId xmlns:a16="http://schemas.microsoft.com/office/drawing/2014/main" id="{BDE4E66C-A9BA-24B3-4C64-07180912F727}"/>
              </a:ext>
            </a:extLst>
          </p:cNvPr>
          <p:cNvSpPr txBox="1"/>
          <p:nvPr/>
        </p:nvSpPr>
        <p:spPr>
          <a:xfrm>
            <a:off x="5093611" y="6013432"/>
            <a:ext cx="1777739" cy="369332"/>
          </a:xfrm>
          <a:prstGeom prst="rect">
            <a:avLst/>
          </a:prstGeom>
          <a:noFill/>
        </p:spPr>
        <p:txBody>
          <a:bodyPr wrap="square" rtlCol="0">
            <a:spAutoFit/>
          </a:bodyPr>
          <a:lstStyle/>
          <a:p>
            <a:r>
              <a:rPr lang="en-US" dirty="0"/>
              <a:t>Rack </a:t>
            </a:r>
            <a:r>
              <a:rPr lang="en-US" dirty="0" err="1"/>
              <a:t>Liqid</a:t>
            </a:r>
            <a:r>
              <a:rPr lang="en-US" dirty="0"/>
              <a:t> front</a:t>
            </a:r>
          </a:p>
        </p:txBody>
      </p:sp>
      <p:sp>
        <p:nvSpPr>
          <p:cNvPr id="27" name="TextBox 26">
            <a:extLst>
              <a:ext uri="{FF2B5EF4-FFF2-40B4-BE49-F238E27FC236}">
                <a16:creationId xmlns:a16="http://schemas.microsoft.com/office/drawing/2014/main" id="{79A5E22C-49DF-741C-F3D5-9136E3B2B3DA}"/>
              </a:ext>
            </a:extLst>
          </p:cNvPr>
          <p:cNvSpPr txBox="1"/>
          <p:nvPr/>
        </p:nvSpPr>
        <p:spPr>
          <a:xfrm>
            <a:off x="7648425" y="6015885"/>
            <a:ext cx="1777739" cy="369332"/>
          </a:xfrm>
          <a:prstGeom prst="rect">
            <a:avLst/>
          </a:prstGeom>
          <a:noFill/>
        </p:spPr>
        <p:txBody>
          <a:bodyPr wrap="square" rtlCol="0">
            <a:spAutoFit/>
          </a:bodyPr>
          <a:lstStyle/>
          <a:p>
            <a:r>
              <a:rPr lang="en-US" dirty="0"/>
              <a:t>Rack </a:t>
            </a:r>
            <a:r>
              <a:rPr lang="en-US" dirty="0" err="1"/>
              <a:t>Liqid</a:t>
            </a:r>
            <a:r>
              <a:rPr lang="en-US" dirty="0"/>
              <a:t> back</a:t>
            </a:r>
          </a:p>
        </p:txBody>
      </p:sp>
      <p:pic>
        <p:nvPicPr>
          <p:cNvPr id="29" name="Picture 28" descr="A computer screen with white text&#10;&#10;AI-generated content may be incorrect.">
            <a:extLst>
              <a:ext uri="{FF2B5EF4-FFF2-40B4-BE49-F238E27FC236}">
                <a16:creationId xmlns:a16="http://schemas.microsoft.com/office/drawing/2014/main" id="{9D56781A-97D5-5FB4-37D5-A78ECD4CA3F6}"/>
              </a:ext>
            </a:extLst>
          </p:cNvPr>
          <p:cNvPicPr>
            <a:picLocks noChangeAspect="1"/>
          </p:cNvPicPr>
          <p:nvPr/>
        </p:nvPicPr>
        <p:blipFill>
          <a:blip r:embed="rId7"/>
          <a:stretch>
            <a:fillRect/>
          </a:stretch>
        </p:blipFill>
        <p:spPr>
          <a:xfrm>
            <a:off x="10188790" y="4773917"/>
            <a:ext cx="1681097" cy="1020404"/>
          </a:xfrm>
          <a:prstGeom prst="rect">
            <a:avLst/>
          </a:prstGeom>
        </p:spPr>
      </p:pic>
      <p:pic>
        <p:nvPicPr>
          <p:cNvPr id="31" name="Picture 30" descr="A screenshot of a computer screen&#10;&#10;AI-generated content may be incorrect.">
            <a:extLst>
              <a:ext uri="{FF2B5EF4-FFF2-40B4-BE49-F238E27FC236}">
                <a16:creationId xmlns:a16="http://schemas.microsoft.com/office/drawing/2014/main" id="{73256D68-EFD8-8FE0-6D72-4EA15F89F239}"/>
              </a:ext>
            </a:extLst>
          </p:cNvPr>
          <p:cNvPicPr>
            <a:picLocks noChangeAspect="1"/>
          </p:cNvPicPr>
          <p:nvPr/>
        </p:nvPicPr>
        <p:blipFill>
          <a:blip r:embed="rId8"/>
          <a:stretch>
            <a:fillRect/>
          </a:stretch>
        </p:blipFill>
        <p:spPr>
          <a:xfrm>
            <a:off x="10188790" y="2249540"/>
            <a:ext cx="1605730" cy="1833617"/>
          </a:xfrm>
          <a:prstGeom prst="rect">
            <a:avLst/>
          </a:prstGeom>
        </p:spPr>
      </p:pic>
      <p:sp>
        <p:nvSpPr>
          <p:cNvPr id="32" name="TextBox 31">
            <a:extLst>
              <a:ext uri="{FF2B5EF4-FFF2-40B4-BE49-F238E27FC236}">
                <a16:creationId xmlns:a16="http://schemas.microsoft.com/office/drawing/2014/main" id="{B5AB2010-D4C8-E70A-0F76-362B2CCE3751}"/>
              </a:ext>
            </a:extLst>
          </p:cNvPr>
          <p:cNvSpPr txBox="1"/>
          <p:nvPr/>
        </p:nvSpPr>
        <p:spPr>
          <a:xfrm>
            <a:off x="10140467" y="4181062"/>
            <a:ext cx="1936739" cy="523220"/>
          </a:xfrm>
          <a:prstGeom prst="rect">
            <a:avLst/>
          </a:prstGeom>
          <a:noFill/>
        </p:spPr>
        <p:txBody>
          <a:bodyPr wrap="square" rtlCol="0">
            <a:spAutoFit/>
          </a:bodyPr>
          <a:lstStyle/>
          <a:p>
            <a:r>
              <a:rPr lang="en-US" sz="1400" dirty="0"/>
              <a:t>Test di Training </a:t>
            </a:r>
            <a:r>
              <a:rPr lang="en-US" sz="1400" dirty="0" err="1"/>
              <a:t>su</a:t>
            </a:r>
            <a:r>
              <a:rPr lang="en-US" sz="1400" dirty="0"/>
              <a:t> GPU del </a:t>
            </a:r>
            <a:r>
              <a:rPr lang="en-US" sz="1400" dirty="0" err="1"/>
              <a:t>modello</a:t>
            </a:r>
            <a:r>
              <a:rPr lang="en-US" sz="1400" dirty="0"/>
              <a:t> </a:t>
            </a:r>
            <a:r>
              <a:rPr lang="en-US" sz="1400" dirty="0" err="1"/>
              <a:t>moflow</a:t>
            </a:r>
            <a:endParaRPr lang="en-US" sz="1400" dirty="0"/>
          </a:p>
        </p:txBody>
      </p:sp>
      <p:sp>
        <p:nvSpPr>
          <p:cNvPr id="33" name="TextBox 32">
            <a:extLst>
              <a:ext uri="{FF2B5EF4-FFF2-40B4-BE49-F238E27FC236}">
                <a16:creationId xmlns:a16="http://schemas.microsoft.com/office/drawing/2014/main" id="{B54B80FC-7C5A-9C72-3C77-1A2D801A9BC7}"/>
              </a:ext>
            </a:extLst>
          </p:cNvPr>
          <p:cNvSpPr txBox="1"/>
          <p:nvPr/>
        </p:nvSpPr>
        <p:spPr>
          <a:xfrm>
            <a:off x="10188790" y="5832913"/>
            <a:ext cx="1936739" cy="523220"/>
          </a:xfrm>
          <a:prstGeom prst="rect">
            <a:avLst/>
          </a:prstGeom>
          <a:noFill/>
        </p:spPr>
        <p:txBody>
          <a:bodyPr wrap="square" rtlCol="0">
            <a:spAutoFit/>
          </a:bodyPr>
          <a:lstStyle/>
          <a:p>
            <a:r>
              <a:rPr lang="en-US" sz="1400" dirty="0"/>
              <a:t>Test di </a:t>
            </a:r>
            <a:r>
              <a:rPr lang="en-US" sz="1400" dirty="0" err="1"/>
              <a:t>Inferenza</a:t>
            </a:r>
            <a:r>
              <a:rPr lang="en-US" sz="1400" dirty="0"/>
              <a:t> sempre di </a:t>
            </a:r>
            <a:r>
              <a:rPr lang="en-US" sz="1400" dirty="0" err="1"/>
              <a:t>moflow</a:t>
            </a:r>
            <a:endParaRPr lang="en-US" sz="1400" dirty="0"/>
          </a:p>
        </p:txBody>
      </p:sp>
    </p:spTree>
    <p:extLst>
      <p:ext uri="{BB962C8B-B14F-4D97-AF65-F5344CB8AC3E}">
        <p14:creationId xmlns:p14="http://schemas.microsoft.com/office/powerpoint/2010/main" val="221560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6018C-3339-CBF0-18CB-C73F761EB9AF}"/>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8622371B-5299-F6F1-0B0A-6FD01A2F6416}"/>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A80CEDA7-F61A-0D2C-A64E-3A22CB11C0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67C9E736-B5C0-0599-5047-10014CCE28F3}"/>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665C2CE7-1895-54C7-F771-98290881175E}"/>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027F824B-2BBC-4DD9-A1F0-77C8775047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10" name="Segnaposto testo 9">
            <a:extLst>
              <a:ext uri="{FF2B5EF4-FFF2-40B4-BE49-F238E27FC236}">
                <a16:creationId xmlns:a16="http://schemas.microsoft.com/office/drawing/2014/main" id="{0525C4E4-1604-A268-DB23-BA8A332596E5}"/>
              </a:ext>
            </a:extLst>
          </p:cNvPr>
          <p:cNvSpPr>
            <a:spLocks noGrp="1"/>
          </p:cNvSpPr>
          <p:nvPr>
            <p:ph type="body" idx="1"/>
          </p:nvPr>
        </p:nvSpPr>
        <p:spPr>
          <a:xfrm>
            <a:off x="436995" y="1850819"/>
            <a:ext cx="11592977" cy="1828295"/>
          </a:xfrm>
        </p:spPr>
        <p:txBody>
          <a:bodyPr>
            <a:normAutofit/>
          </a:bodyPr>
          <a:lstStyle/>
          <a:p>
            <a:r>
              <a:rPr lang="it-IT" dirty="0"/>
              <a:t>Il progetto si focalizza sull’integrazione «smart» tra HPC e Quantum Computer a livello di gestione delle risorse.</a:t>
            </a:r>
          </a:p>
          <a:p>
            <a:r>
              <a:rPr lang="it-IT" dirty="0"/>
              <a:t>Le ragioni sono che ad oggi le risorse HPC sono abbondanti mentre le risorse QPU sono scarse e hanno tempi di esecuzione dei job molto diversi a seconda della tecnologia</a:t>
            </a:r>
          </a:p>
        </p:txBody>
      </p:sp>
      <p:sp>
        <p:nvSpPr>
          <p:cNvPr id="8" name="Titolo 7">
            <a:extLst>
              <a:ext uri="{FF2B5EF4-FFF2-40B4-BE49-F238E27FC236}">
                <a16:creationId xmlns:a16="http://schemas.microsoft.com/office/drawing/2014/main" id="{F3A2BA4A-5CE5-26A9-7CAC-EF5ED8211CC7}"/>
              </a:ext>
            </a:extLst>
          </p:cNvPr>
          <p:cNvSpPr>
            <a:spLocks noGrp="1"/>
          </p:cNvSpPr>
          <p:nvPr>
            <p:ph type="title"/>
          </p:nvPr>
        </p:nvSpPr>
        <p:spPr/>
        <p:txBody>
          <a:bodyPr>
            <a:normAutofit fontScale="90000"/>
          </a:bodyPr>
          <a:lstStyle/>
          <a:p>
            <a:r>
              <a:rPr lang="it-IT" dirty="0" err="1"/>
              <a:t>Smart.HPC</a:t>
            </a:r>
            <a:r>
              <a:rPr lang="it-IT" dirty="0"/>
              <a:t>-QC Project 1/2</a:t>
            </a:r>
          </a:p>
        </p:txBody>
      </p:sp>
      <p:sp>
        <p:nvSpPr>
          <p:cNvPr id="13" name="TextBox 12">
            <a:extLst>
              <a:ext uri="{FF2B5EF4-FFF2-40B4-BE49-F238E27FC236}">
                <a16:creationId xmlns:a16="http://schemas.microsoft.com/office/drawing/2014/main" id="{E81B1FBB-28CD-F4E4-CBE1-162D4566B63F}"/>
              </a:ext>
            </a:extLst>
          </p:cNvPr>
          <p:cNvSpPr txBox="1"/>
          <p:nvPr/>
        </p:nvSpPr>
        <p:spPr>
          <a:xfrm>
            <a:off x="5989991" y="5819532"/>
            <a:ext cx="1019831" cy="307777"/>
          </a:xfrm>
          <a:prstGeom prst="rect">
            <a:avLst/>
          </a:prstGeom>
          <a:noFill/>
        </p:spPr>
        <p:txBody>
          <a:bodyPr wrap="none" rtlCol="0">
            <a:spAutoFit/>
          </a:bodyPr>
          <a:lstStyle/>
          <a:p>
            <a:r>
              <a:rPr lang="en-GB" sz="1400" dirty="0">
                <a:latin typeface="Brandon Grotesque Light" panose="020B0303020203060202" pitchFamily="34" charset="77"/>
              </a:rPr>
              <a:t>© P. Viviani</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89ED1940-FF1B-FC72-0D2D-B25CE72EA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995" y="3429000"/>
            <a:ext cx="7107382" cy="2346967"/>
          </a:xfrm>
          <a:prstGeom prst="rect">
            <a:avLst/>
          </a:prstGeom>
        </p:spPr>
      </p:pic>
      <p:pic>
        <p:nvPicPr>
          <p:cNvPr id="18" name="Picture 17">
            <a:extLst>
              <a:ext uri="{FF2B5EF4-FFF2-40B4-BE49-F238E27FC236}">
                <a16:creationId xmlns:a16="http://schemas.microsoft.com/office/drawing/2014/main" id="{FEA71AEE-0609-14CA-FB14-F71B4F1D0D5C}"/>
              </a:ext>
            </a:extLst>
          </p:cNvPr>
          <p:cNvPicPr>
            <a:picLocks noChangeAspect="1"/>
          </p:cNvPicPr>
          <p:nvPr/>
        </p:nvPicPr>
        <p:blipFill rotWithShape="1">
          <a:blip r:embed="rId5">
            <a:extLst>
              <a:ext uri="{28A0092B-C50C-407E-A947-70E740481C1C}">
                <a14:useLocalDpi xmlns:a14="http://schemas.microsoft.com/office/drawing/2010/main" val="0"/>
              </a:ext>
            </a:extLst>
          </a:blip>
          <a:srcRect l="12318" t="15829" r="18548" b="16938"/>
          <a:stretch/>
        </p:blipFill>
        <p:spPr bwMode="auto">
          <a:xfrm>
            <a:off x="7885042" y="3704758"/>
            <a:ext cx="4041913" cy="2210911"/>
          </a:xfrm>
          <a:prstGeom prst="rect">
            <a:avLst/>
          </a:prstGeom>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A5BCEF1F-CB58-D931-3DB3-EF361A16B712}"/>
              </a:ext>
            </a:extLst>
          </p:cNvPr>
          <p:cNvSpPr txBox="1"/>
          <p:nvPr/>
        </p:nvSpPr>
        <p:spPr>
          <a:xfrm>
            <a:off x="8288977" y="6032665"/>
            <a:ext cx="3336966" cy="369332"/>
          </a:xfrm>
          <a:prstGeom prst="rect">
            <a:avLst/>
          </a:prstGeom>
          <a:noFill/>
        </p:spPr>
        <p:txBody>
          <a:bodyPr wrap="square" rtlCol="0">
            <a:spAutoFit/>
          </a:bodyPr>
          <a:lstStyle/>
          <a:p>
            <a:r>
              <a:rPr lang="en-US" dirty="0"/>
              <a:t>Testbed E4 </a:t>
            </a:r>
            <a:r>
              <a:rPr lang="en-US" dirty="0" err="1"/>
              <a:t>usato</a:t>
            </a:r>
            <a:r>
              <a:rPr lang="en-US" dirty="0"/>
              <a:t> per fare </a:t>
            </a:r>
            <a:r>
              <a:rPr lang="en-US" dirty="0" err="1"/>
              <a:t>i</a:t>
            </a:r>
            <a:r>
              <a:rPr lang="en-US" dirty="0"/>
              <a:t> test</a:t>
            </a:r>
          </a:p>
        </p:txBody>
      </p:sp>
    </p:spTree>
    <p:extLst>
      <p:ext uri="{BB962C8B-B14F-4D97-AF65-F5344CB8AC3E}">
        <p14:creationId xmlns:p14="http://schemas.microsoft.com/office/powerpoint/2010/main" val="472751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0C1FE-FACC-9DB3-7140-C756D16D7975}"/>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id="{12450573-A023-B0B5-A032-6DA71452CED3}"/>
              </a:ext>
            </a:extLst>
          </p:cNvPr>
          <p:cNvGrpSpPr/>
          <p:nvPr/>
        </p:nvGrpSpPr>
        <p:grpSpPr>
          <a:xfrm>
            <a:off x="0" y="6511282"/>
            <a:ext cx="12192000" cy="361767"/>
            <a:chOff x="0" y="6511282"/>
            <a:chExt cx="12192000" cy="361767"/>
          </a:xfrm>
        </p:grpSpPr>
        <p:pic>
          <p:nvPicPr>
            <p:cNvPr id="7" name="Immagine 6">
              <a:extLst>
                <a:ext uri="{FF2B5EF4-FFF2-40B4-BE49-F238E27FC236}">
                  <a16:creationId xmlns:a16="http://schemas.microsoft.com/office/drawing/2014/main" id="{C0CB7386-6CD7-CB84-6327-EDAEA2A1A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1282"/>
              <a:ext cx="12192000" cy="361767"/>
            </a:xfrm>
            <a:prstGeom prst="rect">
              <a:avLst/>
            </a:prstGeom>
          </p:spPr>
        </p:pic>
        <p:sp>
          <p:nvSpPr>
            <p:cNvPr id="9" name="CasellaDiTesto 8">
              <a:extLst>
                <a:ext uri="{FF2B5EF4-FFF2-40B4-BE49-F238E27FC236}">
                  <a16:creationId xmlns:a16="http://schemas.microsoft.com/office/drawing/2014/main" id="{366E4C94-CE86-B4C9-2518-9EFDFBD04094}"/>
                </a:ext>
              </a:extLst>
            </p:cNvPr>
            <p:cNvSpPr txBox="1"/>
            <p:nvPr/>
          </p:nvSpPr>
          <p:spPr>
            <a:xfrm>
              <a:off x="6712747" y="6536581"/>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sp>
          <p:nvSpPr>
            <p:cNvPr id="12" name="CasellaDiTesto 11">
              <a:extLst>
                <a:ext uri="{FF2B5EF4-FFF2-40B4-BE49-F238E27FC236}">
                  <a16:creationId xmlns:a16="http://schemas.microsoft.com/office/drawing/2014/main" id="{2A648C41-3AB9-0958-1A6F-D66F09C9129E}"/>
                </a:ext>
              </a:extLst>
            </p:cNvPr>
            <p:cNvSpPr txBox="1"/>
            <p:nvPr/>
          </p:nvSpPr>
          <p:spPr>
            <a:xfrm>
              <a:off x="467555" y="6530753"/>
              <a:ext cx="7919208" cy="307777"/>
            </a:xfrm>
            <a:prstGeom prst="rect">
              <a:avLst/>
            </a:prstGeom>
            <a:noFill/>
          </p:spPr>
          <p:txBody>
            <a:bodyPr wrap="square" rtlCol="0">
              <a:spAutoFit/>
            </a:bodyPr>
            <a:lstStyle/>
            <a:p>
              <a:r>
                <a:rPr lang="it-IT" sz="1400" dirty="0">
                  <a:solidFill>
                    <a:schemeClr val="bg1"/>
                  </a:solidFill>
                  <a:latin typeface="Titillium Web" pitchFamily="2" charset="77"/>
                </a:rPr>
                <a:t>ICSC </a:t>
              </a:r>
              <a:r>
                <a:rPr lang="it-IT" sz="1400" dirty="0" err="1">
                  <a:solidFill>
                    <a:schemeClr val="bg1"/>
                  </a:solidFill>
                  <a:latin typeface="Titillium Web" pitchFamily="2" charset="77"/>
                </a:rPr>
                <a:t>Italian</a:t>
              </a:r>
              <a:r>
                <a:rPr lang="it-IT" sz="1400" dirty="0">
                  <a:solidFill>
                    <a:schemeClr val="bg1"/>
                  </a:solidFill>
                  <a:latin typeface="Titillium Web" pitchFamily="2" charset="77"/>
                </a:rPr>
                <a:t> </a:t>
              </a:r>
              <a:r>
                <a:rPr lang="it-IT" sz="1400" dirty="0" err="1">
                  <a:solidFill>
                    <a:schemeClr val="bg1"/>
                  </a:solidFill>
                  <a:latin typeface="Titillium Web" pitchFamily="2" charset="77"/>
                </a:rPr>
                <a:t>Research</a:t>
              </a:r>
              <a:r>
                <a:rPr lang="it-IT" sz="1400" dirty="0">
                  <a:solidFill>
                    <a:schemeClr val="bg1"/>
                  </a:solidFill>
                  <a:latin typeface="Titillium Web" pitchFamily="2" charset="77"/>
                </a:rPr>
                <a:t> Center on High-Performance Computing, Big Data and Quantum Computing</a:t>
              </a:r>
            </a:p>
          </p:txBody>
        </p:sp>
      </p:grpSp>
      <p:pic>
        <p:nvPicPr>
          <p:cNvPr id="2" name="Immagine 1">
            <a:extLst>
              <a:ext uri="{FF2B5EF4-FFF2-40B4-BE49-F238E27FC236}">
                <a16:creationId xmlns:a16="http://schemas.microsoft.com/office/drawing/2014/main" id="{EE4CE97F-108F-1BFB-10B0-E5F64915C5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862219"/>
          </a:xfrm>
          <a:prstGeom prst="rect">
            <a:avLst/>
          </a:prstGeom>
        </p:spPr>
      </p:pic>
      <p:sp>
        <p:nvSpPr>
          <p:cNvPr id="3" name="Titolo 2">
            <a:extLst>
              <a:ext uri="{FF2B5EF4-FFF2-40B4-BE49-F238E27FC236}">
                <a16:creationId xmlns:a16="http://schemas.microsoft.com/office/drawing/2014/main" id="{235201E2-F063-C06E-2D70-E3EF5D6C6CB4}"/>
              </a:ext>
            </a:extLst>
          </p:cNvPr>
          <p:cNvSpPr>
            <a:spLocks noGrp="1"/>
          </p:cNvSpPr>
          <p:nvPr>
            <p:ph type="title"/>
          </p:nvPr>
        </p:nvSpPr>
        <p:spPr/>
        <p:txBody>
          <a:bodyPr>
            <a:normAutofit fontScale="90000"/>
          </a:bodyPr>
          <a:lstStyle/>
          <a:p>
            <a:r>
              <a:rPr lang="it-IT" dirty="0" err="1"/>
              <a:t>Smart.HPC</a:t>
            </a:r>
            <a:r>
              <a:rPr lang="it-IT" dirty="0"/>
              <a:t>-QC Project 2/2</a:t>
            </a:r>
          </a:p>
        </p:txBody>
      </p:sp>
      <p:sp>
        <p:nvSpPr>
          <p:cNvPr id="15" name="Rounded Rectangle 14">
            <a:extLst>
              <a:ext uri="{FF2B5EF4-FFF2-40B4-BE49-F238E27FC236}">
                <a16:creationId xmlns:a16="http://schemas.microsoft.com/office/drawing/2014/main" id="{7F771EA6-82E7-D379-2C2D-32A02A9CD6DF}"/>
              </a:ext>
            </a:extLst>
          </p:cNvPr>
          <p:cNvSpPr/>
          <p:nvPr/>
        </p:nvSpPr>
        <p:spPr>
          <a:xfrm>
            <a:off x="3348245" y="1652155"/>
            <a:ext cx="4085708" cy="2978031"/>
          </a:xfrm>
          <a:prstGeom prst="roundRect">
            <a:avLst/>
          </a:prstGeom>
          <a:solidFill>
            <a:srgbClr val="0058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a:p>
            <a:endParaRPr lang="en-US" dirty="0"/>
          </a:p>
          <a:p>
            <a:r>
              <a:rPr lang="en-US" sz="1400" dirty="0"/>
              <a:t>MALLEABILITY: Ability of a parallel application to dynamically adjust its resource allocation (the number of computing nodes or processes, during </a:t>
            </a:r>
            <a:r>
              <a:rPr lang="en-US" sz="1400" u="sng" dirty="0"/>
              <a:t>runtime</a:t>
            </a:r>
            <a:r>
              <a:rPr lang="en-US" sz="1400"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6" name="Picture 15">
            <a:extLst>
              <a:ext uri="{FF2B5EF4-FFF2-40B4-BE49-F238E27FC236}">
                <a16:creationId xmlns:a16="http://schemas.microsoft.com/office/drawing/2014/main" id="{3F6BCE6A-12EE-589E-E1F9-FBEF346B5FD9}"/>
              </a:ext>
            </a:extLst>
          </p:cNvPr>
          <p:cNvPicPr>
            <a:picLocks noChangeAspect="1"/>
          </p:cNvPicPr>
          <p:nvPr/>
        </p:nvPicPr>
        <p:blipFill>
          <a:blip r:embed="rId4"/>
          <a:stretch>
            <a:fillRect/>
          </a:stretch>
        </p:blipFill>
        <p:spPr>
          <a:xfrm>
            <a:off x="3788594" y="3085401"/>
            <a:ext cx="3306804" cy="1239005"/>
          </a:xfrm>
          <a:prstGeom prst="rect">
            <a:avLst/>
          </a:prstGeom>
        </p:spPr>
      </p:pic>
      <p:pic>
        <p:nvPicPr>
          <p:cNvPr id="17" name="Picture 16">
            <a:extLst>
              <a:ext uri="{FF2B5EF4-FFF2-40B4-BE49-F238E27FC236}">
                <a16:creationId xmlns:a16="http://schemas.microsoft.com/office/drawing/2014/main" id="{2558D515-A932-C981-CCB5-132A2950A352}"/>
              </a:ext>
            </a:extLst>
          </p:cNvPr>
          <p:cNvPicPr>
            <a:picLocks noChangeAspect="1"/>
          </p:cNvPicPr>
          <p:nvPr/>
        </p:nvPicPr>
        <p:blipFill>
          <a:blip r:embed="rId5"/>
          <a:stretch>
            <a:fillRect/>
          </a:stretch>
        </p:blipFill>
        <p:spPr>
          <a:xfrm>
            <a:off x="5712031" y="4727980"/>
            <a:ext cx="2481180" cy="1793080"/>
          </a:xfrm>
          <a:prstGeom prst="rect">
            <a:avLst/>
          </a:prstGeom>
        </p:spPr>
      </p:pic>
      <p:pic>
        <p:nvPicPr>
          <p:cNvPr id="19" name="Picture 18" descr="A black and white text on a white background&#10;&#10;AI-generated content may be incorrect.">
            <a:extLst>
              <a:ext uri="{FF2B5EF4-FFF2-40B4-BE49-F238E27FC236}">
                <a16:creationId xmlns:a16="http://schemas.microsoft.com/office/drawing/2014/main" id="{8664AAC1-4E0D-49A6-2049-AE9CBA84C6CE}"/>
              </a:ext>
            </a:extLst>
          </p:cNvPr>
          <p:cNvPicPr>
            <a:picLocks noChangeAspect="1"/>
          </p:cNvPicPr>
          <p:nvPr/>
        </p:nvPicPr>
        <p:blipFill>
          <a:blip r:embed="rId6"/>
          <a:stretch>
            <a:fillRect/>
          </a:stretch>
        </p:blipFill>
        <p:spPr>
          <a:xfrm>
            <a:off x="78472" y="4835640"/>
            <a:ext cx="4880924" cy="1630525"/>
          </a:xfrm>
          <a:prstGeom prst="rect">
            <a:avLst/>
          </a:prstGeom>
        </p:spPr>
      </p:pic>
      <p:sp>
        <p:nvSpPr>
          <p:cNvPr id="20" name="Rounded Rectangle 19">
            <a:extLst>
              <a:ext uri="{FF2B5EF4-FFF2-40B4-BE49-F238E27FC236}">
                <a16:creationId xmlns:a16="http://schemas.microsoft.com/office/drawing/2014/main" id="{5C5EEC34-19BC-F52E-E9B7-9CA3C0F55CBC}"/>
              </a:ext>
            </a:extLst>
          </p:cNvPr>
          <p:cNvSpPr/>
          <p:nvPr/>
        </p:nvSpPr>
        <p:spPr>
          <a:xfrm>
            <a:off x="78472" y="1669415"/>
            <a:ext cx="3104115" cy="2962310"/>
          </a:xfrm>
          <a:prstGeom prst="roundRect">
            <a:avLst/>
          </a:prstGeom>
          <a:solidFill>
            <a:srgbClr val="0058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a:p>
            <a:endParaRPr lang="en-US" dirty="0"/>
          </a:p>
          <a:p>
            <a:endParaRPr lang="en-US" dirty="0"/>
          </a:p>
          <a:p>
            <a:endParaRPr lang="en-US" dirty="0"/>
          </a:p>
          <a:p>
            <a:r>
              <a:rPr lang="en-US" sz="1400" dirty="0"/>
              <a:t>WORKFLOW: Application divided into tasks. </a:t>
            </a:r>
          </a:p>
          <a:p>
            <a:r>
              <a:rPr lang="en-US" sz="1400" dirty="0"/>
              <a:t>Independently allocates a</a:t>
            </a:r>
          </a:p>
          <a:p>
            <a:r>
              <a:rPr lang="en-US" sz="1400" dirty="0"/>
              <a:t>node when required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1" name="Picture 20" descr="A diagram of a flowchart&#10;&#10;Description automatically generated">
            <a:extLst>
              <a:ext uri="{FF2B5EF4-FFF2-40B4-BE49-F238E27FC236}">
                <a16:creationId xmlns:a16="http://schemas.microsoft.com/office/drawing/2014/main" id="{C77FB152-A196-EEA2-904B-C085626A95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555" y="2690132"/>
            <a:ext cx="2369373" cy="1781235"/>
          </a:xfrm>
          <a:prstGeom prst="rect">
            <a:avLst/>
          </a:prstGeom>
        </p:spPr>
      </p:pic>
      <p:pic>
        <p:nvPicPr>
          <p:cNvPr id="23" name="Picture 22" descr="A table with numbers and text&#10;&#10;AI-generated content may be incorrect.">
            <a:extLst>
              <a:ext uri="{FF2B5EF4-FFF2-40B4-BE49-F238E27FC236}">
                <a16:creationId xmlns:a16="http://schemas.microsoft.com/office/drawing/2014/main" id="{AA90B073-B56F-9D22-EB03-4BA27838ABA6}"/>
              </a:ext>
            </a:extLst>
          </p:cNvPr>
          <p:cNvPicPr>
            <a:picLocks noChangeAspect="1"/>
          </p:cNvPicPr>
          <p:nvPr/>
        </p:nvPicPr>
        <p:blipFill>
          <a:blip r:embed="rId8"/>
          <a:stretch>
            <a:fillRect/>
          </a:stretch>
        </p:blipFill>
        <p:spPr>
          <a:xfrm>
            <a:off x="8151855" y="2186124"/>
            <a:ext cx="3961673" cy="1910092"/>
          </a:xfrm>
          <a:prstGeom prst="rect">
            <a:avLst/>
          </a:prstGeom>
        </p:spPr>
      </p:pic>
      <p:pic>
        <p:nvPicPr>
          <p:cNvPr id="25" name="Picture 24" descr="A table with numbers and a few words&#10;&#10;AI-generated content may be incorrect.">
            <a:extLst>
              <a:ext uri="{FF2B5EF4-FFF2-40B4-BE49-F238E27FC236}">
                <a16:creationId xmlns:a16="http://schemas.microsoft.com/office/drawing/2014/main" id="{D3C39D11-4423-2C45-BA6C-0E315B7D0A11}"/>
              </a:ext>
            </a:extLst>
          </p:cNvPr>
          <p:cNvPicPr>
            <a:picLocks noChangeAspect="1"/>
          </p:cNvPicPr>
          <p:nvPr/>
        </p:nvPicPr>
        <p:blipFill>
          <a:blip r:embed="rId9"/>
          <a:stretch>
            <a:fillRect/>
          </a:stretch>
        </p:blipFill>
        <p:spPr>
          <a:xfrm>
            <a:off x="8250119" y="4462820"/>
            <a:ext cx="3961673" cy="1986857"/>
          </a:xfrm>
          <a:prstGeom prst="rect">
            <a:avLst/>
          </a:prstGeom>
        </p:spPr>
      </p:pic>
      <p:sp>
        <p:nvSpPr>
          <p:cNvPr id="27" name="TextBox 26">
            <a:extLst>
              <a:ext uri="{FF2B5EF4-FFF2-40B4-BE49-F238E27FC236}">
                <a16:creationId xmlns:a16="http://schemas.microsoft.com/office/drawing/2014/main" id="{9E935D09-40A5-2167-09D9-BE1B864E480A}"/>
              </a:ext>
            </a:extLst>
          </p:cNvPr>
          <p:cNvSpPr txBox="1"/>
          <p:nvPr/>
        </p:nvSpPr>
        <p:spPr>
          <a:xfrm>
            <a:off x="8544021" y="1496903"/>
            <a:ext cx="3373867" cy="338554"/>
          </a:xfrm>
          <a:prstGeom prst="rect">
            <a:avLst/>
          </a:prstGeom>
          <a:noFill/>
        </p:spPr>
        <p:txBody>
          <a:bodyPr wrap="square">
            <a:spAutoFit/>
          </a:bodyPr>
          <a:lstStyle/>
          <a:p>
            <a:r>
              <a:rPr lang="en-US" sz="1600" dirty="0">
                <a:solidFill>
                  <a:schemeClr val="tx1"/>
                </a:solidFill>
              </a:rPr>
              <a:t>https://</a:t>
            </a:r>
            <a:r>
              <a:rPr lang="en-US" sz="1600" dirty="0" err="1">
                <a:solidFill>
                  <a:schemeClr val="tx1"/>
                </a:solidFill>
              </a:rPr>
              <a:t>arxiv.org</a:t>
            </a:r>
            <a:r>
              <a:rPr lang="en-US" sz="1600" dirty="0">
                <a:solidFill>
                  <a:schemeClr val="tx1"/>
                </a:solidFill>
              </a:rPr>
              <a:t>/pdf/2508.04217</a:t>
            </a:r>
          </a:p>
        </p:txBody>
      </p:sp>
    </p:spTree>
    <p:extLst>
      <p:ext uri="{BB962C8B-B14F-4D97-AF65-F5344CB8AC3E}">
        <p14:creationId xmlns:p14="http://schemas.microsoft.com/office/powerpoint/2010/main" val="112823059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EE8D967367C4F43800F524D0FB25F14" ma:contentTypeVersion="16" ma:contentTypeDescription="Creare un nuovo documento." ma:contentTypeScope="" ma:versionID="00b5e24aa4fe71f18a411d208d8feab8">
  <xsd:schema xmlns:xsd="http://www.w3.org/2001/XMLSchema" xmlns:xs="http://www.w3.org/2001/XMLSchema" xmlns:p="http://schemas.microsoft.com/office/2006/metadata/properties" xmlns:ns2="61dc867b-cde0-418c-8f68-453c80a5486d" xmlns:ns3="9c2f6c11-a5d2-4411-8a2d-6b39d3ef753b" targetNamespace="http://schemas.microsoft.com/office/2006/metadata/properties" ma:root="true" ma:fieldsID="bb46f9adfbf3fd6f50c7ce854ccce3ee" ns2:_="" ns3:_="">
    <xsd:import namespace="61dc867b-cde0-418c-8f68-453c80a5486d"/>
    <xsd:import namespace="9c2f6c11-a5d2-4411-8a2d-6b39d3ef753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dc867b-cde0-418c-8f68-453c80a548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Tag immagine" ma:readOnly="false" ma:fieldId="{5cf76f15-5ced-4ddc-b409-7134ff3c332f}" ma:taxonomyMulti="true" ma:sspId="b5cfcbd8-6033-42e0-bf64-395394fc0ae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2f6c11-a5d2-4411-8a2d-6b39d3ef753b" elementFormDefault="qualified">
    <xsd:import namespace="http://schemas.microsoft.com/office/2006/documentManagement/types"/>
    <xsd:import namespace="http://schemas.microsoft.com/office/infopath/2007/PartnerControls"/>
    <xsd:element name="SharedWithUsers" ma:index="1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Condiviso con dettagli" ma:internalName="SharedWithDetails" ma:readOnly="true">
      <xsd:simpleType>
        <xsd:restriction base="dms:Note">
          <xsd:maxLength value="255"/>
        </xsd:restriction>
      </xsd:simpleType>
    </xsd:element>
    <xsd:element name="TaxCatchAll" ma:index="15" nillable="true" ma:displayName="Colonna per tutti i valori di tassonomia" ma:hidden="true" ma:list="{68c33b50-0603-471a-9307-77a9cfe783aa}" ma:internalName="TaxCatchAll" ma:showField="CatchAllData" ma:web="9c2f6c11-a5d2-4411-8a2d-6b39d3ef75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dc867b-cde0-418c-8f68-453c80a5486d">
      <Terms xmlns="http://schemas.microsoft.com/office/infopath/2007/PartnerControls"/>
    </lcf76f155ced4ddcb4097134ff3c332f>
    <TaxCatchAll xmlns="9c2f6c11-a5d2-4411-8a2d-6b39d3ef753b" xsi:nil="true"/>
  </documentManagement>
</p:properties>
</file>

<file path=customXml/itemProps1.xml><?xml version="1.0" encoding="utf-8"?>
<ds:datastoreItem xmlns:ds="http://schemas.openxmlformats.org/officeDocument/2006/customXml" ds:itemID="{CD3059E1-882F-4E48-ACFE-3BDE725E0387}"/>
</file>

<file path=customXml/itemProps2.xml><?xml version="1.0" encoding="utf-8"?>
<ds:datastoreItem xmlns:ds="http://schemas.openxmlformats.org/officeDocument/2006/customXml" ds:itemID="{C8BFF341-857F-41B9-9899-3FD1CA4FB72D}"/>
</file>

<file path=customXml/itemProps3.xml><?xml version="1.0" encoding="utf-8"?>
<ds:datastoreItem xmlns:ds="http://schemas.openxmlformats.org/officeDocument/2006/customXml" ds:itemID="{66224CA6-0150-4119-B119-1670A0AA9CF0}"/>
</file>

<file path=docMetadata/LabelInfo.xml><?xml version="1.0" encoding="utf-8"?>
<clbl:labelList xmlns:clbl="http://schemas.microsoft.com/office/2020/mipLabelMetadata">
  <clbl:label id="{3d039f18-be30-4d14-a39b-43726fab950e}" enabled="1" method="Standard" siteId="{34bcdf7f-9a80-4d3f-86b3-a07ecaa09672}" contentBits="2" removed="0"/>
</clbl:labelList>
</file>

<file path=docProps/app.xml><?xml version="1.0" encoding="utf-8"?>
<Properties xmlns="http://schemas.openxmlformats.org/officeDocument/2006/extended-properties" xmlns:vt="http://schemas.openxmlformats.org/officeDocument/2006/docPropsVTypes">
  <TotalTime>1936</TotalTime>
  <Words>688</Words>
  <Application>Microsoft Macintosh PowerPoint</Application>
  <PresentationFormat>Widescreen</PresentationFormat>
  <Paragraphs>97</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Aptos</vt:lpstr>
      <vt:lpstr>Aptos Display</vt:lpstr>
      <vt:lpstr>Arial</vt:lpstr>
      <vt:lpstr>Brandon Grotesque Light</vt:lpstr>
      <vt:lpstr>Brandon Grotesque Regular</vt:lpstr>
      <vt:lpstr>Calibri</vt:lpstr>
      <vt:lpstr>Titillium</vt:lpstr>
      <vt:lpstr>Titillium Web</vt:lpstr>
      <vt:lpstr>Tema di Office</vt:lpstr>
      <vt:lpstr>PowerPoint Presentation</vt:lpstr>
      <vt:lpstr>PowerPoint Presentation</vt:lpstr>
      <vt:lpstr>Company Presentation</vt:lpstr>
      <vt:lpstr>FUTURE Project 1/2</vt:lpstr>
      <vt:lpstr>FUTURE Project 2/2</vt:lpstr>
      <vt:lpstr>SIREN Project 1/1</vt:lpstr>
      <vt:lpstr>SIREN Project 2/2</vt:lpstr>
      <vt:lpstr>Smart.HPC-QC Project 1/2</vt:lpstr>
      <vt:lpstr>Smart.HPC-QC Project 2/2</vt:lpstr>
      <vt:lpstr>The European Projects and QC Team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Matteo Massicci</dc:creator>
  <cp:lastModifiedBy>Daniele Gregori (E4)</cp:lastModifiedBy>
  <cp:revision>7</cp:revision>
  <dcterms:created xsi:type="dcterms:W3CDTF">2025-10-30T15:19:27Z</dcterms:created>
  <dcterms:modified xsi:type="dcterms:W3CDTF">2025-11-08T17:02:41Z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Tema di Office:8</vt:lpwstr>
  </property>
  <property fmtid="{D5CDD505-2E9C-101B-9397-08002B2CF9AE}" pid="3" name="ClassificationContentMarkingFooterText">
    <vt:lpwstr>Pubblico</vt:lpwstr>
  </property>
  <property fmtid="{D5CDD505-2E9C-101B-9397-08002B2CF9AE}" pid="4" name="ContentTypeId">
    <vt:lpwstr>0x010100EEE8D967367C4F43800F524D0FB25F14</vt:lpwstr>
  </property>
</Properties>
</file>