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Calibri (MS)" charset="1" panose="020F0502020204030204"/>
      <p:regular r:id="rId18"/>
    </p:embeddedFont>
    <p:embeddedFont>
      <p:font typeface="Titillium Web" charset="1" panose="00000500000000000000"/>
      <p:regular r:id="rId19"/>
    </p:embeddedFont>
    <p:embeddedFont>
      <p:font typeface="Titillium Web Bold" charset="1" panose="00000800000000000000"/>
      <p:regular r:id="rId20"/>
    </p:embeddedFont>
    <p:embeddedFont>
      <p:font typeface="Montserrat Classic Bold" charset="1" panose="000008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24" Type="http://schemas.openxmlformats.org/officeDocument/2006/relationships/customXml" Target="../customXml/item3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2" Target="../media/image10.png" Type="http://schemas.openxmlformats.org/officeDocument/2006/relationships/image"/><Relationship Id="rId3" Target="../media/image9.png" Type="http://schemas.openxmlformats.org/officeDocument/2006/relationships/image"/><Relationship Id="rId4" Target="../media/image3.jpeg" Type="http://schemas.openxmlformats.org/officeDocument/2006/relationships/image"/><Relationship Id="rId5" Target="../media/image2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2.pn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3.jpeg" Type="http://schemas.openxmlformats.org/officeDocument/2006/relationships/image"/><Relationship Id="rId5" Target="../media/image2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Relationship Id="rId4" Target="../media/image3.jpeg" Type="http://schemas.openxmlformats.org/officeDocument/2006/relationships/image"/><Relationship Id="rId5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9.png" Type="http://schemas.openxmlformats.org/officeDocument/2006/relationships/image"/><Relationship Id="rId4" Target="../media/image3.jpeg" Type="http://schemas.openxmlformats.org/officeDocument/2006/relationships/image"/><Relationship Id="rId5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9.png" Type="http://schemas.openxmlformats.org/officeDocument/2006/relationships/image"/><Relationship Id="rId4" Target="../media/image3.jpeg" Type="http://schemas.openxmlformats.org/officeDocument/2006/relationships/image"/><Relationship Id="rId5" Target="../media/image2.pn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3.jpeg" Type="http://schemas.openxmlformats.org/officeDocument/2006/relationships/image"/><Relationship Id="rId5" Target="../media/image2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3.jpeg" Type="http://schemas.openxmlformats.org/officeDocument/2006/relationships/image"/><Relationship Id="rId4" Target="../media/image2.png" Type="http://schemas.openxmlformats.org/officeDocument/2006/relationships/image"/><Relationship Id="rId5" Target="../media/image14.png" Type="http://schemas.openxmlformats.org/officeDocument/2006/relationships/image"/><Relationship Id="rId6" Target="../media/image12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2.png" Type="http://schemas.openxmlformats.org/officeDocument/2006/relationships/image"/><Relationship Id="rId4" Target="../media/image15.png" Type="http://schemas.openxmlformats.org/officeDocument/2006/relationships/image"/><Relationship Id="rId5" Target="../media/image6.pn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811768" y="9925050"/>
            <a:ext cx="707232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8000">
                    <a:alpha val="49804"/>
                  </a:srgbClr>
                </a:solidFill>
                <a:latin typeface="Calibri (MS)"/>
                <a:ea typeface="Calibri (MS)"/>
                <a:cs typeface="Calibri (MS)"/>
                <a:sym typeface="Calibri (MS)"/>
              </a:rPr>
              <a:t>Pubblico</a:t>
            </a:r>
          </a:p>
        </p:txBody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0" y="0"/>
            <a:ext cx="18288000" cy="1293329"/>
            <a:chOff x="0" y="0"/>
            <a:chExt cx="24384000" cy="172443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724406"/>
            </a:xfrm>
            <a:custGeom>
              <a:avLst/>
              <a:gdLst/>
              <a:ahLst/>
              <a:cxnLst/>
              <a:rect r="r" b="b" t="t" l="l"/>
              <a:pathLst>
                <a:path h="1724406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406"/>
                  </a:lnTo>
                  <a:lnTo>
                    <a:pt x="0" y="1724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347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0" y="9766923"/>
            <a:ext cx="18288000" cy="542650"/>
            <a:chOff x="0" y="0"/>
            <a:chExt cx="24384000" cy="7235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723519"/>
            </a:xfrm>
            <a:custGeom>
              <a:avLst/>
              <a:gdLst/>
              <a:ahLst/>
              <a:cxnLst/>
              <a:rect r="r" b="b" t="t" l="l"/>
              <a:pathLst>
                <a:path h="723519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23519"/>
                  </a:lnTo>
                  <a:lnTo>
                    <a:pt x="0" y="723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92" t="0" r="-292" b="-2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160560" y="9850592"/>
            <a:ext cx="7792958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>
                    <a:alpha val="49804"/>
                  </a:srgbClr>
                </a:solidFill>
                <a:latin typeface="Titillium Web"/>
                <a:ea typeface="Titillium Web"/>
                <a:cs typeface="Titillium Web"/>
                <a:sym typeface="Titillium Web"/>
              </a:rPr>
              <a:t>Missione 4 </a:t>
            </a:r>
            <a:r>
              <a:rPr lang="en-US" sz="2100" b="true">
                <a:solidFill>
                  <a:srgbClr val="FFFFFF">
                    <a:alpha val="49804"/>
                  </a:srgbClr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• Istruzione e Ricerca 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2772" y="9841850"/>
            <a:ext cx="11695932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11768" y="9925050"/>
            <a:ext cx="707232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8000">
                    <a:alpha val="49804"/>
                  </a:srgbClr>
                </a:solidFill>
                <a:latin typeface="Calibri (MS)"/>
                <a:ea typeface="Calibri (MS)"/>
                <a:cs typeface="Calibri (MS)"/>
                <a:sym typeface="Calibri (MS)"/>
              </a:rPr>
              <a:t>Pubblico</a:t>
            </a:r>
          </a:p>
        </p:txBody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-1707576">
            <a:off x="16194482" y="-2135701"/>
            <a:ext cx="7006335" cy="8177071"/>
            <a:chOff x="0" y="0"/>
            <a:chExt cx="9341780" cy="10902762"/>
          </a:xfrm>
        </p:grpSpPr>
        <p:sp>
          <p:nvSpPr>
            <p:cNvPr name="Freeform 4" id="4" descr="Immagine che contiene nero, oscurità, notte  Il contenuto generato dall'IA potrebbe non essere corretto."/>
            <p:cNvSpPr/>
            <p:nvPr/>
          </p:nvSpPr>
          <p:spPr>
            <a:xfrm flipH="false" flipV="false" rot="0">
              <a:off x="0" y="0"/>
              <a:ext cx="9341739" cy="10902823"/>
            </a:xfrm>
            <a:custGeom>
              <a:avLst/>
              <a:gdLst/>
              <a:ahLst/>
              <a:cxnLst/>
              <a:rect r="r" b="b" t="t" l="l"/>
              <a:pathLst>
                <a:path h="10902823" w="9341739">
                  <a:moveTo>
                    <a:pt x="0" y="0"/>
                  </a:moveTo>
                  <a:lnTo>
                    <a:pt x="9341739" y="0"/>
                  </a:lnTo>
                  <a:lnTo>
                    <a:pt x="9341739" y="10902823"/>
                  </a:lnTo>
                  <a:lnTo>
                    <a:pt x="0" y="10902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999"/>
              </a:blip>
              <a:stretch>
                <a:fillRect l="0" t="0" r="-7" b="0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-1896633" y="3466449"/>
            <a:ext cx="10449219" cy="8464852"/>
            <a:chOff x="0" y="0"/>
            <a:chExt cx="13932292" cy="11286470"/>
          </a:xfrm>
        </p:grpSpPr>
        <p:sp>
          <p:nvSpPr>
            <p:cNvPr name="Freeform 6" id="6" descr="Immagine che contiene nero, oscurità, notte  Il contenuto generato dall'IA potrebbe non essere corretto."/>
            <p:cNvSpPr/>
            <p:nvPr/>
          </p:nvSpPr>
          <p:spPr>
            <a:xfrm flipH="false" flipV="false" rot="0">
              <a:off x="0" y="0"/>
              <a:ext cx="13932281" cy="11286490"/>
            </a:xfrm>
            <a:custGeom>
              <a:avLst/>
              <a:gdLst/>
              <a:ahLst/>
              <a:cxnLst/>
              <a:rect r="r" b="b" t="t" l="l"/>
              <a:pathLst>
                <a:path h="11286490" w="13932281">
                  <a:moveTo>
                    <a:pt x="0" y="0"/>
                  </a:moveTo>
                  <a:lnTo>
                    <a:pt x="13932281" y="0"/>
                  </a:lnTo>
                  <a:lnTo>
                    <a:pt x="13932281" y="11286490"/>
                  </a:lnTo>
                  <a:lnTo>
                    <a:pt x="0" y="11286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65999"/>
              </a:blip>
              <a:stretch>
                <a:fillRect l="0" t="0" r="-4" b="0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0" y="9766923"/>
            <a:ext cx="18288000" cy="542650"/>
            <a:chOff x="0" y="0"/>
            <a:chExt cx="24384000" cy="72353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84000" cy="723519"/>
            </a:xfrm>
            <a:custGeom>
              <a:avLst/>
              <a:gdLst/>
              <a:ahLst/>
              <a:cxnLst/>
              <a:rect r="r" b="b" t="t" l="l"/>
              <a:pathLst>
                <a:path h="723519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23519"/>
                  </a:lnTo>
                  <a:lnTo>
                    <a:pt x="0" y="723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92" t="0" r="-292" b="-2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0" y="0"/>
            <a:ext cx="18288000" cy="1293329"/>
            <a:chOff x="0" y="0"/>
            <a:chExt cx="24384000" cy="172443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384000" cy="1724406"/>
            </a:xfrm>
            <a:custGeom>
              <a:avLst/>
              <a:gdLst/>
              <a:ahLst/>
              <a:cxnLst/>
              <a:rect r="r" b="b" t="t" l="l"/>
              <a:pathLst>
                <a:path h="1724406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406"/>
                  </a:lnTo>
                  <a:lnTo>
                    <a:pt x="0" y="1724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347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-720038" y="2087893"/>
            <a:ext cx="11310719" cy="8468901"/>
          </a:xfrm>
          <a:custGeom>
            <a:avLst/>
            <a:gdLst/>
            <a:ahLst/>
            <a:cxnLst/>
            <a:rect r="r" b="b" t="t" l="l"/>
            <a:pathLst>
              <a:path h="8468901" w="11310719">
                <a:moveTo>
                  <a:pt x="0" y="0"/>
                </a:moveTo>
                <a:lnTo>
                  <a:pt x="11310720" y="0"/>
                </a:lnTo>
                <a:lnTo>
                  <a:pt x="11310720" y="8468901"/>
                </a:lnTo>
                <a:lnTo>
                  <a:pt x="0" y="8468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699013" y="1028700"/>
            <a:ext cx="9270991" cy="4970719"/>
          </a:xfrm>
          <a:custGeom>
            <a:avLst/>
            <a:gdLst/>
            <a:ahLst/>
            <a:cxnLst/>
            <a:rect r="r" b="b" t="t" l="l"/>
            <a:pathLst>
              <a:path h="4970719" w="9270991">
                <a:moveTo>
                  <a:pt x="0" y="0"/>
                </a:moveTo>
                <a:lnTo>
                  <a:pt x="9270991" y="0"/>
                </a:lnTo>
                <a:lnTo>
                  <a:pt x="9270991" y="4970719"/>
                </a:lnTo>
                <a:lnTo>
                  <a:pt x="0" y="49707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398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472123" y="3280288"/>
            <a:ext cx="4815877" cy="7496787"/>
          </a:xfrm>
          <a:custGeom>
            <a:avLst/>
            <a:gdLst/>
            <a:ahLst/>
            <a:cxnLst/>
            <a:rect r="r" b="b" t="t" l="l"/>
            <a:pathLst>
              <a:path h="7496787" w="4815877">
                <a:moveTo>
                  <a:pt x="0" y="0"/>
                </a:moveTo>
                <a:lnTo>
                  <a:pt x="4815877" y="0"/>
                </a:lnTo>
                <a:lnTo>
                  <a:pt x="4815877" y="7496786"/>
                </a:lnTo>
                <a:lnTo>
                  <a:pt x="0" y="74967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0088" t="-23526" r="-92443" b="-17413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455372" y="6393184"/>
            <a:ext cx="4214109" cy="1270993"/>
          </a:xfrm>
          <a:custGeom>
            <a:avLst/>
            <a:gdLst/>
            <a:ahLst/>
            <a:cxnLst/>
            <a:rect r="r" b="b" t="t" l="l"/>
            <a:pathLst>
              <a:path h="1270993" w="4214109">
                <a:moveTo>
                  <a:pt x="0" y="0"/>
                </a:moveTo>
                <a:lnTo>
                  <a:pt x="4214109" y="0"/>
                </a:lnTo>
                <a:lnTo>
                  <a:pt x="4214109" y="1270993"/>
                </a:lnTo>
                <a:lnTo>
                  <a:pt x="0" y="127099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44128" y="1425079"/>
            <a:ext cx="5837628" cy="1325628"/>
          </a:xfrm>
          <a:custGeom>
            <a:avLst/>
            <a:gdLst/>
            <a:ahLst/>
            <a:cxnLst/>
            <a:rect r="r" b="b" t="t" l="l"/>
            <a:pathLst>
              <a:path h="1325628" w="5837628">
                <a:moveTo>
                  <a:pt x="0" y="0"/>
                </a:moveTo>
                <a:lnTo>
                  <a:pt x="5837628" y="0"/>
                </a:lnTo>
                <a:lnTo>
                  <a:pt x="5837628" y="1325628"/>
                </a:lnTo>
                <a:lnTo>
                  <a:pt x="0" y="13256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160560" y="9850592"/>
            <a:ext cx="7792958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>
                    <a:alpha val="49804"/>
                  </a:srgbClr>
                </a:solidFill>
                <a:latin typeface="Titillium Web"/>
                <a:ea typeface="Titillium Web"/>
                <a:cs typeface="Titillium Web"/>
                <a:sym typeface="Titillium Web"/>
              </a:rPr>
              <a:t>Missione 4 </a:t>
            </a:r>
            <a:r>
              <a:rPr lang="en-US" sz="2100" b="true">
                <a:solidFill>
                  <a:srgbClr val="FFFFFF">
                    <a:alpha val="49804"/>
                  </a:srgbClr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• Istruzione e Ricerca 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92772" y="9841850"/>
            <a:ext cx="11695932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6046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11768" y="9925050"/>
            <a:ext cx="707232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8000">
                    <a:alpha val="49804"/>
                  </a:srgbClr>
                </a:solidFill>
                <a:latin typeface="Calibri (MS)"/>
                <a:ea typeface="Calibri (MS)"/>
                <a:cs typeface="Calibri (MS)"/>
                <a:sym typeface="Calibri (MS)"/>
              </a:rPr>
              <a:t>Pubblico</a:t>
            </a:r>
          </a:p>
        </p:txBody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0" y="9766923"/>
            <a:ext cx="18288000" cy="542650"/>
            <a:chOff x="0" y="0"/>
            <a:chExt cx="24384000" cy="72353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723519"/>
            </a:xfrm>
            <a:custGeom>
              <a:avLst/>
              <a:gdLst/>
              <a:ahLst/>
              <a:cxnLst/>
              <a:rect r="r" b="b" t="t" l="l"/>
              <a:pathLst>
                <a:path h="723519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23519"/>
                  </a:lnTo>
                  <a:lnTo>
                    <a:pt x="0" y="723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92" t="0" r="-292" b="-2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0" y="0"/>
            <a:ext cx="18288000" cy="1293329"/>
            <a:chOff x="0" y="0"/>
            <a:chExt cx="24384000" cy="172443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000" cy="1724406"/>
            </a:xfrm>
            <a:custGeom>
              <a:avLst/>
              <a:gdLst/>
              <a:ahLst/>
              <a:cxnLst/>
              <a:rect r="r" b="b" t="t" l="l"/>
              <a:pathLst>
                <a:path h="1724406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406"/>
                  </a:lnTo>
                  <a:lnTo>
                    <a:pt x="0" y="1724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347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1309499">
            <a:off x="10232626" y="1045395"/>
            <a:ext cx="9629820" cy="5145418"/>
            <a:chOff x="0" y="0"/>
            <a:chExt cx="12839760" cy="6860558"/>
          </a:xfrm>
        </p:grpSpPr>
        <p:sp>
          <p:nvSpPr>
            <p:cNvPr name="Freeform 8" id="8" descr="Immagine che contiene schermata, Elementi grafici, design  Il contenuto generato dall'IA potrebbe non essere corretto."/>
            <p:cNvSpPr/>
            <p:nvPr/>
          </p:nvSpPr>
          <p:spPr>
            <a:xfrm flipH="false" flipV="false" rot="0">
              <a:off x="0" y="0"/>
              <a:ext cx="12839700" cy="6860540"/>
            </a:xfrm>
            <a:custGeom>
              <a:avLst/>
              <a:gdLst/>
              <a:ahLst/>
              <a:cxnLst/>
              <a:rect r="r" b="b" t="t" l="l"/>
              <a:pathLst>
                <a:path h="6860540" w="12839700">
                  <a:moveTo>
                    <a:pt x="0" y="0"/>
                  </a:moveTo>
                  <a:lnTo>
                    <a:pt x="12839700" y="0"/>
                  </a:lnTo>
                  <a:lnTo>
                    <a:pt x="12839700" y="6860540"/>
                  </a:lnTo>
                  <a:lnTo>
                    <a:pt x="0" y="6860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11024" b="0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0" y="5708822"/>
            <a:ext cx="8666724" cy="4078566"/>
            <a:chOff x="0" y="0"/>
            <a:chExt cx="11555632" cy="543808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555603" cy="5438140"/>
            </a:xfrm>
            <a:custGeom>
              <a:avLst/>
              <a:gdLst/>
              <a:ahLst/>
              <a:cxnLst/>
              <a:rect r="r" b="b" t="t" l="l"/>
              <a:pathLst>
                <a:path h="5438140" w="11555603">
                  <a:moveTo>
                    <a:pt x="0" y="0"/>
                  </a:moveTo>
                  <a:lnTo>
                    <a:pt x="11555603" y="0"/>
                  </a:lnTo>
                  <a:lnTo>
                    <a:pt x="11555603" y="5438140"/>
                  </a:lnTo>
                  <a:lnTo>
                    <a:pt x="0" y="5438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160560" y="9850592"/>
            <a:ext cx="7792958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>
                    <a:alpha val="49804"/>
                  </a:srgbClr>
                </a:solidFill>
                <a:latin typeface="Titillium Web"/>
                <a:ea typeface="Titillium Web"/>
                <a:cs typeface="Titillium Web"/>
                <a:sym typeface="Titillium Web"/>
              </a:rPr>
              <a:t>Missione 4 </a:t>
            </a:r>
            <a:r>
              <a:rPr lang="en-US" sz="2100" b="true">
                <a:solidFill>
                  <a:srgbClr val="FFFFFF">
                    <a:alpha val="49804"/>
                  </a:srgbClr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• Istruzione e Ricerca 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92772" y="9841850"/>
            <a:ext cx="11695932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661790" y="2209800"/>
            <a:ext cx="12964420" cy="573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</a:p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Scegli di sostenerci affinché possiamo arrivare assieme alla realizzazione di Conversa, contribuirai ad un piccolo ma significativo cambiamento verso un mondo più inclusivo!</a:t>
            </a:r>
          </a:p>
          <a:p>
            <a:pPr algn="ctr">
              <a:lnSpc>
                <a:spcPts val="5459"/>
              </a:lnSpc>
            </a:pP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saperne di più visitate la nostra pagina internet </a:t>
            </a:r>
            <a:r>
              <a:rPr lang="en-US" sz="4399" u="sng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www.home4meai.com</a:t>
            </a:r>
            <a:r>
              <a:rPr lang="en-US" sz="4399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contattateci  a </a:t>
            </a:r>
            <a:r>
              <a:rPr lang="en-US" sz="4399" u="sng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info@home4meai.com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661790" y="8001000"/>
            <a:ext cx="12964420" cy="23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en-US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811768" y="9925050"/>
            <a:ext cx="707232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8000">
                    <a:alpha val="49804"/>
                  </a:srgbClr>
                </a:solidFill>
                <a:latin typeface="Calibri (MS)"/>
                <a:ea typeface="Calibri (MS)"/>
                <a:cs typeface="Calibri (MS)"/>
                <a:sym typeface="Calibri (MS)"/>
              </a:rPr>
              <a:t>Pubblico</a:t>
            </a:r>
          </a:p>
        </p:txBody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0" y="0"/>
            <a:ext cx="18288000" cy="1293329"/>
            <a:chOff x="0" y="0"/>
            <a:chExt cx="24384000" cy="172443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724406"/>
            </a:xfrm>
            <a:custGeom>
              <a:avLst/>
              <a:gdLst/>
              <a:ahLst/>
              <a:cxnLst/>
              <a:rect r="r" b="b" t="t" l="l"/>
              <a:pathLst>
                <a:path h="1724406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406"/>
                  </a:lnTo>
                  <a:lnTo>
                    <a:pt x="0" y="1724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347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0" y="9766923"/>
            <a:ext cx="18288000" cy="542650"/>
            <a:chOff x="0" y="0"/>
            <a:chExt cx="24384000" cy="7235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723519"/>
            </a:xfrm>
            <a:custGeom>
              <a:avLst/>
              <a:gdLst/>
              <a:ahLst/>
              <a:cxnLst/>
              <a:rect r="r" b="b" t="t" l="l"/>
              <a:pathLst>
                <a:path h="723519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23519"/>
                  </a:lnTo>
                  <a:lnTo>
                    <a:pt x="0" y="723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92" t="0" r="-292" b="-2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160560" y="9850592"/>
            <a:ext cx="7792958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>
                    <a:alpha val="49804"/>
                  </a:srgbClr>
                </a:solidFill>
                <a:latin typeface="Titillium Web"/>
                <a:ea typeface="Titillium Web"/>
                <a:cs typeface="Titillium Web"/>
                <a:sym typeface="Titillium Web"/>
              </a:rPr>
              <a:t>Missione 4 </a:t>
            </a:r>
            <a:r>
              <a:rPr lang="en-US" sz="2100" b="true">
                <a:solidFill>
                  <a:srgbClr val="FFFFFF">
                    <a:alpha val="49804"/>
                  </a:srgbClr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• Istruzione e Ricerca 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2772" y="9841850"/>
            <a:ext cx="11695932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257300" y="2900688"/>
            <a:ext cx="15773400" cy="3956367"/>
            <a:chOff x="0" y="0"/>
            <a:chExt cx="21031200" cy="527515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1031200" cy="5275156"/>
            </a:xfrm>
            <a:custGeom>
              <a:avLst/>
              <a:gdLst/>
              <a:ahLst/>
              <a:cxnLst/>
              <a:rect r="r" b="b" t="t" l="l"/>
              <a:pathLst>
                <a:path h="5275156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5275156"/>
                  </a:lnTo>
                  <a:lnTo>
                    <a:pt x="0" y="52751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95250"/>
              <a:ext cx="21031200" cy="5179906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9720"/>
                </a:lnSpc>
              </a:pPr>
              <a:r>
                <a:rPr lang="en-US" sz="9000" b="true">
                  <a:solidFill>
                    <a:srgbClr val="FFFFFF"/>
                  </a:solidFill>
                  <a:latin typeface="Titillium Web Bold"/>
                  <a:ea typeface="Titillium Web Bold"/>
                  <a:cs typeface="Titillium Web Bold"/>
                  <a:sym typeface="Titillium Web Bold"/>
                </a:rPr>
                <a:t>Grazie </a:t>
              </a:r>
            </a:p>
            <a:p>
              <a:pPr algn="ctr">
                <a:lnSpc>
                  <a:spcPts val="9720"/>
                </a:lnSpc>
              </a:pPr>
              <a:r>
                <a:rPr lang="en-US" sz="9000" b="true">
                  <a:solidFill>
                    <a:srgbClr val="FFFFFF"/>
                  </a:solidFill>
                  <a:latin typeface="Titillium Web Bold"/>
                  <a:ea typeface="Titillium Web Bold"/>
                  <a:cs typeface="Titillium Web Bold"/>
                  <a:sym typeface="Titillium Web Bold"/>
                </a:rPr>
                <a:t>per </a:t>
              </a:r>
            </a:p>
            <a:p>
              <a:pPr algn="ctr">
                <a:lnSpc>
                  <a:spcPts val="9720"/>
                </a:lnSpc>
              </a:pPr>
              <a:r>
                <a:rPr lang="en-US" sz="9000" b="true">
                  <a:solidFill>
                    <a:srgbClr val="FFFFFF"/>
                  </a:solidFill>
                  <a:latin typeface="Titillium Web Bold"/>
                  <a:ea typeface="Titillium Web Bold"/>
                  <a:cs typeface="Titillium Web Bold"/>
                  <a:sym typeface="Titillium Web Bold"/>
                </a:rPr>
                <a:t>l’attenzione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811768" y="9925050"/>
            <a:ext cx="707232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8000">
                    <a:alpha val="49804"/>
                  </a:srgbClr>
                </a:solidFill>
                <a:latin typeface="Calibri (MS)"/>
                <a:ea typeface="Calibri (MS)"/>
                <a:cs typeface="Calibri (MS)"/>
                <a:sym typeface="Calibri (MS)"/>
              </a:rPr>
              <a:t>Pubblico</a:t>
            </a:r>
          </a:p>
        </p:txBody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0" y="0"/>
            <a:ext cx="18288000" cy="1293329"/>
            <a:chOff x="0" y="0"/>
            <a:chExt cx="24384000" cy="172443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1724406"/>
            </a:xfrm>
            <a:custGeom>
              <a:avLst/>
              <a:gdLst/>
              <a:ahLst/>
              <a:cxnLst/>
              <a:rect r="r" b="b" t="t" l="l"/>
              <a:pathLst>
                <a:path h="1724406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406"/>
                  </a:lnTo>
                  <a:lnTo>
                    <a:pt x="0" y="1724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347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0" y="9766923"/>
            <a:ext cx="18288000" cy="542650"/>
            <a:chOff x="0" y="0"/>
            <a:chExt cx="24384000" cy="7235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000" cy="723519"/>
            </a:xfrm>
            <a:custGeom>
              <a:avLst/>
              <a:gdLst/>
              <a:ahLst/>
              <a:cxnLst/>
              <a:rect r="r" b="b" t="t" l="l"/>
              <a:pathLst>
                <a:path h="723519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23519"/>
                  </a:lnTo>
                  <a:lnTo>
                    <a:pt x="0" y="723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92" t="0" r="-292" b="-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1708836"/>
            <a:ext cx="15773400" cy="2869215"/>
            <a:chOff x="0" y="0"/>
            <a:chExt cx="21031200" cy="38256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031200" cy="3825620"/>
            </a:xfrm>
            <a:custGeom>
              <a:avLst/>
              <a:gdLst/>
              <a:ahLst/>
              <a:cxnLst/>
              <a:rect r="r" b="b" t="t" l="l"/>
              <a:pathLst>
                <a:path h="382562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3825620"/>
                  </a:lnTo>
                  <a:lnTo>
                    <a:pt x="0" y="38256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95250"/>
              <a:ext cx="21031200" cy="373037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8748"/>
                </a:lnSpc>
              </a:pPr>
              <a:r>
                <a:rPr lang="en-US" sz="8100" b="true">
                  <a:solidFill>
                    <a:srgbClr val="FFFFFF"/>
                  </a:solidFill>
                  <a:latin typeface="Titillium Web Bold"/>
                  <a:ea typeface="Titillium Web Bold"/>
                  <a:cs typeface="Titillium Web Bold"/>
                  <a:sym typeface="Titillium Web Bold"/>
                </a:rPr>
                <a:t>Sentire, vedere, comunicare: la disabilità e il ruolo della tecnologia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160560" y="9850592"/>
            <a:ext cx="7792958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>
                    <a:alpha val="49804"/>
                  </a:srgbClr>
                </a:solidFill>
                <a:latin typeface="Titillium Web"/>
                <a:ea typeface="Titillium Web"/>
                <a:cs typeface="Titillium Web"/>
                <a:sym typeface="Titillium Web"/>
              </a:rPr>
              <a:t>Missione 4 </a:t>
            </a:r>
            <a:r>
              <a:rPr lang="en-US" sz="2100" b="true">
                <a:solidFill>
                  <a:srgbClr val="FFFFFF">
                    <a:alpha val="49804"/>
                  </a:srgbClr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• Istruzione e Ricerca 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92772" y="9841850"/>
            <a:ext cx="11695932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16508" y="4635202"/>
            <a:ext cx="15590520" cy="758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32"/>
              </a:lnSpc>
            </a:pPr>
            <a:r>
              <a:rPr lang="en-US" sz="5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Federico Richard Villa - Luca Nardelli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11768" y="9925050"/>
            <a:ext cx="707232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8000">
                    <a:alpha val="49804"/>
                  </a:srgbClr>
                </a:solidFill>
                <a:latin typeface="Calibri (MS)"/>
                <a:ea typeface="Calibri (MS)"/>
                <a:cs typeface="Calibri (MS)"/>
                <a:sym typeface="Calibri (MS)"/>
              </a:rPr>
              <a:t>Pubblico</a:t>
            </a:r>
          </a:p>
        </p:txBody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4479655" y="-167293"/>
            <a:ext cx="5143503" cy="5123037"/>
            <a:chOff x="0" y="0"/>
            <a:chExt cx="6858004" cy="6830716"/>
          </a:xfrm>
        </p:grpSpPr>
        <p:sp>
          <p:nvSpPr>
            <p:cNvPr name="Freeform 4" id="4" descr="Immagine che contiene nero, oscurità, notte  Il contenuto generato dall'IA potrebbe non essere corretto."/>
            <p:cNvSpPr/>
            <p:nvPr/>
          </p:nvSpPr>
          <p:spPr>
            <a:xfrm flipH="false" flipV="false" rot="0">
              <a:off x="0" y="0"/>
              <a:ext cx="6858000" cy="6830695"/>
            </a:xfrm>
            <a:custGeom>
              <a:avLst/>
              <a:gdLst/>
              <a:ahLst/>
              <a:cxnLst/>
              <a:rect r="r" b="b" t="t" l="l"/>
              <a:pathLst>
                <a:path h="6830695" w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30695"/>
                  </a:lnTo>
                  <a:lnTo>
                    <a:pt x="0" y="6830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34" b="0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0" y="7657933"/>
            <a:ext cx="4395336" cy="2146940"/>
            <a:chOff x="0" y="0"/>
            <a:chExt cx="14935200" cy="7295228"/>
          </a:xfrm>
        </p:grpSpPr>
        <p:sp>
          <p:nvSpPr>
            <p:cNvPr name="Freeform 6" id="6" descr="Immagine che contiene nero, oscurità, notte  Il contenuto generato dall'IA potrebbe non essere corretto."/>
            <p:cNvSpPr/>
            <p:nvPr/>
          </p:nvSpPr>
          <p:spPr>
            <a:xfrm flipH="false" flipV="false" rot="0">
              <a:off x="0" y="0"/>
              <a:ext cx="14935200" cy="7295261"/>
            </a:xfrm>
            <a:custGeom>
              <a:avLst/>
              <a:gdLst/>
              <a:ahLst/>
              <a:cxnLst/>
              <a:rect r="r" b="b" t="t" l="l"/>
              <a:pathLst>
                <a:path h="7295261" w="14935200">
                  <a:moveTo>
                    <a:pt x="0" y="0"/>
                  </a:moveTo>
                  <a:lnTo>
                    <a:pt x="14935200" y="0"/>
                  </a:lnTo>
                  <a:lnTo>
                    <a:pt x="14935200" y="7295261"/>
                  </a:lnTo>
                  <a:lnTo>
                    <a:pt x="0" y="7295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9" b="0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0" y="9766923"/>
            <a:ext cx="18288000" cy="542650"/>
            <a:chOff x="0" y="0"/>
            <a:chExt cx="24384000" cy="72353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84000" cy="723519"/>
            </a:xfrm>
            <a:custGeom>
              <a:avLst/>
              <a:gdLst/>
              <a:ahLst/>
              <a:cxnLst/>
              <a:rect r="r" b="b" t="t" l="l"/>
              <a:pathLst>
                <a:path h="723519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23519"/>
                  </a:lnTo>
                  <a:lnTo>
                    <a:pt x="0" y="723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92" t="0" r="-292" b="-2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0160560" y="9850592"/>
            <a:ext cx="7792958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>
                    <a:alpha val="49804"/>
                  </a:srgbClr>
                </a:solidFill>
                <a:latin typeface="Titillium Web"/>
                <a:ea typeface="Titillium Web"/>
                <a:cs typeface="Titillium Web"/>
                <a:sym typeface="Titillium Web"/>
              </a:rPr>
              <a:t>Missione 4 </a:t>
            </a:r>
            <a:r>
              <a:rPr lang="en-US" sz="2100" b="true">
                <a:solidFill>
                  <a:srgbClr val="FFFFFF">
                    <a:alpha val="49804"/>
                  </a:srgbClr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• Istruzione e Ricerca 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92772" y="9841850"/>
            <a:ext cx="11695932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</a:p>
        </p:txBody>
      </p: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0" y="0"/>
            <a:ext cx="18288000" cy="1293329"/>
            <a:chOff x="0" y="0"/>
            <a:chExt cx="24384000" cy="172443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384000" cy="1724406"/>
            </a:xfrm>
            <a:custGeom>
              <a:avLst/>
              <a:gdLst/>
              <a:ahLst/>
              <a:cxnLst/>
              <a:rect r="r" b="b" t="t" l="l"/>
              <a:pathLst>
                <a:path h="1724406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406"/>
                  </a:lnTo>
                  <a:lnTo>
                    <a:pt x="0" y="1724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347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771745" y="3844369"/>
            <a:ext cx="14744510" cy="4283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HOME4ME AI è una startup innovativa Italiana che utilizza Intelligenza Artificiale (AI) e Internet of Things (IoT) per migliorare la vita delle persone con disabilità. Il suo obiettivo è "restituire autonomia" a chi ha difficoltà uditive, visive o linguistiche, creando un ecosistema intelligente che facilita la vita in casa e all'esterno.</a:t>
            </a:r>
          </a:p>
          <a:p>
            <a:pPr algn="just">
              <a:lnSpc>
                <a:spcPts val="4200"/>
              </a:lnSpc>
            </a:pP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515862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Conversa</a:t>
            </a:r>
            <a:r>
              <a:rPr lang="en-US" sz="3199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è la nostra prima soluzione.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3498945" y="2241918"/>
            <a:ext cx="11290111" cy="2563796"/>
          </a:xfrm>
          <a:custGeom>
            <a:avLst/>
            <a:gdLst/>
            <a:ahLst/>
            <a:cxnLst/>
            <a:rect r="r" b="b" t="t" l="l"/>
            <a:pathLst>
              <a:path h="2563796" w="11290111">
                <a:moveTo>
                  <a:pt x="0" y="0"/>
                </a:moveTo>
                <a:lnTo>
                  <a:pt x="11290110" y="0"/>
                </a:lnTo>
                <a:lnTo>
                  <a:pt x="11290110" y="2563796"/>
                </a:lnTo>
                <a:lnTo>
                  <a:pt x="0" y="25637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67578" y="1293328"/>
            <a:ext cx="25714904" cy="11837838"/>
            <a:chOff x="0" y="0"/>
            <a:chExt cx="34286538" cy="15783783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19999"/>
            </a:blip>
            <a:srcRect l="0" t="15452" r="0" b="15452"/>
            <a:stretch>
              <a:fillRect/>
            </a:stretch>
          </p:blipFill>
          <p:spPr>
            <a:xfrm flipH="true" flipV="false">
              <a:off x="0" y="0"/>
              <a:ext cx="34286538" cy="15783783"/>
            </a:xfrm>
            <a:prstGeom prst="rect">
              <a:avLst/>
            </a:prstGeom>
          </p:spPr>
        </p:pic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-4250245">
            <a:off x="-417237" y="2738650"/>
            <a:ext cx="10449219" cy="8464852"/>
            <a:chOff x="0" y="0"/>
            <a:chExt cx="13932292" cy="11286470"/>
          </a:xfrm>
        </p:grpSpPr>
        <p:sp>
          <p:nvSpPr>
            <p:cNvPr name="Freeform 5" id="5" descr="Immagine che contiene nero, oscurità, notte  Il contenuto generato dall'IA potrebbe non essere corretto."/>
            <p:cNvSpPr/>
            <p:nvPr/>
          </p:nvSpPr>
          <p:spPr>
            <a:xfrm flipH="false" flipV="false" rot="0">
              <a:off x="0" y="0"/>
              <a:ext cx="13932281" cy="11286490"/>
            </a:xfrm>
            <a:custGeom>
              <a:avLst/>
              <a:gdLst/>
              <a:ahLst/>
              <a:cxnLst/>
              <a:rect r="r" b="b" t="t" l="l"/>
              <a:pathLst>
                <a:path h="11286490" w="13932281">
                  <a:moveTo>
                    <a:pt x="0" y="0"/>
                  </a:moveTo>
                  <a:lnTo>
                    <a:pt x="13932281" y="0"/>
                  </a:lnTo>
                  <a:lnTo>
                    <a:pt x="13932281" y="11286490"/>
                  </a:lnTo>
                  <a:lnTo>
                    <a:pt x="0" y="11286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7000"/>
              </a:blip>
              <a:stretch>
                <a:fillRect l="0" t="0" r="-4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8811768" y="9925050"/>
            <a:ext cx="707232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8000">
                    <a:alpha val="49804"/>
                  </a:srgbClr>
                </a:solidFill>
                <a:latin typeface="Calibri (MS)"/>
                <a:ea typeface="Calibri (MS)"/>
                <a:cs typeface="Calibri (MS)"/>
                <a:sym typeface="Calibri (MS)"/>
              </a:rPr>
              <a:t>Pubblico</a:t>
            </a:r>
          </a:p>
        </p:txBody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0" y="9766923"/>
            <a:ext cx="18288000" cy="542650"/>
            <a:chOff x="0" y="0"/>
            <a:chExt cx="24384000" cy="72353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84000" cy="723519"/>
            </a:xfrm>
            <a:custGeom>
              <a:avLst/>
              <a:gdLst/>
              <a:ahLst/>
              <a:cxnLst/>
              <a:rect r="r" b="b" t="t" l="l"/>
              <a:pathLst>
                <a:path h="723519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23519"/>
                  </a:lnTo>
                  <a:lnTo>
                    <a:pt x="0" y="723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92" t="0" r="-292" b="-2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0160560" y="9850592"/>
            <a:ext cx="7792958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>
                    <a:alpha val="49804"/>
                  </a:srgbClr>
                </a:solidFill>
                <a:latin typeface="Titillium Web"/>
                <a:ea typeface="Titillium Web"/>
                <a:cs typeface="Titillium Web"/>
                <a:sym typeface="Titillium Web"/>
              </a:rPr>
              <a:t>Missione 4 </a:t>
            </a:r>
            <a:r>
              <a:rPr lang="en-US" sz="2100" b="true">
                <a:solidFill>
                  <a:srgbClr val="FFFFFF">
                    <a:alpha val="49804"/>
                  </a:srgbClr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• Istruzione e Ricerca 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92772" y="9841850"/>
            <a:ext cx="11695932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</a:p>
        </p:txBody>
      </p: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0" y="0"/>
            <a:ext cx="18288000" cy="1293329"/>
            <a:chOff x="0" y="0"/>
            <a:chExt cx="24384000" cy="172443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384000" cy="1724406"/>
            </a:xfrm>
            <a:custGeom>
              <a:avLst/>
              <a:gdLst/>
              <a:ahLst/>
              <a:cxnLst/>
              <a:rect r="r" b="b" t="t" l="l"/>
              <a:pathLst>
                <a:path h="1724406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406"/>
                  </a:lnTo>
                  <a:lnTo>
                    <a:pt x="0" y="1724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347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028700" y="2699017"/>
            <a:ext cx="8743705" cy="5324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2E2638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Le persone con problemi di udito affrontano diverse sfide che influiscono negativamente sulla loro vita quotidiana, sia a livello personale, che professionale.</a:t>
            </a:r>
            <a:r>
              <a:rPr lang="en-US" sz="3000" b="true">
                <a:solidFill>
                  <a:srgbClr val="2E2638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2E2638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Le difficoltà nel seguire conversazioni in ambienti rumorosi, e/o con più interlocutori, possono portare a isolamento sociale e frustrazione. 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2E2638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L’utilizzo di apparecchi acustici non sempre risolve il problema, rendendo la comprensione del parlato faticosa.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81100" y="1348779"/>
            <a:ext cx="4499774" cy="718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b="true" sz="4174">
                <a:solidFill>
                  <a:srgbClr val="314FD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IL PROBLEMA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179869" y="4813495"/>
            <a:ext cx="8092344" cy="4443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799">
                <a:solidFill>
                  <a:srgbClr val="314FDD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LA SITUAZIONE OGGI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Secondo l'OMS, oltre il 5% della popolazione mondiale, circa 466 milioni di persone, soffre di un​a perdita dell'udito che influisce sulla qualita' della vita e si stima che entro il 2050 piu' di 900 milioni di persone (ovvero 1 su 10) soffriranno di ipoacusia.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Sordita' e problemi di udito colpiscono ben il 7% della popolazione italiana, circa 7 milioni di persone.​​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11768" y="9925050"/>
            <a:ext cx="707232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8000">
                    <a:alpha val="49804"/>
                  </a:srgbClr>
                </a:solidFill>
                <a:latin typeface="Calibri (MS)"/>
                <a:ea typeface="Calibri (MS)"/>
                <a:cs typeface="Calibri (MS)"/>
                <a:sym typeface="Calibri (MS)"/>
              </a:rPr>
              <a:t>Pubblico</a:t>
            </a:r>
          </a:p>
        </p:txBody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-1707576">
            <a:off x="16194482" y="-2135701"/>
            <a:ext cx="7006335" cy="8177071"/>
            <a:chOff x="0" y="0"/>
            <a:chExt cx="9341780" cy="10902762"/>
          </a:xfrm>
        </p:grpSpPr>
        <p:sp>
          <p:nvSpPr>
            <p:cNvPr name="Freeform 4" id="4" descr="Immagine che contiene nero, oscurità, notte  Il contenuto generato dall'IA potrebbe non essere corretto."/>
            <p:cNvSpPr/>
            <p:nvPr/>
          </p:nvSpPr>
          <p:spPr>
            <a:xfrm flipH="false" flipV="false" rot="0">
              <a:off x="0" y="0"/>
              <a:ext cx="9341739" cy="10902823"/>
            </a:xfrm>
            <a:custGeom>
              <a:avLst/>
              <a:gdLst/>
              <a:ahLst/>
              <a:cxnLst/>
              <a:rect r="r" b="b" t="t" l="l"/>
              <a:pathLst>
                <a:path h="10902823" w="9341739">
                  <a:moveTo>
                    <a:pt x="0" y="0"/>
                  </a:moveTo>
                  <a:lnTo>
                    <a:pt x="9341739" y="0"/>
                  </a:lnTo>
                  <a:lnTo>
                    <a:pt x="9341739" y="10902823"/>
                  </a:lnTo>
                  <a:lnTo>
                    <a:pt x="0" y="10902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6000"/>
              </a:blip>
              <a:stretch>
                <a:fillRect l="0" t="0" r="-7" b="0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-1872384" y="3870610"/>
            <a:ext cx="10449219" cy="8464852"/>
            <a:chOff x="0" y="0"/>
            <a:chExt cx="13932292" cy="11286470"/>
          </a:xfrm>
        </p:grpSpPr>
        <p:sp>
          <p:nvSpPr>
            <p:cNvPr name="Freeform 6" id="6" descr="Immagine che contiene nero, oscurità, notte  Il contenuto generato dall'IA potrebbe non essere corretto."/>
            <p:cNvSpPr/>
            <p:nvPr/>
          </p:nvSpPr>
          <p:spPr>
            <a:xfrm flipH="false" flipV="false" rot="0">
              <a:off x="0" y="0"/>
              <a:ext cx="13932281" cy="11286490"/>
            </a:xfrm>
            <a:custGeom>
              <a:avLst/>
              <a:gdLst/>
              <a:ahLst/>
              <a:cxnLst/>
              <a:rect r="r" b="b" t="t" l="l"/>
              <a:pathLst>
                <a:path h="11286490" w="13932281">
                  <a:moveTo>
                    <a:pt x="0" y="0"/>
                  </a:moveTo>
                  <a:lnTo>
                    <a:pt x="13932281" y="0"/>
                  </a:lnTo>
                  <a:lnTo>
                    <a:pt x="13932281" y="11286490"/>
                  </a:lnTo>
                  <a:lnTo>
                    <a:pt x="0" y="11286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6000"/>
              </a:blip>
              <a:stretch>
                <a:fillRect l="0" t="0" r="-4" b="0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0" y="9766923"/>
            <a:ext cx="18288000" cy="542650"/>
            <a:chOff x="0" y="0"/>
            <a:chExt cx="24384000" cy="72353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84000" cy="723519"/>
            </a:xfrm>
            <a:custGeom>
              <a:avLst/>
              <a:gdLst/>
              <a:ahLst/>
              <a:cxnLst/>
              <a:rect r="r" b="b" t="t" l="l"/>
              <a:pathLst>
                <a:path h="723519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23519"/>
                  </a:lnTo>
                  <a:lnTo>
                    <a:pt x="0" y="723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92" t="0" r="-292" b="-2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0160560" y="9850592"/>
            <a:ext cx="7792958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>
                    <a:alpha val="49804"/>
                  </a:srgbClr>
                </a:solidFill>
                <a:latin typeface="Titillium Web"/>
                <a:ea typeface="Titillium Web"/>
                <a:cs typeface="Titillium Web"/>
                <a:sym typeface="Titillium Web"/>
              </a:rPr>
              <a:t>Missione 4 </a:t>
            </a:r>
            <a:r>
              <a:rPr lang="en-US" sz="2100" b="true">
                <a:solidFill>
                  <a:srgbClr val="FFFFFF">
                    <a:alpha val="49804"/>
                  </a:srgbClr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• Istruzione e Ricerca 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92772" y="9841850"/>
            <a:ext cx="11695932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</a:p>
        </p:txBody>
      </p: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0" y="0"/>
            <a:ext cx="18288000" cy="1293329"/>
            <a:chOff x="0" y="0"/>
            <a:chExt cx="24384000" cy="172443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384000" cy="1724406"/>
            </a:xfrm>
            <a:custGeom>
              <a:avLst/>
              <a:gdLst/>
              <a:ahLst/>
              <a:cxnLst/>
              <a:rect r="r" b="b" t="t" l="l"/>
              <a:pathLst>
                <a:path h="1724406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406"/>
                  </a:lnTo>
                  <a:lnTo>
                    <a:pt x="0" y="1724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347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671533" y="2814797"/>
            <a:ext cx="16944933" cy="5857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Immagina una vita in cui comprendere le persone dentro casa sia semplice quanto seguire un film con i sottotitoli. Parole accessibili, chiare, leggibili, non solo per lo schermo, ma anche per la realtà quotidiana.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La tecnologia per la sottotitolazione esiste da tempo: la usiamo su tablet, app, televisori, ma manca un ponte tra questa tecnologia e la vita reale. Non ci sono strumenti fisici, sviluppati specificatamente, che lo permettano.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Da qui siamo partiti a cercare una soluzione.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Abbiamo riconosciuto il vuoto e deciso di colmarlo.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Abbiamo unito il desiderio di comprensione con l’urgenza di inclusione e autonomia.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46014" y="1562938"/>
            <a:ext cx="9214546" cy="703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b="true" sz="4174">
                <a:solidFill>
                  <a:srgbClr val="314FDD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DALLA NECESSITÀ AL PRODOTTO: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11768" y="9925050"/>
            <a:ext cx="707232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8000">
                    <a:alpha val="49804"/>
                  </a:srgbClr>
                </a:solidFill>
                <a:latin typeface="Calibri (MS)"/>
                <a:ea typeface="Calibri (MS)"/>
                <a:cs typeface="Calibri (MS)"/>
                <a:sym typeface="Calibri (MS)"/>
              </a:rPr>
              <a:t>Pubblico</a:t>
            </a:r>
          </a:p>
        </p:txBody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1426115" y="1282104"/>
            <a:ext cx="7006335" cy="8177071"/>
            <a:chOff x="0" y="0"/>
            <a:chExt cx="9341780" cy="109027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341739" cy="10902823"/>
            </a:xfrm>
            <a:custGeom>
              <a:avLst/>
              <a:gdLst/>
              <a:ahLst/>
              <a:cxnLst/>
              <a:rect r="r" b="b" t="t" l="l"/>
              <a:pathLst>
                <a:path h="10902823" w="9341739">
                  <a:moveTo>
                    <a:pt x="0" y="0"/>
                  </a:moveTo>
                  <a:lnTo>
                    <a:pt x="9341739" y="0"/>
                  </a:lnTo>
                  <a:lnTo>
                    <a:pt x="9341739" y="10902823"/>
                  </a:lnTo>
                  <a:lnTo>
                    <a:pt x="0" y="10902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9331" t="-1510" r="-40225" b="0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0" y="1293329"/>
            <a:ext cx="10449219" cy="8464852"/>
            <a:chOff x="0" y="0"/>
            <a:chExt cx="13932292" cy="11286470"/>
          </a:xfrm>
        </p:grpSpPr>
        <p:sp>
          <p:nvSpPr>
            <p:cNvPr name="Freeform 6" id="6" descr="Immagine che contiene nero, oscurità, notte  Il contenuto generato dall'IA potrebbe non essere corretto."/>
            <p:cNvSpPr/>
            <p:nvPr/>
          </p:nvSpPr>
          <p:spPr>
            <a:xfrm flipH="false" flipV="false" rot="0">
              <a:off x="0" y="0"/>
              <a:ext cx="13932281" cy="11286490"/>
            </a:xfrm>
            <a:custGeom>
              <a:avLst/>
              <a:gdLst/>
              <a:ahLst/>
              <a:cxnLst/>
              <a:rect r="r" b="b" t="t" l="l"/>
              <a:pathLst>
                <a:path h="11286490" w="13932281">
                  <a:moveTo>
                    <a:pt x="0" y="0"/>
                  </a:moveTo>
                  <a:lnTo>
                    <a:pt x="13932281" y="0"/>
                  </a:lnTo>
                  <a:lnTo>
                    <a:pt x="13932281" y="11286490"/>
                  </a:lnTo>
                  <a:lnTo>
                    <a:pt x="0" y="11286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000"/>
              </a:blip>
              <a:stretch>
                <a:fillRect l="0" t="0" r="-4" b="0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0" y="9766923"/>
            <a:ext cx="18288000" cy="542650"/>
            <a:chOff x="0" y="0"/>
            <a:chExt cx="24384000" cy="72353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84000" cy="723519"/>
            </a:xfrm>
            <a:custGeom>
              <a:avLst/>
              <a:gdLst/>
              <a:ahLst/>
              <a:cxnLst/>
              <a:rect r="r" b="b" t="t" l="l"/>
              <a:pathLst>
                <a:path h="723519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23519"/>
                  </a:lnTo>
                  <a:lnTo>
                    <a:pt x="0" y="723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92" t="0" r="-292" b="-2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0" y="0"/>
            <a:ext cx="18288000" cy="1293329"/>
            <a:chOff x="0" y="0"/>
            <a:chExt cx="24384000" cy="172443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384000" cy="1724406"/>
            </a:xfrm>
            <a:custGeom>
              <a:avLst/>
              <a:gdLst/>
              <a:ahLst/>
              <a:cxnLst/>
              <a:rect r="r" b="b" t="t" l="l"/>
              <a:pathLst>
                <a:path h="1724406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406"/>
                  </a:lnTo>
                  <a:lnTo>
                    <a:pt x="0" y="1724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347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2836377" y="1914504"/>
            <a:ext cx="4751223" cy="1983556"/>
          </a:xfrm>
          <a:custGeom>
            <a:avLst/>
            <a:gdLst/>
            <a:ahLst/>
            <a:cxnLst/>
            <a:rect r="r" b="b" t="t" l="l"/>
            <a:pathLst>
              <a:path h="1983556" w="4751223">
                <a:moveTo>
                  <a:pt x="0" y="0"/>
                </a:moveTo>
                <a:lnTo>
                  <a:pt x="4751223" y="0"/>
                </a:lnTo>
                <a:lnTo>
                  <a:pt x="4751223" y="1983557"/>
                </a:lnTo>
                <a:lnTo>
                  <a:pt x="0" y="19835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4009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60560" y="9850592"/>
            <a:ext cx="7792958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>
                    <a:alpha val="49804"/>
                  </a:srgbClr>
                </a:solidFill>
                <a:latin typeface="Titillium Web"/>
                <a:ea typeface="Titillium Web"/>
                <a:cs typeface="Titillium Web"/>
                <a:sym typeface="Titillium Web"/>
              </a:rPr>
              <a:t>Missione 4 </a:t>
            </a:r>
            <a:r>
              <a:rPr lang="en-US" sz="2100" b="true">
                <a:solidFill>
                  <a:srgbClr val="FFFFFF">
                    <a:alpha val="49804"/>
                  </a:srgbClr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• Istruzione e Ricerca 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92772" y="9841850"/>
            <a:ext cx="11695932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90547" y="4123244"/>
            <a:ext cx="10275854" cy="4781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16"/>
              </a:lnSpc>
            </a:pPr>
            <a:r>
              <a:rPr lang="en-US" sz="3011" b="true">
                <a:solidFill>
                  <a:srgbClr val="2E2638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Un dispositivo che permette di superare le difficoltà comunicative, basato sull' intelligenza artificiale per la trascrizione vocale in tempo reale. </a:t>
            </a:r>
          </a:p>
          <a:p>
            <a:pPr algn="just">
              <a:lnSpc>
                <a:spcPts val="4216"/>
              </a:lnSpc>
            </a:pPr>
          </a:p>
          <a:p>
            <a:pPr algn="just">
              <a:lnSpc>
                <a:spcPts val="4216"/>
              </a:lnSpc>
            </a:pPr>
            <a:r>
              <a:rPr lang="en-US" sz="3011" b="true">
                <a:solidFill>
                  <a:srgbClr val="2E2638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Si compone di strumenti audio e video appositamente realizzati per restituire, attraverso un interfaccia semplice e intuitiva, la comprensione e l'accesso a informazioni quotidiane per tutti coloro che soffrono di disabilità uditiva.</a:t>
            </a:r>
          </a:p>
          <a:p>
            <a:pPr algn="just">
              <a:lnSpc>
                <a:spcPts val="4216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724836" y="1205904"/>
            <a:ext cx="4499774" cy="703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b="true" sz="4174">
                <a:solidFill>
                  <a:srgbClr val="314FDD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LA SOLUZIONE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11768" y="9925050"/>
            <a:ext cx="707232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8000">
                    <a:alpha val="49804"/>
                  </a:srgbClr>
                </a:solidFill>
                <a:latin typeface="Calibri (MS)"/>
                <a:ea typeface="Calibri (MS)"/>
                <a:cs typeface="Calibri (MS)"/>
                <a:sym typeface="Calibri (MS)"/>
              </a:rPr>
              <a:t>Pubblico</a:t>
            </a:r>
          </a:p>
        </p:txBody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4479655" y="-167293"/>
            <a:ext cx="5143503" cy="5123037"/>
            <a:chOff x="0" y="0"/>
            <a:chExt cx="6858004" cy="6830716"/>
          </a:xfrm>
        </p:grpSpPr>
        <p:sp>
          <p:nvSpPr>
            <p:cNvPr name="Freeform 4" id="4" descr="Immagine che contiene nero, oscurità, notte  Il contenuto generato dall'IA potrebbe non essere corretto."/>
            <p:cNvSpPr/>
            <p:nvPr/>
          </p:nvSpPr>
          <p:spPr>
            <a:xfrm flipH="false" flipV="false" rot="0">
              <a:off x="0" y="0"/>
              <a:ext cx="6858000" cy="6830695"/>
            </a:xfrm>
            <a:custGeom>
              <a:avLst/>
              <a:gdLst/>
              <a:ahLst/>
              <a:cxnLst/>
              <a:rect r="r" b="b" t="t" l="l"/>
              <a:pathLst>
                <a:path h="6830695" w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30695"/>
                  </a:lnTo>
                  <a:lnTo>
                    <a:pt x="0" y="6830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34" b="0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-2533225" y="4955744"/>
            <a:ext cx="10031849" cy="4900144"/>
            <a:chOff x="0" y="0"/>
            <a:chExt cx="14935200" cy="7295228"/>
          </a:xfrm>
        </p:grpSpPr>
        <p:sp>
          <p:nvSpPr>
            <p:cNvPr name="Freeform 6" id="6" descr="Immagine che contiene nero, oscurità, notte  Il contenuto generato dall'IA potrebbe non essere corretto."/>
            <p:cNvSpPr/>
            <p:nvPr/>
          </p:nvSpPr>
          <p:spPr>
            <a:xfrm flipH="false" flipV="false" rot="0">
              <a:off x="0" y="0"/>
              <a:ext cx="14935200" cy="7295261"/>
            </a:xfrm>
            <a:custGeom>
              <a:avLst/>
              <a:gdLst/>
              <a:ahLst/>
              <a:cxnLst/>
              <a:rect r="r" b="b" t="t" l="l"/>
              <a:pathLst>
                <a:path h="7295261" w="14935200">
                  <a:moveTo>
                    <a:pt x="0" y="0"/>
                  </a:moveTo>
                  <a:lnTo>
                    <a:pt x="14935200" y="0"/>
                  </a:lnTo>
                  <a:lnTo>
                    <a:pt x="14935200" y="7295261"/>
                  </a:lnTo>
                  <a:lnTo>
                    <a:pt x="0" y="7295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49" b="0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0" y="9766923"/>
            <a:ext cx="18288000" cy="542650"/>
            <a:chOff x="0" y="0"/>
            <a:chExt cx="24384000" cy="72353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84000" cy="723519"/>
            </a:xfrm>
            <a:custGeom>
              <a:avLst/>
              <a:gdLst/>
              <a:ahLst/>
              <a:cxnLst/>
              <a:rect r="r" b="b" t="t" l="l"/>
              <a:pathLst>
                <a:path h="723519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23519"/>
                  </a:lnTo>
                  <a:lnTo>
                    <a:pt x="0" y="723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92" t="0" r="-292" b="-2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0" y="0"/>
            <a:ext cx="18288000" cy="1293329"/>
            <a:chOff x="0" y="0"/>
            <a:chExt cx="24384000" cy="172443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384000" cy="1724406"/>
            </a:xfrm>
            <a:custGeom>
              <a:avLst/>
              <a:gdLst/>
              <a:ahLst/>
              <a:cxnLst/>
              <a:rect r="r" b="b" t="t" l="l"/>
              <a:pathLst>
                <a:path h="1724406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406"/>
                  </a:lnTo>
                  <a:lnTo>
                    <a:pt x="0" y="1724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347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149982" y="5200953"/>
            <a:ext cx="16030804" cy="4654934"/>
          </a:xfrm>
          <a:custGeom>
            <a:avLst/>
            <a:gdLst/>
            <a:ahLst/>
            <a:cxnLst/>
            <a:rect r="r" b="b" t="t" l="l"/>
            <a:pathLst>
              <a:path h="4654934" w="16030804">
                <a:moveTo>
                  <a:pt x="0" y="0"/>
                </a:moveTo>
                <a:lnTo>
                  <a:pt x="16030804" y="0"/>
                </a:lnTo>
                <a:lnTo>
                  <a:pt x="16030804" y="4654934"/>
                </a:lnTo>
                <a:lnTo>
                  <a:pt x="0" y="46549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60560" y="9850592"/>
            <a:ext cx="7792958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>
                    <a:alpha val="49804"/>
                  </a:srgbClr>
                </a:solidFill>
                <a:latin typeface="Titillium Web"/>
                <a:ea typeface="Titillium Web"/>
                <a:cs typeface="Titillium Web"/>
                <a:sym typeface="Titillium Web"/>
              </a:rPr>
              <a:t>Missione 4 </a:t>
            </a:r>
            <a:r>
              <a:rPr lang="en-US" sz="2100" b="true">
                <a:solidFill>
                  <a:srgbClr val="FFFFFF">
                    <a:alpha val="49804"/>
                  </a:srgbClr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• Istruzione e Ricerca 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92772" y="9841850"/>
            <a:ext cx="11695932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92773" y="2726893"/>
            <a:ext cx="14745110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true">
                <a:solidFill>
                  <a:srgbClr val="2E2638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Per </a:t>
            </a:r>
            <a:r>
              <a:rPr lang="en-US" b="true" sz="3000" u="sng">
                <a:solidFill>
                  <a:srgbClr val="2E2638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la persona</a:t>
            </a:r>
            <a:r>
              <a:rPr lang="en-US" sz="3000" b="true">
                <a:solidFill>
                  <a:srgbClr val="2E2638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 con deficit dell’udito che vuole riappropriarsi dell’autonomia comunicativa e per </a:t>
            </a:r>
            <a:r>
              <a:rPr lang="en-US" b="true" sz="3000" u="sng">
                <a:solidFill>
                  <a:srgbClr val="2E2638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le organizzazioni</a:t>
            </a:r>
            <a:r>
              <a:rPr lang="en-US" sz="3000" b="true">
                <a:solidFill>
                  <a:srgbClr val="2E2638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 pubbliche e private che vogliono fornire un servizio accessibile.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2E2638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Conversa e ConversaPro permettono di superare le difficoltà comunicative tramite un dispositivo dall'utilizzo naturale e non invasivo.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77236" y="1358304"/>
            <a:ext cx="4786138" cy="703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b="true" sz="4174">
                <a:solidFill>
                  <a:srgbClr val="314FDD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TARGET MARKET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11768" y="9925050"/>
            <a:ext cx="707232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8000">
                    <a:alpha val="49804"/>
                  </a:srgbClr>
                </a:solidFill>
                <a:latin typeface="Calibri (MS)"/>
                <a:ea typeface="Calibri (MS)"/>
                <a:cs typeface="Calibri (MS)"/>
                <a:sym typeface="Calibri (MS)"/>
              </a:rPr>
              <a:t>Pubblico</a:t>
            </a:r>
          </a:p>
        </p:txBody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4479655" y="-167293"/>
            <a:ext cx="5143503" cy="5123037"/>
            <a:chOff x="0" y="0"/>
            <a:chExt cx="6858004" cy="6830716"/>
          </a:xfrm>
        </p:grpSpPr>
        <p:sp>
          <p:nvSpPr>
            <p:cNvPr name="Freeform 4" id="4" descr="Immagine che contiene nero, oscurità, notte  Il contenuto generato dall'IA potrebbe non essere corretto."/>
            <p:cNvSpPr/>
            <p:nvPr/>
          </p:nvSpPr>
          <p:spPr>
            <a:xfrm flipH="false" flipV="false" rot="0">
              <a:off x="0" y="0"/>
              <a:ext cx="6858000" cy="6830695"/>
            </a:xfrm>
            <a:custGeom>
              <a:avLst/>
              <a:gdLst/>
              <a:ahLst/>
              <a:cxnLst/>
              <a:rect r="r" b="b" t="t" l="l"/>
              <a:pathLst>
                <a:path h="6830695" w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30695"/>
                  </a:lnTo>
                  <a:lnTo>
                    <a:pt x="0" y="6830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3000"/>
              </a:blip>
              <a:stretch>
                <a:fillRect l="0" t="0" r="-134" b="0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0" y="9766923"/>
            <a:ext cx="18288000" cy="542650"/>
            <a:chOff x="0" y="0"/>
            <a:chExt cx="24384000" cy="72353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000" cy="723519"/>
            </a:xfrm>
            <a:custGeom>
              <a:avLst/>
              <a:gdLst/>
              <a:ahLst/>
              <a:cxnLst/>
              <a:rect r="r" b="b" t="t" l="l"/>
              <a:pathLst>
                <a:path h="723519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23519"/>
                  </a:lnTo>
                  <a:lnTo>
                    <a:pt x="0" y="723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92" t="0" r="-292" b="-2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0" y="0"/>
            <a:ext cx="18288000" cy="1293329"/>
            <a:chOff x="0" y="0"/>
            <a:chExt cx="24384000" cy="172443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84000" cy="1724406"/>
            </a:xfrm>
            <a:custGeom>
              <a:avLst/>
              <a:gdLst/>
              <a:ahLst/>
              <a:cxnLst/>
              <a:rect r="r" b="b" t="t" l="l"/>
              <a:pathLst>
                <a:path h="1724406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406"/>
                  </a:lnTo>
                  <a:lnTo>
                    <a:pt x="0" y="1724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47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0160560" y="9850592"/>
            <a:ext cx="7792958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>
                    <a:alpha val="49804"/>
                  </a:srgbClr>
                </a:solidFill>
                <a:latin typeface="Titillium Web"/>
                <a:ea typeface="Titillium Web"/>
                <a:cs typeface="Titillium Web"/>
                <a:sym typeface="Titillium Web"/>
              </a:rPr>
              <a:t>Missione 4 </a:t>
            </a:r>
            <a:r>
              <a:rPr lang="en-US" sz="2100" b="true">
                <a:solidFill>
                  <a:srgbClr val="FFFFFF">
                    <a:alpha val="49804"/>
                  </a:srgbClr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• Istruzione e Ricerca 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92772" y="9841850"/>
            <a:ext cx="11695932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77236" y="1358304"/>
            <a:ext cx="6482298" cy="703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b="true" sz="4174">
                <a:solidFill>
                  <a:srgbClr val="314FDD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MARKET COMPETITION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6128750" y="1862779"/>
            <a:ext cx="12357503" cy="7409620"/>
          </a:xfrm>
          <a:custGeom>
            <a:avLst/>
            <a:gdLst/>
            <a:ahLst/>
            <a:cxnLst/>
            <a:rect r="r" b="b" t="t" l="l"/>
            <a:pathLst>
              <a:path h="7409620" w="12357503">
                <a:moveTo>
                  <a:pt x="0" y="0"/>
                </a:moveTo>
                <a:lnTo>
                  <a:pt x="12357502" y="0"/>
                </a:lnTo>
                <a:lnTo>
                  <a:pt x="12357502" y="7409620"/>
                </a:lnTo>
                <a:lnTo>
                  <a:pt x="0" y="74096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801" t="0" r="-5496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23769" y="2825304"/>
            <a:ext cx="7621834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2E2638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Conversa è una soluzione unica nel suo genere. Non esistono competitor diretti. È un dispositivo fisico che risponde a un bisogno reale e non ancora soddisfatto.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2815609" y="3387281"/>
            <a:ext cx="3328092" cy="1335862"/>
          </a:xfrm>
          <a:custGeom>
            <a:avLst/>
            <a:gdLst/>
            <a:ahLst/>
            <a:cxnLst/>
            <a:rect r="r" b="b" t="t" l="l"/>
            <a:pathLst>
              <a:path h="1335862" w="3328092">
                <a:moveTo>
                  <a:pt x="0" y="0"/>
                </a:moveTo>
                <a:lnTo>
                  <a:pt x="3328092" y="0"/>
                </a:lnTo>
                <a:lnTo>
                  <a:pt x="3328092" y="1335861"/>
                </a:lnTo>
                <a:lnTo>
                  <a:pt x="0" y="13358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19175" y="5730429"/>
            <a:ext cx="7621834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2E2638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Sviluppiamo la soluzione che oggi manca nell'ambito della disabilità uditiva. 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2E2638"/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Conversa è un dispositivo pensato non per il mercato che c’è, ma per quello che manca.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</p:txBody>
      </p:sp>
      <p:grpSp>
        <p:nvGrpSpPr>
          <p:cNvPr name="Group 16" id="16"/>
          <p:cNvGrpSpPr>
            <a:grpSpLocks noChangeAspect="true"/>
          </p:cNvGrpSpPr>
          <p:nvPr/>
        </p:nvGrpSpPr>
        <p:grpSpPr>
          <a:xfrm rot="5400000">
            <a:off x="-6299772" y="4000356"/>
            <a:ext cx="10031849" cy="4900144"/>
            <a:chOff x="0" y="0"/>
            <a:chExt cx="14935200" cy="7295228"/>
          </a:xfrm>
        </p:grpSpPr>
        <p:sp>
          <p:nvSpPr>
            <p:cNvPr name="Freeform 17" id="17" descr="Immagine che contiene nero, oscurità, notte  Il contenuto generato dall'IA potrebbe non essere corretto."/>
            <p:cNvSpPr/>
            <p:nvPr/>
          </p:nvSpPr>
          <p:spPr>
            <a:xfrm flipH="false" flipV="false" rot="0">
              <a:off x="0" y="0"/>
              <a:ext cx="14935200" cy="7295261"/>
            </a:xfrm>
            <a:custGeom>
              <a:avLst/>
              <a:gdLst/>
              <a:ahLst/>
              <a:cxnLst/>
              <a:rect r="r" b="b" t="t" l="l"/>
              <a:pathLst>
                <a:path h="7295261" w="14935200">
                  <a:moveTo>
                    <a:pt x="0" y="0"/>
                  </a:moveTo>
                  <a:lnTo>
                    <a:pt x="14935200" y="0"/>
                  </a:lnTo>
                  <a:lnTo>
                    <a:pt x="14935200" y="7295261"/>
                  </a:lnTo>
                  <a:lnTo>
                    <a:pt x="0" y="7295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7000"/>
              </a:blip>
              <a:stretch>
                <a:fillRect l="0" t="0" r="-49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11768" y="9925050"/>
            <a:ext cx="707232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8000">
                    <a:alpha val="49804"/>
                  </a:srgbClr>
                </a:solidFill>
                <a:latin typeface="Calibri (MS)"/>
                <a:ea typeface="Calibri (MS)"/>
                <a:cs typeface="Calibri (MS)"/>
                <a:sym typeface="Calibri (MS)"/>
              </a:rPr>
              <a:t>Pubblico</a:t>
            </a:r>
          </a:p>
        </p:txBody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0" y="9766923"/>
            <a:ext cx="18288000" cy="542650"/>
            <a:chOff x="0" y="0"/>
            <a:chExt cx="24384000" cy="72353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723519"/>
            </a:xfrm>
            <a:custGeom>
              <a:avLst/>
              <a:gdLst/>
              <a:ahLst/>
              <a:cxnLst/>
              <a:rect r="r" b="b" t="t" l="l"/>
              <a:pathLst>
                <a:path h="723519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723519"/>
                  </a:lnTo>
                  <a:lnTo>
                    <a:pt x="0" y="723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92" t="0" r="-292" b="-2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0" y="0"/>
            <a:ext cx="18288000" cy="1293329"/>
            <a:chOff x="0" y="0"/>
            <a:chExt cx="24384000" cy="172443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000" cy="1724406"/>
            </a:xfrm>
            <a:custGeom>
              <a:avLst/>
              <a:gdLst/>
              <a:ahLst/>
              <a:cxnLst/>
              <a:rect r="r" b="b" t="t" l="l"/>
              <a:pathLst>
                <a:path h="1724406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724406"/>
                  </a:lnTo>
                  <a:lnTo>
                    <a:pt x="0" y="1724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347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160560" y="9850592"/>
            <a:ext cx="7792958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>
                <a:solidFill>
                  <a:srgbClr val="FFFFFF">
                    <a:alpha val="49804"/>
                  </a:srgbClr>
                </a:solidFill>
                <a:latin typeface="Titillium Web"/>
                <a:ea typeface="Titillium Web"/>
                <a:cs typeface="Titillium Web"/>
                <a:sym typeface="Titillium Web"/>
              </a:rPr>
              <a:t>Missione 4 </a:t>
            </a:r>
            <a:r>
              <a:rPr lang="en-US" sz="2100" b="true">
                <a:solidFill>
                  <a:srgbClr val="FFFFFF">
                    <a:alpha val="49804"/>
                  </a:srgbClr>
                </a:solidFill>
                <a:latin typeface="Titillium Web Bold"/>
                <a:ea typeface="Titillium Web Bold"/>
                <a:cs typeface="Titillium Web Bold"/>
                <a:sym typeface="Titillium Web Bold"/>
              </a:rPr>
              <a:t>• Istruzione e Ricerca 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92772" y="9841850"/>
            <a:ext cx="11695932" cy="370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36923" y="1750704"/>
            <a:ext cx="15214154" cy="7782770"/>
          </a:xfrm>
          <a:custGeom>
            <a:avLst/>
            <a:gdLst/>
            <a:ahLst/>
            <a:cxnLst/>
            <a:rect r="r" b="b" t="t" l="l"/>
            <a:pathLst>
              <a:path h="7782770" w="15214154">
                <a:moveTo>
                  <a:pt x="0" y="0"/>
                </a:moveTo>
                <a:lnTo>
                  <a:pt x="15214154" y="0"/>
                </a:lnTo>
                <a:lnTo>
                  <a:pt x="15214154" y="7782770"/>
                </a:lnTo>
                <a:lnTo>
                  <a:pt x="0" y="77827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3819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77236" y="1348779"/>
            <a:ext cx="6482298" cy="718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44"/>
              </a:lnSpc>
              <a:spcBef>
                <a:spcPct val="0"/>
              </a:spcBef>
            </a:pPr>
            <a:r>
              <a:rPr lang="en-US" b="true" sz="4174">
                <a:solidFill>
                  <a:srgbClr val="314FD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IL TEAM CONVERSA</a:t>
            </a:r>
          </a:p>
        </p:txBody>
      </p:sp>
      <p:grpSp>
        <p:nvGrpSpPr>
          <p:cNvPr name="Group 11" id="11"/>
          <p:cNvGrpSpPr>
            <a:grpSpLocks noChangeAspect="true"/>
          </p:cNvGrpSpPr>
          <p:nvPr/>
        </p:nvGrpSpPr>
        <p:grpSpPr>
          <a:xfrm rot="5400000">
            <a:off x="-5837183" y="3859181"/>
            <a:ext cx="10031849" cy="4900144"/>
            <a:chOff x="0" y="0"/>
            <a:chExt cx="14935200" cy="7295228"/>
          </a:xfrm>
        </p:grpSpPr>
        <p:sp>
          <p:nvSpPr>
            <p:cNvPr name="Freeform 12" id="12" descr="Immagine che contiene nero, oscurità, notte  Il contenuto generato dall'IA potrebbe non essere corretto."/>
            <p:cNvSpPr/>
            <p:nvPr/>
          </p:nvSpPr>
          <p:spPr>
            <a:xfrm flipH="false" flipV="false" rot="0">
              <a:off x="0" y="0"/>
              <a:ext cx="14935200" cy="7295261"/>
            </a:xfrm>
            <a:custGeom>
              <a:avLst/>
              <a:gdLst/>
              <a:ahLst/>
              <a:cxnLst/>
              <a:rect r="r" b="b" t="t" l="l"/>
              <a:pathLst>
                <a:path h="7295261" w="14935200">
                  <a:moveTo>
                    <a:pt x="0" y="0"/>
                  </a:moveTo>
                  <a:lnTo>
                    <a:pt x="14935200" y="0"/>
                  </a:lnTo>
                  <a:lnTo>
                    <a:pt x="14935200" y="7295261"/>
                  </a:lnTo>
                  <a:lnTo>
                    <a:pt x="0" y="7295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stretch>
                <a:fillRect l="0" t="0" r="-49" b="0"/>
              </a:stretch>
            </a:blip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4479655" y="-167293"/>
            <a:ext cx="5143503" cy="5123037"/>
            <a:chOff x="0" y="0"/>
            <a:chExt cx="6858004" cy="6830716"/>
          </a:xfrm>
        </p:grpSpPr>
        <p:sp>
          <p:nvSpPr>
            <p:cNvPr name="Freeform 14" id="14" descr="Immagine che contiene nero, oscurità, notte  Il contenuto generato dall'IA potrebbe non essere corretto."/>
            <p:cNvSpPr/>
            <p:nvPr/>
          </p:nvSpPr>
          <p:spPr>
            <a:xfrm flipH="false" flipV="false" rot="0">
              <a:off x="0" y="0"/>
              <a:ext cx="6858000" cy="6830695"/>
            </a:xfrm>
            <a:custGeom>
              <a:avLst/>
              <a:gdLst/>
              <a:ahLst/>
              <a:cxnLst/>
              <a:rect r="r" b="b" t="t" l="l"/>
              <a:pathLst>
                <a:path h="6830695" w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30695"/>
                  </a:lnTo>
                  <a:lnTo>
                    <a:pt x="0" y="6830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3000"/>
              </a:blip>
              <a:stretch>
                <a:fillRect l="0" t="0" r="-134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EE8D967367C4F43800F524D0FB25F14" ma:contentTypeVersion="16" ma:contentTypeDescription="Creare un nuovo documento." ma:contentTypeScope="" ma:versionID="00b5e24aa4fe71f18a411d208d8feab8">
  <xsd:schema xmlns:xsd="http://www.w3.org/2001/XMLSchema" xmlns:xs="http://www.w3.org/2001/XMLSchema" xmlns:p="http://schemas.microsoft.com/office/2006/metadata/properties" xmlns:ns2="61dc867b-cde0-418c-8f68-453c80a5486d" xmlns:ns3="9c2f6c11-a5d2-4411-8a2d-6b39d3ef753b" targetNamespace="http://schemas.microsoft.com/office/2006/metadata/properties" ma:root="true" ma:fieldsID="bb46f9adfbf3fd6f50c7ce854ccce3ee" ns2:_="" ns3:_="">
    <xsd:import namespace="61dc867b-cde0-418c-8f68-453c80a5486d"/>
    <xsd:import namespace="9c2f6c11-a5d2-4411-8a2d-6b39d3ef75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c867b-cde0-418c-8f68-453c80a548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b5cfcbd8-6033-42e0-bf64-395394fc0a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f6c11-a5d2-4411-8a2d-6b39d3ef753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Colonna per tutti i valori di tassonomia" ma:hidden="true" ma:list="{68c33b50-0603-471a-9307-77a9cfe783aa}" ma:internalName="TaxCatchAll" ma:showField="CatchAllData" ma:web="9c2f6c11-a5d2-4411-8a2d-6b39d3ef75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dc867b-cde0-418c-8f68-453c80a5486d">
      <Terms xmlns="http://schemas.microsoft.com/office/infopath/2007/PartnerControls"/>
    </lcf76f155ced4ddcb4097134ff3c332f>
    <TaxCatchAll xmlns="9c2f6c11-a5d2-4411-8a2d-6b39d3ef753b" xsi:nil="true"/>
  </documentManagement>
</p:properties>
</file>

<file path=customXml/itemProps1.xml><?xml version="1.0" encoding="utf-8"?>
<ds:datastoreItem xmlns:ds="http://schemas.openxmlformats.org/officeDocument/2006/customXml" ds:itemID="{4B827CB1-F822-4920-89C3-80482F4BAA81}"/>
</file>

<file path=customXml/itemProps2.xml><?xml version="1.0" encoding="utf-8"?>
<ds:datastoreItem xmlns:ds="http://schemas.openxmlformats.org/officeDocument/2006/customXml" ds:itemID="{BAC78B3D-7301-48DC-85B7-8F3D2A390084}"/>
</file>

<file path=customXml/itemProps3.xml><?xml version="1.0" encoding="utf-8"?>
<ds:datastoreItem xmlns:ds="http://schemas.openxmlformats.org/officeDocument/2006/customXml" ds:itemID="{F142C38B-DBCC-4BC9-9180-B8EFE36F172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 - ICSC Innovation and Community Day.pptx</dc:title>
  <cp:revision>1</cp:revision>
  <dcterms:created xsi:type="dcterms:W3CDTF">2006-08-16T00:00:00Z</dcterms:created>
  <dcterms:modified xsi:type="dcterms:W3CDTF">2011-08-01T06:04:30Z</dcterms:modified>
  <dc:identifier>DAG4OGuyFW0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0x010100EEE8D967367C4F43800F524D0FB25F14</vt:lpwstr>
  </property>
</Properties>
</file>