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Metadata/LabelInfo.xml" ContentType="application/vnd.ms-office.classificationlabels+xml"/>
  <Override PartName="/docProps/custom.xml" ContentType="application/vnd.openxmlformats-officedocument.custom-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embeddedFontLst>
    <p:embeddedFont>
      <p:font typeface="Nunito" pitchFamily="2" charset="77"/>
      <p:regular r:id="rId15"/>
      <p:bold r:id="rId16"/>
      <p:italic r:id="rId17"/>
      <p:boldItalic r:id="rId18"/>
    </p:embeddedFont>
    <p:embeddedFont>
      <p:font typeface="Play" pitchFamily="2" charset="0"/>
      <p:regular r:id="rId19"/>
      <p:bold r:id="rId20"/>
    </p:embeddedFont>
    <p:embeddedFont>
      <p:font typeface="Titillium Web" pitchFamily="2" charset="77"/>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jX+i6JwHlILOkdwlrbT5qQcAgeW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39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9"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customschemas.google.com/relationships/presentationmetadata" Target="metadata"/><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3a1e32e5ef1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g3a1e32e5ef1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3a1f328d3ef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g3a1f328d3ef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2" name="Google Shape;29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a1e32e5ef1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g3a1e32e5ef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a1f328d3ef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a1f328d3ef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a1f328d3ef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3a1f328d3e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a1e32e5ef1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g3a1e32e5ef1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a1e32e5ef1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g3a1e32e5ef1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a1e32e5ef1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a1e32e5ef1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12"/>
        <p:cNvGrpSpPr/>
        <p:nvPr/>
      </p:nvGrpSpPr>
      <p:grpSpPr>
        <a:xfrm>
          <a:off x="0" y="0"/>
          <a:ext cx="0" cy="0"/>
          <a:chOff x="0" y="0"/>
          <a:chExt cx="0" cy="0"/>
        </a:xfrm>
      </p:grpSpPr>
      <p:sp>
        <p:nvSpPr>
          <p:cNvPr id="13" name="Google Shape;13;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5" name="Google Shape;1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3" name="Google Shape;73;p1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77"/>
        <p:cNvGrpSpPr/>
        <p:nvPr/>
      </p:nvGrpSpPr>
      <p:grpSpPr>
        <a:xfrm>
          <a:off x="0" y="0"/>
          <a:ext cx="0" cy="0"/>
          <a:chOff x="0" y="0"/>
          <a:chExt cx="0" cy="0"/>
        </a:xfrm>
      </p:grpSpPr>
      <p:sp>
        <p:nvSpPr>
          <p:cNvPr id="78" name="Google Shape;78;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9"/>
          <p:cNvSpPr>
            <a:spLocks noGrp="1"/>
          </p:cNvSpPr>
          <p:nvPr>
            <p:ph type="pic" idx="2"/>
          </p:nvPr>
        </p:nvSpPr>
        <p:spPr>
          <a:xfrm>
            <a:off x="5183188" y="987425"/>
            <a:ext cx="6172200" cy="4873625"/>
          </a:xfrm>
          <a:prstGeom prst="rect">
            <a:avLst/>
          </a:prstGeom>
          <a:noFill/>
          <a:ln>
            <a:noFill/>
          </a:ln>
        </p:spPr>
      </p:sp>
      <p:sp>
        <p:nvSpPr>
          <p:cNvPr id="80" name="Google Shape;80;p1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1" name="Google Shape;8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84"/>
        <p:cNvGrpSpPr/>
        <p:nvPr/>
      </p:nvGrpSpPr>
      <p:grpSpPr>
        <a:xfrm>
          <a:off x="0" y="0"/>
          <a:ext cx="0" cy="0"/>
          <a:chOff x="0" y="0"/>
          <a:chExt cx="0" cy="0"/>
        </a:xfrm>
      </p:grpSpPr>
      <p:sp>
        <p:nvSpPr>
          <p:cNvPr id="85" name="Google Shape;85;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2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90"/>
        <p:cNvGrpSpPr/>
        <p:nvPr/>
      </p:nvGrpSpPr>
      <p:grpSpPr>
        <a:xfrm>
          <a:off x="0" y="0"/>
          <a:ext cx="0" cy="0"/>
          <a:chOff x="0" y="0"/>
          <a:chExt cx="0" cy="0"/>
        </a:xfrm>
      </p:grpSpPr>
      <p:sp>
        <p:nvSpPr>
          <p:cNvPr id="91" name="Google Shape;91;p2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2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6"/>
        <p:cNvGrpSpPr/>
        <p:nvPr/>
      </p:nvGrpSpPr>
      <p:grpSpPr>
        <a:xfrm>
          <a:off x="0" y="0"/>
          <a:ext cx="0" cy="0"/>
          <a:chOff x="0" y="0"/>
          <a:chExt cx="0" cy="0"/>
        </a:xfrm>
      </p:grpSpPr>
      <p:sp>
        <p:nvSpPr>
          <p:cNvPr id="97" name="Google Shape;97;g3a1e32e5ef1_0_205"/>
          <p:cNvSpPr txBox="1">
            <a:spLocks noGrp="1"/>
          </p:cNvSpPr>
          <p:nvPr>
            <p:ph type="title"/>
          </p:nvPr>
        </p:nvSpPr>
        <p:spPr>
          <a:xfrm>
            <a:off x="415600" y="593367"/>
            <a:ext cx="11360700" cy="763500"/>
          </a:xfrm>
          <a:prstGeom prst="rect">
            <a:avLst/>
          </a:prstGeom>
        </p:spPr>
        <p:txBody>
          <a:bodyPr spcFirstLastPara="1" wrap="square" lIns="91425" tIns="45700" rIns="91425" bIns="45700" anchor="ctr" anchorCtr="0">
            <a:normAutofit/>
          </a:bodyPr>
          <a:lstStyle>
            <a:lvl1pPr lvl="0">
              <a:spcBef>
                <a:spcPts val="0"/>
              </a:spcBef>
              <a:spcAft>
                <a:spcPts val="0"/>
              </a:spcAft>
              <a:buSzPts val="4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g3a1e32e5ef1_0_205"/>
          <p:cNvSpPr txBox="1">
            <a:spLocks noGrp="1"/>
          </p:cNvSpPr>
          <p:nvPr>
            <p:ph type="body" idx="1"/>
          </p:nvPr>
        </p:nvSpPr>
        <p:spPr>
          <a:xfrm>
            <a:off x="415600" y="1536633"/>
            <a:ext cx="11360700" cy="4555200"/>
          </a:xfrm>
          <a:prstGeom prst="rect">
            <a:avLst/>
          </a:prstGeom>
        </p:spPr>
        <p:txBody>
          <a:bodyPr spcFirstLastPara="1" wrap="square" lIns="91425" tIns="45700" rIns="91425" bIns="45700" anchor="t" anchorCtr="0">
            <a:normAutofit/>
          </a:bodyPr>
          <a:lstStyle>
            <a:lvl1pPr marL="457200" lvl="0" indent="-406400">
              <a:spcBef>
                <a:spcPts val="1000"/>
              </a:spcBef>
              <a:spcAft>
                <a:spcPts val="0"/>
              </a:spcAft>
              <a:buSzPts val="2800"/>
              <a:buChar char="•"/>
              <a:defRPr/>
            </a:lvl1pPr>
            <a:lvl2pPr marL="914400" lvl="1" indent="-381000">
              <a:spcBef>
                <a:spcPts val="500"/>
              </a:spcBef>
              <a:spcAft>
                <a:spcPts val="0"/>
              </a:spcAft>
              <a:buSzPts val="2400"/>
              <a:buChar char="•"/>
              <a:defRPr/>
            </a:lvl2pPr>
            <a:lvl3pPr marL="1371600" lvl="2" indent="-355600">
              <a:spcBef>
                <a:spcPts val="500"/>
              </a:spcBef>
              <a:spcAft>
                <a:spcPts val="0"/>
              </a:spcAft>
              <a:buSzPts val="2000"/>
              <a:buChar char="•"/>
              <a:defRPr/>
            </a:lvl3pPr>
            <a:lvl4pPr marL="1828800" lvl="3" indent="-342900">
              <a:spcBef>
                <a:spcPts val="500"/>
              </a:spcBef>
              <a:spcAft>
                <a:spcPts val="0"/>
              </a:spcAft>
              <a:buSzPts val="1800"/>
              <a:buChar char="•"/>
              <a:defRPr/>
            </a:lvl4pPr>
            <a:lvl5pPr marL="2286000" lvl="4" indent="-342900">
              <a:spcBef>
                <a:spcPts val="500"/>
              </a:spcBef>
              <a:spcAft>
                <a:spcPts val="0"/>
              </a:spcAft>
              <a:buSzPts val="1800"/>
              <a:buChar char="•"/>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
        <p:nvSpPr>
          <p:cNvPr id="99" name="Google Shape;99;g3a1e32e5ef1_0_205"/>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Intestazione sezione">
  <p:cSld name="3_Intestazione sezione">
    <p:spTree>
      <p:nvGrpSpPr>
        <p:cNvPr id="1" name="Shape 18"/>
        <p:cNvGrpSpPr/>
        <p:nvPr/>
      </p:nvGrpSpPr>
      <p:grpSpPr>
        <a:xfrm>
          <a:off x="0" y="0"/>
          <a:ext cx="0" cy="0"/>
          <a:chOff x="0" y="0"/>
          <a:chExt cx="0" cy="0"/>
        </a:xfrm>
      </p:grpSpPr>
      <p:sp>
        <p:nvSpPr>
          <p:cNvPr id="19" name="Google Shape;19;p9"/>
          <p:cNvSpPr txBox="1">
            <a:spLocks noGrp="1"/>
          </p:cNvSpPr>
          <p:nvPr>
            <p:ph type="body" idx="1"/>
          </p:nvPr>
        </p:nvSpPr>
        <p:spPr>
          <a:xfrm>
            <a:off x="436994" y="2306782"/>
            <a:ext cx="11318007" cy="386541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262626"/>
              </a:buClr>
              <a:buSzPts val="1800"/>
              <a:buChar char="•"/>
              <a:defRPr sz="1800">
                <a:solidFill>
                  <a:srgbClr val="262626"/>
                </a:solidFill>
                <a:latin typeface="Titillium Web"/>
                <a:ea typeface="Titillium Web"/>
                <a:cs typeface="Titillium Web"/>
                <a:sym typeface="Titillium Web"/>
              </a:defRPr>
            </a:lvl1pPr>
            <a:lvl2pPr marL="914400" lvl="1" indent="-330200" algn="l">
              <a:lnSpc>
                <a:spcPct val="90000"/>
              </a:lnSpc>
              <a:spcBef>
                <a:spcPts val="500"/>
              </a:spcBef>
              <a:spcAft>
                <a:spcPts val="0"/>
              </a:spcAft>
              <a:buClr>
                <a:srgbClr val="262626"/>
              </a:buClr>
              <a:buSzPts val="1600"/>
              <a:buChar char="•"/>
              <a:defRPr sz="1600">
                <a:solidFill>
                  <a:srgbClr val="262626"/>
                </a:solidFill>
                <a:latin typeface="Titillium Web"/>
                <a:ea typeface="Titillium Web"/>
                <a:cs typeface="Titillium Web"/>
                <a:sym typeface="Titillium Web"/>
              </a:defRPr>
            </a:lvl2pPr>
            <a:lvl3pPr marL="1371600" lvl="2" indent="-330200" algn="l">
              <a:lnSpc>
                <a:spcPct val="90000"/>
              </a:lnSpc>
              <a:spcBef>
                <a:spcPts val="500"/>
              </a:spcBef>
              <a:spcAft>
                <a:spcPts val="0"/>
              </a:spcAft>
              <a:buClr>
                <a:srgbClr val="262626"/>
              </a:buClr>
              <a:buSzPts val="1600"/>
              <a:buChar char="•"/>
              <a:defRPr sz="1600">
                <a:solidFill>
                  <a:srgbClr val="262626"/>
                </a:solidFill>
                <a:latin typeface="Titillium Web"/>
                <a:ea typeface="Titillium Web"/>
                <a:cs typeface="Titillium Web"/>
                <a:sym typeface="Titillium Web"/>
              </a:defRPr>
            </a:lvl3pPr>
            <a:lvl4pPr marL="1828800" lvl="3" indent="-330200" algn="l">
              <a:lnSpc>
                <a:spcPct val="90000"/>
              </a:lnSpc>
              <a:spcBef>
                <a:spcPts val="500"/>
              </a:spcBef>
              <a:spcAft>
                <a:spcPts val="0"/>
              </a:spcAft>
              <a:buClr>
                <a:srgbClr val="262626"/>
              </a:buClr>
              <a:buSzPts val="1600"/>
              <a:buChar char="•"/>
              <a:defRPr sz="1600">
                <a:solidFill>
                  <a:srgbClr val="262626"/>
                </a:solidFill>
                <a:latin typeface="Titillium Web"/>
                <a:ea typeface="Titillium Web"/>
                <a:cs typeface="Titillium Web"/>
                <a:sym typeface="Titillium Web"/>
              </a:defRPr>
            </a:lvl4pPr>
            <a:lvl5pPr marL="2286000" lvl="4" indent="-330200" algn="l">
              <a:lnSpc>
                <a:spcPct val="90000"/>
              </a:lnSpc>
              <a:spcBef>
                <a:spcPts val="500"/>
              </a:spcBef>
              <a:spcAft>
                <a:spcPts val="0"/>
              </a:spcAft>
              <a:buClr>
                <a:srgbClr val="262626"/>
              </a:buClr>
              <a:buSzPts val="1600"/>
              <a:buChar char="•"/>
              <a:defRPr sz="1600">
                <a:solidFill>
                  <a:srgbClr val="262626"/>
                </a:solidFill>
                <a:latin typeface="Titillium Web"/>
                <a:ea typeface="Titillium Web"/>
                <a:cs typeface="Titillium Web"/>
                <a:sym typeface="Titillium Web"/>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9"/>
          <p:cNvSpPr txBox="1">
            <a:spLocks noGrp="1"/>
          </p:cNvSpPr>
          <p:nvPr>
            <p:ph type="title"/>
          </p:nvPr>
        </p:nvSpPr>
        <p:spPr>
          <a:xfrm>
            <a:off x="436996" y="1116448"/>
            <a:ext cx="10515600" cy="53570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528BC"/>
              </a:buClr>
              <a:buSzPts val="3200"/>
              <a:buFont typeface="Titillium Web"/>
              <a:buNone/>
              <a:defRPr sz="3200" b="1">
                <a:solidFill>
                  <a:srgbClr val="1528BC"/>
                </a:solidFill>
                <a:latin typeface="Titillium Web"/>
                <a:ea typeface="Titillium Web"/>
                <a:cs typeface="Titillium Web"/>
                <a:sym typeface="Titillium Web"/>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9"/>
          <p:cNvSpPr txBox="1">
            <a:spLocks noGrp="1"/>
          </p:cNvSpPr>
          <p:nvPr>
            <p:ph type="body" idx="2"/>
          </p:nvPr>
        </p:nvSpPr>
        <p:spPr>
          <a:xfrm>
            <a:off x="436996" y="1656535"/>
            <a:ext cx="10515600" cy="53570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528BC"/>
              </a:buClr>
              <a:buSzPts val="2400"/>
              <a:buNone/>
              <a:defRPr sz="2400">
                <a:solidFill>
                  <a:srgbClr val="1528BC"/>
                </a:solidFill>
                <a:latin typeface="Titillium Web"/>
                <a:ea typeface="Titillium Web"/>
                <a:cs typeface="Titillium Web"/>
                <a:sym typeface="Titillium Web"/>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Intestazione sezione">
  <p:cSld name="4_Intestazione sezione">
    <p:spTree>
      <p:nvGrpSpPr>
        <p:cNvPr id="1" name="Shape 22"/>
        <p:cNvGrpSpPr/>
        <p:nvPr/>
      </p:nvGrpSpPr>
      <p:grpSpPr>
        <a:xfrm>
          <a:off x="0" y="0"/>
          <a:ext cx="0" cy="0"/>
          <a:chOff x="0" y="0"/>
          <a:chExt cx="0" cy="0"/>
        </a:xfrm>
      </p:grpSpPr>
      <p:sp>
        <p:nvSpPr>
          <p:cNvPr id="23" name="Google Shape;23;p10"/>
          <p:cNvSpPr txBox="1">
            <a:spLocks noGrp="1"/>
          </p:cNvSpPr>
          <p:nvPr>
            <p:ph type="body" idx="1"/>
          </p:nvPr>
        </p:nvSpPr>
        <p:spPr>
          <a:xfrm>
            <a:off x="436995" y="1922070"/>
            <a:ext cx="5463063" cy="3844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528BC"/>
              </a:buClr>
              <a:buSzPts val="2400"/>
              <a:buNone/>
              <a:defRPr sz="2400">
                <a:solidFill>
                  <a:srgbClr val="1528BC"/>
                </a:solidFill>
                <a:latin typeface="Titillium Web"/>
                <a:ea typeface="Titillium Web"/>
                <a:cs typeface="Titillium Web"/>
                <a:sym typeface="Titillium Web"/>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24" name="Google Shape;24;p10"/>
          <p:cNvSpPr txBox="1">
            <a:spLocks noGrp="1"/>
          </p:cNvSpPr>
          <p:nvPr>
            <p:ph type="body" idx="2"/>
          </p:nvPr>
        </p:nvSpPr>
        <p:spPr>
          <a:xfrm>
            <a:off x="436995" y="2691245"/>
            <a:ext cx="5463063" cy="343477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262626"/>
              </a:buClr>
              <a:buSzPts val="1800"/>
              <a:buChar char="•"/>
              <a:defRPr sz="1800">
                <a:solidFill>
                  <a:srgbClr val="262626"/>
                </a:solidFill>
                <a:latin typeface="Titillium Web"/>
                <a:ea typeface="Titillium Web"/>
                <a:cs typeface="Titillium Web"/>
                <a:sym typeface="Titillium Web"/>
              </a:defRPr>
            </a:lvl1pPr>
            <a:lvl2pPr marL="914400" lvl="1" indent="-330200" algn="l">
              <a:lnSpc>
                <a:spcPct val="90000"/>
              </a:lnSpc>
              <a:spcBef>
                <a:spcPts val="500"/>
              </a:spcBef>
              <a:spcAft>
                <a:spcPts val="0"/>
              </a:spcAft>
              <a:buClr>
                <a:srgbClr val="262626"/>
              </a:buClr>
              <a:buSzPts val="1600"/>
              <a:buChar char="•"/>
              <a:defRPr sz="1600">
                <a:solidFill>
                  <a:srgbClr val="262626"/>
                </a:solidFill>
                <a:latin typeface="Titillium Web"/>
                <a:ea typeface="Titillium Web"/>
                <a:cs typeface="Titillium Web"/>
                <a:sym typeface="Titillium Web"/>
              </a:defRPr>
            </a:lvl2pPr>
            <a:lvl3pPr marL="1371600" lvl="2" indent="-330200" algn="l">
              <a:lnSpc>
                <a:spcPct val="90000"/>
              </a:lnSpc>
              <a:spcBef>
                <a:spcPts val="500"/>
              </a:spcBef>
              <a:spcAft>
                <a:spcPts val="0"/>
              </a:spcAft>
              <a:buClr>
                <a:srgbClr val="262626"/>
              </a:buClr>
              <a:buSzPts val="1600"/>
              <a:buChar char="•"/>
              <a:defRPr sz="1600">
                <a:solidFill>
                  <a:srgbClr val="262626"/>
                </a:solidFill>
                <a:latin typeface="Titillium Web"/>
                <a:ea typeface="Titillium Web"/>
                <a:cs typeface="Titillium Web"/>
                <a:sym typeface="Titillium Web"/>
              </a:defRPr>
            </a:lvl3pPr>
            <a:lvl4pPr marL="1828800" lvl="3" indent="-330200" algn="l">
              <a:lnSpc>
                <a:spcPct val="90000"/>
              </a:lnSpc>
              <a:spcBef>
                <a:spcPts val="500"/>
              </a:spcBef>
              <a:spcAft>
                <a:spcPts val="0"/>
              </a:spcAft>
              <a:buClr>
                <a:srgbClr val="262626"/>
              </a:buClr>
              <a:buSzPts val="1600"/>
              <a:buChar char="•"/>
              <a:defRPr sz="1600">
                <a:solidFill>
                  <a:srgbClr val="262626"/>
                </a:solidFill>
                <a:latin typeface="Titillium Web"/>
                <a:ea typeface="Titillium Web"/>
                <a:cs typeface="Titillium Web"/>
                <a:sym typeface="Titillium Web"/>
              </a:defRPr>
            </a:lvl4pPr>
            <a:lvl5pPr marL="2286000" lvl="4" indent="-330200" algn="l">
              <a:lnSpc>
                <a:spcPct val="90000"/>
              </a:lnSpc>
              <a:spcBef>
                <a:spcPts val="500"/>
              </a:spcBef>
              <a:spcAft>
                <a:spcPts val="0"/>
              </a:spcAft>
              <a:buClr>
                <a:srgbClr val="262626"/>
              </a:buClr>
              <a:buSzPts val="1600"/>
              <a:buChar char="•"/>
              <a:defRPr sz="1600">
                <a:solidFill>
                  <a:srgbClr val="262626"/>
                </a:solidFill>
                <a:latin typeface="Titillium Web"/>
                <a:ea typeface="Titillium Web"/>
                <a:cs typeface="Titillium Web"/>
                <a:sym typeface="Titillium Web"/>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10"/>
          <p:cNvSpPr txBox="1">
            <a:spLocks noGrp="1"/>
          </p:cNvSpPr>
          <p:nvPr>
            <p:ph type="body" idx="3"/>
          </p:nvPr>
        </p:nvSpPr>
        <p:spPr>
          <a:xfrm>
            <a:off x="6271738" y="2691245"/>
            <a:ext cx="5463063" cy="343477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262626"/>
              </a:buClr>
              <a:buSzPts val="1800"/>
              <a:buChar char="•"/>
              <a:defRPr sz="1800">
                <a:solidFill>
                  <a:srgbClr val="262626"/>
                </a:solidFill>
                <a:latin typeface="Titillium Web"/>
                <a:ea typeface="Titillium Web"/>
                <a:cs typeface="Titillium Web"/>
                <a:sym typeface="Titillium Web"/>
              </a:defRPr>
            </a:lvl1pPr>
            <a:lvl2pPr marL="914400" lvl="1" indent="-330200" algn="l">
              <a:lnSpc>
                <a:spcPct val="90000"/>
              </a:lnSpc>
              <a:spcBef>
                <a:spcPts val="500"/>
              </a:spcBef>
              <a:spcAft>
                <a:spcPts val="0"/>
              </a:spcAft>
              <a:buClr>
                <a:srgbClr val="262626"/>
              </a:buClr>
              <a:buSzPts val="1600"/>
              <a:buChar char="•"/>
              <a:defRPr sz="1600">
                <a:solidFill>
                  <a:srgbClr val="262626"/>
                </a:solidFill>
                <a:latin typeface="Titillium Web"/>
                <a:ea typeface="Titillium Web"/>
                <a:cs typeface="Titillium Web"/>
                <a:sym typeface="Titillium Web"/>
              </a:defRPr>
            </a:lvl2pPr>
            <a:lvl3pPr marL="1371600" lvl="2" indent="-330200" algn="l">
              <a:lnSpc>
                <a:spcPct val="90000"/>
              </a:lnSpc>
              <a:spcBef>
                <a:spcPts val="500"/>
              </a:spcBef>
              <a:spcAft>
                <a:spcPts val="0"/>
              </a:spcAft>
              <a:buClr>
                <a:srgbClr val="262626"/>
              </a:buClr>
              <a:buSzPts val="1600"/>
              <a:buChar char="•"/>
              <a:defRPr sz="1600">
                <a:solidFill>
                  <a:srgbClr val="262626"/>
                </a:solidFill>
                <a:latin typeface="Titillium Web"/>
                <a:ea typeface="Titillium Web"/>
                <a:cs typeface="Titillium Web"/>
                <a:sym typeface="Titillium Web"/>
              </a:defRPr>
            </a:lvl3pPr>
            <a:lvl4pPr marL="1828800" lvl="3" indent="-330200" algn="l">
              <a:lnSpc>
                <a:spcPct val="90000"/>
              </a:lnSpc>
              <a:spcBef>
                <a:spcPts val="500"/>
              </a:spcBef>
              <a:spcAft>
                <a:spcPts val="0"/>
              </a:spcAft>
              <a:buClr>
                <a:srgbClr val="262626"/>
              </a:buClr>
              <a:buSzPts val="1600"/>
              <a:buChar char="•"/>
              <a:defRPr sz="1600">
                <a:solidFill>
                  <a:srgbClr val="262626"/>
                </a:solidFill>
                <a:latin typeface="Titillium Web"/>
                <a:ea typeface="Titillium Web"/>
                <a:cs typeface="Titillium Web"/>
                <a:sym typeface="Titillium Web"/>
              </a:defRPr>
            </a:lvl4pPr>
            <a:lvl5pPr marL="2286000" lvl="4" indent="-330200" algn="l">
              <a:lnSpc>
                <a:spcPct val="90000"/>
              </a:lnSpc>
              <a:spcBef>
                <a:spcPts val="500"/>
              </a:spcBef>
              <a:spcAft>
                <a:spcPts val="0"/>
              </a:spcAft>
              <a:buClr>
                <a:srgbClr val="262626"/>
              </a:buClr>
              <a:buSzPts val="1600"/>
              <a:buChar char="•"/>
              <a:defRPr sz="1600">
                <a:solidFill>
                  <a:srgbClr val="262626"/>
                </a:solidFill>
                <a:latin typeface="Titillium Web"/>
                <a:ea typeface="Titillium Web"/>
                <a:cs typeface="Titillium Web"/>
                <a:sym typeface="Titillium Web"/>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0"/>
          <p:cNvSpPr txBox="1">
            <a:spLocks noGrp="1"/>
          </p:cNvSpPr>
          <p:nvPr>
            <p:ph type="body" idx="4"/>
          </p:nvPr>
        </p:nvSpPr>
        <p:spPr>
          <a:xfrm>
            <a:off x="6260852" y="1922070"/>
            <a:ext cx="5463063" cy="3844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528BC"/>
              </a:buClr>
              <a:buSzPts val="2400"/>
              <a:buNone/>
              <a:defRPr sz="2400">
                <a:solidFill>
                  <a:srgbClr val="1528BC"/>
                </a:solidFill>
                <a:latin typeface="Titillium Web"/>
                <a:ea typeface="Titillium Web"/>
                <a:cs typeface="Titillium Web"/>
                <a:sym typeface="Titillium Web"/>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27" name="Google Shape;27;p10"/>
          <p:cNvSpPr txBox="1">
            <a:spLocks noGrp="1"/>
          </p:cNvSpPr>
          <p:nvPr>
            <p:ph type="title"/>
          </p:nvPr>
        </p:nvSpPr>
        <p:spPr>
          <a:xfrm>
            <a:off x="436996" y="1116448"/>
            <a:ext cx="10515600" cy="53570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528BC"/>
              </a:buClr>
              <a:buSzPts val="3200"/>
              <a:buFont typeface="Titillium Web"/>
              <a:buNone/>
              <a:defRPr sz="3200" b="1">
                <a:solidFill>
                  <a:srgbClr val="1528BC"/>
                </a:solidFill>
                <a:latin typeface="Titillium Web"/>
                <a:ea typeface="Titillium Web"/>
                <a:cs typeface="Titillium Web"/>
                <a:sym typeface="Titillium Web"/>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33"/>
        <p:cNvGrpSpPr/>
        <p:nvPr/>
      </p:nvGrpSpPr>
      <p:grpSpPr>
        <a:xfrm>
          <a:off x="0" y="0"/>
          <a:ext cx="0" cy="0"/>
          <a:chOff x="0" y="0"/>
          <a:chExt cx="0" cy="0"/>
        </a:xfrm>
      </p:grpSpPr>
      <p:sp>
        <p:nvSpPr>
          <p:cNvPr id="34" name="Google Shape;34;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39"/>
        <p:cNvGrpSpPr/>
        <p:nvPr/>
      </p:nvGrpSpPr>
      <p:grpSpPr>
        <a:xfrm>
          <a:off x="0" y="0"/>
          <a:ext cx="0" cy="0"/>
          <a:chOff x="0" y="0"/>
          <a:chExt cx="0" cy="0"/>
        </a:xfrm>
      </p:grpSpPr>
      <p:sp>
        <p:nvSpPr>
          <p:cNvPr id="40" name="Google Shape;40;p1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42" name="Google Shape;4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45"/>
        <p:cNvGrpSpPr/>
        <p:nvPr/>
      </p:nvGrpSpPr>
      <p:grpSpPr>
        <a:xfrm>
          <a:off x="0" y="0"/>
          <a:ext cx="0" cy="0"/>
          <a:chOff x="0" y="0"/>
          <a:chExt cx="0" cy="0"/>
        </a:xfrm>
      </p:grpSpPr>
      <p:sp>
        <p:nvSpPr>
          <p:cNvPr id="46" name="Google Shape;46;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52"/>
        <p:cNvGrpSpPr/>
        <p:nvPr/>
      </p:nvGrpSpPr>
      <p:grpSpPr>
        <a:xfrm>
          <a:off x="0" y="0"/>
          <a:ext cx="0" cy="0"/>
          <a:chOff x="0" y="0"/>
          <a:chExt cx="0" cy="0"/>
        </a:xfrm>
      </p:grpSpPr>
      <p:sp>
        <p:nvSpPr>
          <p:cNvPr id="53" name="Google Shape;53;p1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1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1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1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66"/>
        <p:cNvGrpSpPr/>
        <p:nvPr/>
      </p:nvGrpSpPr>
      <p:grpSpPr>
        <a:xfrm>
          <a:off x="0" y="0"/>
          <a:ext cx="0" cy="0"/>
          <a:chOff x="0" y="0"/>
          <a:chExt cx="0" cy="0"/>
        </a:xfrm>
      </p:grpSpPr>
      <p:sp>
        <p:nvSpPr>
          <p:cNvPr id="67" name="Google Shape;6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 name="Google Shape;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Google Shape;1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
        <p:nvSpPr>
          <p:cNvPr id="11" name="Google Shape;11;p7"/>
          <p:cNvSpPr txBox="1"/>
          <p:nvPr/>
        </p:nvSpPr>
        <p:spPr>
          <a:xfrm>
            <a:off x="5874512" y="6642100"/>
            <a:ext cx="471488" cy="152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it-IT" sz="1000" b="0" i="0" u="none" strike="noStrike" cap="none">
                <a:solidFill>
                  <a:srgbClr val="008000"/>
                </a:solidFill>
                <a:latin typeface="Calibri"/>
                <a:ea typeface="Calibri"/>
                <a:cs typeface="Calibri"/>
                <a:sym typeface="Calibri"/>
              </a:rPr>
              <a:t>Pubblico</a:t>
            </a:r>
            <a:endParaRPr/>
          </a:p>
        </p:txBody>
      </p:sp>
      <p:sp>
        <p:nvSpPr>
          <p:cNvPr id="3" name="CasellaDiTesto 2">
            <a:extLst>
              <a:ext uri="{FF2B5EF4-FFF2-40B4-BE49-F238E27FC236}">
                <a16:creationId xmlns:a16="http://schemas.microsoft.com/office/drawing/2014/main" id="{B98F767E-363F-1701-4197-D62979633FC2}"/>
              </a:ext>
            </a:extLst>
          </p:cNvPr>
          <p:cNvSpPr txBox="1"/>
          <p:nvPr userDrawn="1">
            <p:extLst>
              <p:ext uri="{1162E1C5-73C7-4A58-AE30-91384D911F3F}">
                <p184:classification xmlns:p184="http://schemas.microsoft.com/office/powerpoint/2018/4/main" val="ftr"/>
              </p:ext>
            </p:extLst>
          </p:nvPr>
        </p:nvSpPr>
        <p:spPr>
          <a:xfrm>
            <a:off x="5874512" y="6642100"/>
            <a:ext cx="471488" cy="152400"/>
          </a:xfrm>
          <a:prstGeom prst="rect">
            <a:avLst/>
          </a:prstGeom>
        </p:spPr>
        <p:txBody>
          <a:bodyPr horzOverflow="overflow" lIns="0" tIns="0" rIns="0" bIns="0">
            <a:spAutoFit/>
          </a:bodyPr>
          <a:lstStyle/>
          <a:p>
            <a:pPr algn="l"/>
            <a:r>
              <a:rPr lang="it-IT" sz="1000">
                <a:solidFill>
                  <a:srgbClr val="008000">
                    <a:alpha val="50000"/>
                  </a:srgbClr>
                </a:solidFill>
                <a:latin typeface="Calibri" panose="020F0502020204030204" pitchFamily="34" charset="0"/>
                <a:cs typeface="Calibri" panose="020F0502020204030204" pitchFamily="34" charset="0"/>
              </a:rPr>
              <a:t>Pubblico</a:t>
            </a: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jp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3.jp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3.jp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hyperlink" Target="https://www.quantum-espresso.org/Doc/user_guide/node16.html#SubSec:Window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3.jp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jp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hyperlink" Target="http://drive.google.com/file/d/1kTaFrJW-Bio8fOHoxaRfECMUzCmnT5_d/view"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pic>
        <p:nvPicPr>
          <p:cNvPr id="104" name="Google Shape;104;p1"/>
          <p:cNvPicPr preferRelativeResize="0"/>
          <p:nvPr/>
        </p:nvPicPr>
        <p:blipFill rotWithShape="1">
          <a:blip r:embed="rId4">
            <a:alphaModFix/>
          </a:blip>
          <a:srcRect/>
          <a:stretch/>
        </p:blipFill>
        <p:spPr>
          <a:xfrm>
            <a:off x="0" y="0"/>
            <a:ext cx="12192000" cy="862219"/>
          </a:xfrm>
          <a:prstGeom prst="rect">
            <a:avLst/>
          </a:prstGeom>
          <a:noFill/>
          <a:ln>
            <a:noFill/>
          </a:ln>
        </p:spPr>
      </p:pic>
      <p:pic>
        <p:nvPicPr>
          <p:cNvPr id="105" name="Google Shape;105;p1"/>
          <p:cNvPicPr preferRelativeResize="0"/>
          <p:nvPr/>
        </p:nvPicPr>
        <p:blipFill rotWithShape="1">
          <a:blip r:embed="rId5">
            <a:alphaModFix/>
          </a:blip>
          <a:srcRect/>
          <a:stretch/>
        </p:blipFill>
        <p:spPr>
          <a:xfrm>
            <a:off x="0" y="6511282"/>
            <a:ext cx="12192000" cy="361767"/>
          </a:xfrm>
          <a:prstGeom prst="rect">
            <a:avLst/>
          </a:prstGeom>
          <a:noFill/>
          <a:ln>
            <a:noFill/>
          </a:ln>
        </p:spPr>
      </p:pic>
      <p:sp>
        <p:nvSpPr>
          <p:cNvPr id="106" name="Google Shape;106;p1"/>
          <p:cNvSpPr txBox="1"/>
          <p:nvPr/>
        </p:nvSpPr>
        <p:spPr>
          <a:xfrm>
            <a:off x="6712747" y="6536581"/>
            <a:ext cx="5317225"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it-IT" sz="1400" b="0" i="0" u="none" strike="noStrike" cap="none">
                <a:solidFill>
                  <a:schemeClr val="lt1"/>
                </a:solidFill>
                <a:latin typeface="Arial"/>
                <a:ea typeface="Arial"/>
                <a:cs typeface="Arial"/>
                <a:sym typeface="Arial"/>
              </a:rPr>
              <a:t>Missione 4 </a:t>
            </a:r>
            <a:r>
              <a:rPr lang="it-IT" sz="1400" b="1" i="0" u="none" strike="noStrike" cap="none">
                <a:solidFill>
                  <a:schemeClr val="lt1"/>
                </a:solidFill>
                <a:latin typeface="Arial"/>
                <a:ea typeface="Arial"/>
                <a:cs typeface="Arial"/>
                <a:sym typeface="Arial"/>
              </a:rPr>
              <a:t>• Istruzione e Ricerca </a:t>
            </a:r>
            <a:endParaRPr sz="1400" b="0" i="0" u="none" strike="noStrike" cap="none">
              <a:solidFill>
                <a:schemeClr val="lt1"/>
              </a:solidFill>
              <a:latin typeface="Arial"/>
              <a:ea typeface="Arial"/>
              <a:cs typeface="Arial"/>
              <a:sym typeface="Arial"/>
            </a:endParaRPr>
          </a:p>
        </p:txBody>
      </p:sp>
      <p:sp>
        <p:nvSpPr>
          <p:cNvPr id="107" name="Google Shape;107;p1"/>
          <p:cNvSpPr txBox="1"/>
          <p:nvPr/>
        </p:nvSpPr>
        <p:spPr>
          <a:xfrm>
            <a:off x="467555" y="6530753"/>
            <a:ext cx="791920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400" b="0" i="0" u="none" strike="noStrike" cap="none">
                <a:solidFill>
                  <a:schemeClr val="lt1"/>
                </a:solidFill>
                <a:latin typeface="Titillium Web"/>
                <a:ea typeface="Titillium Web"/>
                <a:cs typeface="Titillium Web"/>
                <a:sym typeface="Titillium Web"/>
              </a:rPr>
              <a:t>ICSC Italian Research Center on High-Performance Computing, Big Data and Quantum Computing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grpSp>
        <p:nvGrpSpPr>
          <p:cNvPr id="265" name="Google Shape;265;g3a1e32e5ef1_0_133"/>
          <p:cNvGrpSpPr/>
          <p:nvPr/>
        </p:nvGrpSpPr>
        <p:grpSpPr>
          <a:xfrm>
            <a:off x="0" y="6511282"/>
            <a:ext cx="12192000" cy="361767"/>
            <a:chOff x="0" y="6511282"/>
            <a:chExt cx="12192000" cy="361767"/>
          </a:xfrm>
        </p:grpSpPr>
        <p:pic>
          <p:nvPicPr>
            <p:cNvPr id="266" name="Google Shape;266;g3a1e32e5ef1_0_133"/>
            <p:cNvPicPr preferRelativeResize="0"/>
            <p:nvPr/>
          </p:nvPicPr>
          <p:blipFill rotWithShape="1">
            <a:blip r:embed="rId3">
              <a:alphaModFix/>
            </a:blip>
            <a:srcRect/>
            <a:stretch/>
          </p:blipFill>
          <p:spPr>
            <a:xfrm>
              <a:off x="0" y="6511282"/>
              <a:ext cx="12192000" cy="361767"/>
            </a:xfrm>
            <a:prstGeom prst="rect">
              <a:avLst/>
            </a:prstGeom>
            <a:noFill/>
            <a:ln>
              <a:noFill/>
            </a:ln>
          </p:spPr>
        </p:pic>
        <p:sp>
          <p:nvSpPr>
            <p:cNvPr id="267" name="Google Shape;267;g3a1e32e5ef1_0_133"/>
            <p:cNvSpPr txBox="1"/>
            <p:nvPr/>
          </p:nvSpPr>
          <p:spPr>
            <a:xfrm>
              <a:off x="6712747" y="6536581"/>
              <a:ext cx="53172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it-IT" sz="1400">
                  <a:solidFill>
                    <a:schemeClr val="lt1"/>
                  </a:solidFill>
                  <a:latin typeface="Arial"/>
                  <a:ea typeface="Arial"/>
                  <a:cs typeface="Arial"/>
                  <a:sym typeface="Arial"/>
                </a:rPr>
                <a:t>Missione 4 </a:t>
              </a:r>
              <a:r>
                <a:rPr lang="it-IT" sz="1400" b="1">
                  <a:solidFill>
                    <a:schemeClr val="lt1"/>
                  </a:solidFill>
                  <a:latin typeface="Arial"/>
                  <a:ea typeface="Arial"/>
                  <a:cs typeface="Arial"/>
                  <a:sym typeface="Arial"/>
                </a:rPr>
                <a:t>• Istruzione e Ricerca </a:t>
              </a:r>
              <a:endParaRPr sz="1400">
                <a:solidFill>
                  <a:schemeClr val="lt1"/>
                </a:solidFill>
                <a:latin typeface="Arial"/>
                <a:ea typeface="Arial"/>
                <a:cs typeface="Arial"/>
                <a:sym typeface="Arial"/>
              </a:endParaRPr>
            </a:p>
          </p:txBody>
        </p:sp>
        <p:sp>
          <p:nvSpPr>
            <p:cNvPr id="268" name="Google Shape;268;g3a1e32e5ef1_0_133"/>
            <p:cNvSpPr txBox="1"/>
            <p:nvPr/>
          </p:nvSpPr>
          <p:spPr>
            <a:xfrm>
              <a:off x="467555" y="6530753"/>
              <a:ext cx="79191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400">
                  <a:solidFill>
                    <a:schemeClr val="lt1"/>
                  </a:solidFill>
                  <a:latin typeface="Titillium Web"/>
                  <a:ea typeface="Titillium Web"/>
                  <a:cs typeface="Titillium Web"/>
                  <a:sym typeface="Titillium Web"/>
                </a:rPr>
                <a:t>ICSC Italian Research Center on High-Performance Computing, Big Data and Quantum Computing</a:t>
              </a:r>
              <a:endParaRPr/>
            </a:p>
          </p:txBody>
        </p:sp>
      </p:grpSp>
      <p:pic>
        <p:nvPicPr>
          <p:cNvPr id="269" name="Google Shape;269;g3a1e32e5ef1_0_133"/>
          <p:cNvPicPr preferRelativeResize="0"/>
          <p:nvPr/>
        </p:nvPicPr>
        <p:blipFill rotWithShape="1">
          <a:blip r:embed="rId4">
            <a:alphaModFix/>
          </a:blip>
          <a:srcRect/>
          <a:stretch/>
        </p:blipFill>
        <p:spPr>
          <a:xfrm>
            <a:off x="0" y="0"/>
            <a:ext cx="12191998" cy="862219"/>
          </a:xfrm>
          <a:prstGeom prst="rect">
            <a:avLst/>
          </a:prstGeom>
          <a:noFill/>
          <a:ln>
            <a:noFill/>
          </a:ln>
        </p:spPr>
      </p:pic>
      <p:sp>
        <p:nvSpPr>
          <p:cNvPr id="270" name="Google Shape;270;g3a1e32e5ef1_0_133"/>
          <p:cNvSpPr txBox="1">
            <a:spLocks noGrp="1"/>
          </p:cNvSpPr>
          <p:nvPr>
            <p:ph type="title"/>
          </p:nvPr>
        </p:nvSpPr>
        <p:spPr>
          <a:xfrm>
            <a:off x="360243" y="647331"/>
            <a:ext cx="15147600" cy="1017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it-IT"/>
              <a:t>Platform modularity</a:t>
            </a:r>
            <a:endParaRPr/>
          </a:p>
        </p:txBody>
      </p:sp>
      <p:sp>
        <p:nvSpPr>
          <p:cNvPr id="271" name="Google Shape;271;g3a1e32e5ef1_0_133"/>
          <p:cNvSpPr txBox="1">
            <a:spLocks noGrp="1"/>
          </p:cNvSpPr>
          <p:nvPr>
            <p:ph type="body" idx="1"/>
          </p:nvPr>
        </p:nvSpPr>
        <p:spPr>
          <a:xfrm>
            <a:off x="360243" y="1905019"/>
            <a:ext cx="15147600" cy="60735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it-IT"/>
              <a:t> Designed from the ground up to make it easy to integrate </a:t>
            </a:r>
            <a:r>
              <a:rPr lang="it-IT" b="1" i="1"/>
              <a:t>any</a:t>
            </a:r>
            <a:r>
              <a:rPr lang="it-IT"/>
              <a:t> existing HPC code</a:t>
            </a:r>
            <a:endParaRPr/>
          </a:p>
          <a:p>
            <a:pPr marL="0" lvl="0" indent="0" algn="l" rtl="0">
              <a:spcBef>
                <a:spcPts val="1000"/>
              </a:spcBef>
              <a:spcAft>
                <a:spcPts val="0"/>
              </a:spcAft>
              <a:buNone/>
            </a:pPr>
            <a:r>
              <a:rPr lang="it-IT"/>
              <a:t>Aiida workflows are particularly </a:t>
            </a:r>
            <a:r>
              <a:rPr lang="it-IT" b="1" i="1"/>
              <a:t>easy to share and integrate</a:t>
            </a:r>
            <a:r>
              <a:rPr lang="it-IT"/>
              <a:t> </a:t>
            </a:r>
            <a:endParaRPr/>
          </a:p>
        </p:txBody>
      </p:sp>
      <p:sp>
        <p:nvSpPr>
          <p:cNvPr id="272" name="Google Shape;272;g3a1e32e5ef1_0_133"/>
          <p:cNvSpPr/>
          <p:nvPr/>
        </p:nvSpPr>
        <p:spPr>
          <a:xfrm>
            <a:off x="684077" y="3835308"/>
            <a:ext cx="2946900" cy="1790100"/>
          </a:xfrm>
          <a:prstGeom prst="roundRect">
            <a:avLst>
              <a:gd name="adj" fmla="val 16667"/>
            </a:avLst>
          </a:prstGeom>
          <a:solidFill>
            <a:schemeClr val="lt2"/>
          </a:solidFill>
          <a:ln w="127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it-IT" sz="1900">
                <a:latin typeface="Nunito"/>
                <a:ea typeface="Nunito"/>
                <a:cs typeface="Nunito"/>
                <a:sym typeface="Nunito"/>
              </a:rPr>
              <a:t>Automatic User interface: widgets are visualized according to the data types of input/outputs</a:t>
            </a:r>
            <a:endParaRPr sz="1900">
              <a:latin typeface="Nunito"/>
              <a:ea typeface="Nunito"/>
              <a:cs typeface="Nunito"/>
              <a:sym typeface="Nunito"/>
            </a:endParaRPr>
          </a:p>
        </p:txBody>
      </p:sp>
      <p:sp>
        <p:nvSpPr>
          <p:cNvPr id="273" name="Google Shape;273;g3a1e32e5ef1_0_133"/>
          <p:cNvSpPr/>
          <p:nvPr/>
        </p:nvSpPr>
        <p:spPr>
          <a:xfrm>
            <a:off x="4591343" y="3285175"/>
            <a:ext cx="2946900" cy="1790100"/>
          </a:xfrm>
          <a:prstGeom prst="roundRect">
            <a:avLst>
              <a:gd name="adj" fmla="val 16667"/>
            </a:avLst>
          </a:prstGeom>
          <a:solidFill>
            <a:schemeClr val="lt2"/>
          </a:solidFill>
          <a:ln w="127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it-IT" sz="1900">
                <a:latin typeface="Nunito"/>
                <a:ea typeface="Nunito"/>
                <a:cs typeface="Nunito"/>
                <a:sym typeface="Nunito"/>
              </a:rPr>
              <a:t>AiiDA workflows can work without any modification after telling the platform that they exist</a:t>
            </a:r>
            <a:endParaRPr sz="1900">
              <a:latin typeface="Nunito"/>
              <a:ea typeface="Nunito"/>
              <a:cs typeface="Nunito"/>
              <a:sym typeface="Nunito"/>
            </a:endParaRPr>
          </a:p>
        </p:txBody>
      </p:sp>
      <p:sp>
        <p:nvSpPr>
          <p:cNvPr id="274" name="Google Shape;274;g3a1e32e5ef1_0_133"/>
          <p:cNvSpPr/>
          <p:nvPr/>
        </p:nvSpPr>
        <p:spPr>
          <a:xfrm>
            <a:off x="8521243" y="4064875"/>
            <a:ext cx="2946900" cy="1790100"/>
          </a:xfrm>
          <a:prstGeom prst="roundRect">
            <a:avLst>
              <a:gd name="adj" fmla="val 16667"/>
            </a:avLst>
          </a:prstGeom>
          <a:solidFill>
            <a:schemeClr val="lt2"/>
          </a:solidFill>
          <a:ln w="127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it-IT" sz="1900">
                <a:latin typeface="Nunito"/>
                <a:ea typeface="Nunito"/>
                <a:cs typeface="Nunito"/>
                <a:sym typeface="Nunito"/>
              </a:rPr>
              <a:t>Completely transparent handling of storage and computational credits thanks to a complete slurm integration</a:t>
            </a:r>
            <a:endParaRPr sz="1900">
              <a:latin typeface="Nunito"/>
              <a:ea typeface="Nunito"/>
              <a:cs typeface="Nunito"/>
              <a:sym typeface="Nuni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grpSp>
        <p:nvGrpSpPr>
          <p:cNvPr id="279" name="Google Shape;279;g3a1f328d3ef_0_146"/>
          <p:cNvGrpSpPr/>
          <p:nvPr/>
        </p:nvGrpSpPr>
        <p:grpSpPr>
          <a:xfrm>
            <a:off x="0" y="6511282"/>
            <a:ext cx="12192000" cy="361767"/>
            <a:chOff x="0" y="6511282"/>
            <a:chExt cx="12192000" cy="361767"/>
          </a:xfrm>
        </p:grpSpPr>
        <p:pic>
          <p:nvPicPr>
            <p:cNvPr id="280" name="Google Shape;280;g3a1f328d3ef_0_146"/>
            <p:cNvPicPr preferRelativeResize="0"/>
            <p:nvPr/>
          </p:nvPicPr>
          <p:blipFill rotWithShape="1">
            <a:blip r:embed="rId3">
              <a:alphaModFix/>
            </a:blip>
            <a:srcRect/>
            <a:stretch/>
          </p:blipFill>
          <p:spPr>
            <a:xfrm>
              <a:off x="0" y="6511282"/>
              <a:ext cx="12192000" cy="361767"/>
            </a:xfrm>
            <a:prstGeom prst="rect">
              <a:avLst/>
            </a:prstGeom>
            <a:noFill/>
            <a:ln>
              <a:noFill/>
            </a:ln>
          </p:spPr>
        </p:pic>
        <p:sp>
          <p:nvSpPr>
            <p:cNvPr id="281" name="Google Shape;281;g3a1f328d3ef_0_146"/>
            <p:cNvSpPr txBox="1"/>
            <p:nvPr/>
          </p:nvSpPr>
          <p:spPr>
            <a:xfrm>
              <a:off x="6712747" y="6536581"/>
              <a:ext cx="53172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it-IT" sz="1400">
                  <a:solidFill>
                    <a:schemeClr val="lt1"/>
                  </a:solidFill>
                  <a:latin typeface="Arial"/>
                  <a:ea typeface="Arial"/>
                  <a:cs typeface="Arial"/>
                  <a:sym typeface="Arial"/>
                </a:rPr>
                <a:t>Missione 4 </a:t>
              </a:r>
              <a:r>
                <a:rPr lang="it-IT" sz="1400" b="1">
                  <a:solidFill>
                    <a:schemeClr val="lt1"/>
                  </a:solidFill>
                  <a:latin typeface="Arial"/>
                  <a:ea typeface="Arial"/>
                  <a:cs typeface="Arial"/>
                  <a:sym typeface="Arial"/>
                </a:rPr>
                <a:t>• Istruzione e Ricerca </a:t>
              </a:r>
              <a:endParaRPr sz="1400">
                <a:solidFill>
                  <a:schemeClr val="lt1"/>
                </a:solidFill>
                <a:latin typeface="Arial"/>
                <a:ea typeface="Arial"/>
                <a:cs typeface="Arial"/>
                <a:sym typeface="Arial"/>
              </a:endParaRPr>
            </a:p>
          </p:txBody>
        </p:sp>
        <p:sp>
          <p:nvSpPr>
            <p:cNvPr id="282" name="Google Shape;282;g3a1f328d3ef_0_146"/>
            <p:cNvSpPr txBox="1"/>
            <p:nvPr/>
          </p:nvSpPr>
          <p:spPr>
            <a:xfrm>
              <a:off x="467555" y="6530753"/>
              <a:ext cx="79191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400">
                  <a:solidFill>
                    <a:schemeClr val="lt1"/>
                  </a:solidFill>
                  <a:latin typeface="Titillium Web"/>
                  <a:ea typeface="Titillium Web"/>
                  <a:cs typeface="Titillium Web"/>
                  <a:sym typeface="Titillium Web"/>
                </a:rPr>
                <a:t>ICSC Italian Research Center on High-Performance Computing, Big Data and Quantum Computing</a:t>
              </a:r>
              <a:endParaRPr/>
            </a:p>
          </p:txBody>
        </p:sp>
      </p:grpSp>
      <p:pic>
        <p:nvPicPr>
          <p:cNvPr id="283" name="Google Shape;283;g3a1f328d3ef_0_146"/>
          <p:cNvPicPr preferRelativeResize="0"/>
          <p:nvPr/>
        </p:nvPicPr>
        <p:blipFill rotWithShape="1">
          <a:blip r:embed="rId4">
            <a:alphaModFix/>
          </a:blip>
          <a:srcRect/>
          <a:stretch/>
        </p:blipFill>
        <p:spPr>
          <a:xfrm>
            <a:off x="0" y="0"/>
            <a:ext cx="12191998" cy="862219"/>
          </a:xfrm>
          <a:prstGeom prst="rect">
            <a:avLst/>
          </a:prstGeom>
          <a:noFill/>
          <a:ln>
            <a:noFill/>
          </a:ln>
        </p:spPr>
      </p:pic>
      <p:sp>
        <p:nvSpPr>
          <p:cNvPr id="284" name="Google Shape;284;g3a1f328d3ef_0_146"/>
          <p:cNvSpPr txBox="1"/>
          <p:nvPr/>
        </p:nvSpPr>
        <p:spPr>
          <a:xfrm>
            <a:off x="2798195" y="2510552"/>
            <a:ext cx="6647400" cy="946800"/>
          </a:xfrm>
          <a:prstGeom prst="rect">
            <a:avLst/>
          </a:prstGeom>
          <a:noFill/>
          <a:ln>
            <a:noFill/>
          </a:ln>
        </p:spPr>
        <p:txBody>
          <a:bodyPr spcFirstLastPara="1" wrap="square" lIns="117150" tIns="117150" rIns="117150" bIns="117150" anchor="t" anchorCtr="0">
            <a:spAutoFit/>
          </a:bodyPr>
          <a:lstStyle/>
          <a:p>
            <a:pPr marL="0" lvl="0" indent="0" algn="ctr" rtl="0">
              <a:spcBef>
                <a:spcPts val="0"/>
              </a:spcBef>
              <a:spcAft>
                <a:spcPts val="0"/>
              </a:spcAft>
              <a:buNone/>
            </a:pPr>
            <a:r>
              <a:rPr lang="it-IT" sz="2306">
                <a:solidFill>
                  <a:srgbClr val="595959"/>
                </a:solidFill>
              </a:rPr>
              <a:t>Materys will be soon available for free until </a:t>
            </a:r>
            <a:endParaRPr sz="2306">
              <a:solidFill>
                <a:srgbClr val="595959"/>
              </a:solidFill>
            </a:endParaRPr>
          </a:p>
          <a:p>
            <a:pPr marL="0" lvl="0" indent="0" algn="ctr" rtl="0">
              <a:spcBef>
                <a:spcPts val="0"/>
              </a:spcBef>
              <a:spcAft>
                <a:spcPts val="0"/>
              </a:spcAft>
              <a:buNone/>
            </a:pPr>
            <a:r>
              <a:rPr lang="it-IT" sz="2306">
                <a:solidFill>
                  <a:srgbClr val="595959"/>
                </a:solidFill>
              </a:rPr>
              <a:t>April 2026 to all members of ICSC.</a:t>
            </a:r>
            <a:endParaRPr sz="2306">
              <a:solidFill>
                <a:srgbClr val="595959"/>
              </a:solidFill>
            </a:endParaRPr>
          </a:p>
        </p:txBody>
      </p:sp>
      <p:pic>
        <p:nvPicPr>
          <p:cNvPr id="285" name="Google Shape;285;g3a1f328d3ef_0_146" title="Screenshot 2025-11-09 141223.png"/>
          <p:cNvPicPr preferRelativeResize="0"/>
          <p:nvPr/>
        </p:nvPicPr>
        <p:blipFill>
          <a:blip r:embed="rId5">
            <a:alphaModFix/>
          </a:blip>
          <a:stretch>
            <a:fillRect/>
          </a:stretch>
        </p:blipFill>
        <p:spPr>
          <a:xfrm>
            <a:off x="513049" y="5300266"/>
            <a:ext cx="2660784" cy="1040345"/>
          </a:xfrm>
          <a:prstGeom prst="rect">
            <a:avLst/>
          </a:prstGeom>
          <a:noFill/>
          <a:ln>
            <a:noFill/>
          </a:ln>
        </p:spPr>
      </p:pic>
      <p:pic>
        <p:nvPicPr>
          <p:cNvPr id="286" name="Google Shape;286;g3a1f328d3ef_0_146" title="Screenshot 2025-11-09 141235.png"/>
          <p:cNvPicPr preferRelativeResize="0"/>
          <p:nvPr/>
        </p:nvPicPr>
        <p:blipFill>
          <a:blip r:embed="rId6">
            <a:alphaModFix/>
          </a:blip>
          <a:stretch>
            <a:fillRect/>
          </a:stretch>
        </p:blipFill>
        <p:spPr>
          <a:xfrm>
            <a:off x="8891639" y="5235859"/>
            <a:ext cx="2787301" cy="1040345"/>
          </a:xfrm>
          <a:prstGeom prst="rect">
            <a:avLst/>
          </a:prstGeom>
          <a:noFill/>
          <a:ln>
            <a:noFill/>
          </a:ln>
        </p:spPr>
      </p:pic>
      <p:pic>
        <p:nvPicPr>
          <p:cNvPr id="287" name="Google Shape;287;g3a1f328d3ef_0_146" title="Screenshot 2025-11-09 141252.png"/>
          <p:cNvPicPr preferRelativeResize="0"/>
          <p:nvPr/>
        </p:nvPicPr>
        <p:blipFill>
          <a:blip r:embed="rId7">
            <a:alphaModFix/>
          </a:blip>
          <a:stretch>
            <a:fillRect/>
          </a:stretch>
        </p:blipFill>
        <p:spPr>
          <a:xfrm>
            <a:off x="4732377" y="5235843"/>
            <a:ext cx="2779090" cy="1169159"/>
          </a:xfrm>
          <a:prstGeom prst="rect">
            <a:avLst/>
          </a:prstGeom>
          <a:noFill/>
          <a:ln>
            <a:noFill/>
          </a:ln>
        </p:spPr>
      </p:pic>
      <p:sp>
        <p:nvSpPr>
          <p:cNvPr id="288" name="Google Shape;288;g3a1f328d3ef_0_146"/>
          <p:cNvSpPr txBox="1"/>
          <p:nvPr/>
        </p:nvSpPr>
        <p:spPr>
          <a:xfrm>
            <a:off x="2685542" y="4524324"/>
            <a:ext cx="6872700" cy="591600"/>
          </a:xfrm>
          <a:prstGeom prst="rect">
            <a:avLst/>
          </a:prstGeom>
          <a:noFill/>
          <a:ln>
            <a:noFill/>
          </a:ln>
        </p:spPr>
        <p:txBody>
          <a:bodyPr spcFirstLastPara="1" wrap="square" lIns="117150" tIns="117150" rIns="117150" bIns="117150" anchor="t" anchorCtr="0">
            <a:spAutoFit/>
          </a:bodyPr>
          <a:lstStyle/>
          <a:p>
            <a:pPr marL="0" lvl="0" indent="0" algn="ctr" rtl="0">
              <a:spcBef>
                <a:spcPts val="0"/>
              </a:spcBef>
              <a:spcAft>
                <a:spcPts val="0"/>
              </a:spcAft>
              <a:buNone/>
            </a:pPr>
            <a:r>
              <a:rPr lang="it-IT" sz="2306" b="1">
                <a:solidFill>
                  <a:srgbClr val="595959"/>
                </a:solidFill>
              </a:rPr>
              <a:t>For early adopters or to schedule a demo.</a:t>
            </a:r>
            <a:endParaRPr sz="2306" b="1">
              <a:solidFill>
                <a:srgbClr val="595959"/>
              </a:solidFill>
            </a:endParaRPr>
          </a:p>
        </p:txBody>
      </p:sp>
      <p:pic>
        <p:nvPicPr>
          <p:cNvPr id="289" name="Google Shape;289;g3a1f328d3ef_0_146"/>
          <p:cNvPicPr preferRelativeResize="0"/>
          <p:nvPr/>
        </p:nvPicPr>
        <p:blipFill>
          <a:blip r:embed="rId8">
            <a:alphaModFix/>
          </a:blip>
          <a:stretch>
            <a:fillRect/>
          </a:stretch>
        </p:blipFill>
        <p:spPr>
          <a:xfrm>
            <a:off x="3643427" y="890450"/>
            <a:ext cx="4905172" cy="1462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3"/>
        <p:cNvGrpSpPr/>
        <p:nvPr/>
      </p:nvGrpSpPr>
      <p:grpSpPr>
        <a:xfrm>
          <a:off x="0" y="0"/>
          <a:ext cx="0" cy="0"/>
          <a:chOff x="0" y="0"/>
          <a:chExt cx="0" cy="0"/>
        </a:xfrm>
      </p:grpSpPr>
      <p:pic>
        <p:nvPicPr>
          <p:cNvPr id="294" name="Google Shape;294;p6"/>
          <p:cNvPicPr preferRelativeResize="0"/>
          <p:nvPr/>
        </p:nvPicPr>
        <p:blipFill rotWithShape="1">
          <a:blip r:embed="rId4">
            <a:alphaModFix/>
          </a:blip>
          <a:srcRect/>
          <a:stretch/>
        </p:blipFill>
        <p:spPr>
          <a:xfrm>
            <a:off x="0" y="0"/>
            <a:ext cx="12192000" cy="862219"/>
          </a:xfrm>
          <a:prstGeom prst="rect">
            <a:avLst/>
          </a:prstGeom>
          <a:noFill/>
          <a:ln>
            <a:noFill/>
          </a:ln>
        </p:spPr>
      </p:pic>
      <p:pic>
        <p:nvPicPr>
          <p:cNvPr id="295" name="Google Shape;295;p6"/>
          <p:cNvPicPr preferRelativeResize="0"/>
          <p:nvPr/>
        </p:nvPicPr>
        <p:blipFill rotWithShape="1">
          <a:blip r:embed="rId5">
            <a:alphaModFix/>
          </a:blip>
          <a:srcRect/>
          <a:stretch/>
        </p:blipFill>
        <p:spPr>
          <a:xfrm>
            <a:off x="0" y="6511282"/>
            <a:ext cx="12192000" cy="361767"/>
          </a:xfrm>
          <a:prstGeom prst="rect">
            <a:avLst/>
          </a:prstGeom>
          <a:noFill/>
          <a:ln>
            <a:noFill/>
          </a:ln>
        </p:spPr>
      </p:pic>
      <p:sp>
        <p:nvSpPr>
          <p:cNvPr id="296" name="Google Shape;296;p6"/>
          <p:cNvSpPr txBox="1"/>
          <p:nvPr/>
        </p:nvSpPr>
        <p:spPr>
          <a:xfrm>
            <a:off x="6712747" y="6536581"/>
            <a:ext cx="5317225"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it-IT" sz="1400">
                <a:solidFill>
                  <a:schemeClr val="lt1"/>
                </a:solidFill>
                <a:latin typeface="Arial"/>
                <a:ea typeface="Arial"/>
                <a:cs typeface="Arial"/>
                <a:sym typeface="Arial"/>
              </a:rPr>
              <a:t>Missione 4 </a:t>
            </a:r>
            <a:r>
              <a:rPr lang="it-IT" sz="1400" b="1">
                <a:solidFill>
                  <a:schemeClr val="lt1"/>
                </a:solidFill>
                <a:latin typeface="Arial"/>
                <a:ea typeface="Arial"/>
                <a:cs typeface="Arial"/>
                <a:sym typeface="Arial"/>
              </a:rPr>
              <a:t>• Istruzione e Ricerca </a:t>
            </a:r>
            <a:endParaRPr sz="1400">
              <a:solidFill>
                <a:schemeClr val="lt1"/>
              </a:solidFill>
              <a:latin typeface="Arial"/>
              <a:ea typeface="Arial"/>
              <a:cs typeface="Arial"/>
              <a:sym typeface="Arial"/>
            </a:endParaRPr>
          </a:p>
        </p:txBody>
      </p:sp>
      <p:sp>
        <p:nvSpPr>
          <p:cNvPr id="297" name="Google Shape;297;p6"/>
          <p:cNvSpPr txBox="1"/>
          <p:nvPr/>
        </p:nvSpPr>
        <p:spPr>
          <a:xfrm>
            <a:off x="467555" y="6530753"/>
            <a:ext cx="791920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400">
                <a:solidFill>
                  <a:schemeClr val="lt1"/>
                </a:solidFill>
                <a:latin typeface="Titillium Web"/>
                <a:ea typeface="Titillium Web"/>
                <a:cs typeface="Titillium Web"/>
                <a:sym typeface="Titillium Web"/>
              </a:rPr>
              <a:t>ICSC Italian Research Center on High-Performance Computing, Big Data and Quantum Computing</a:t>
            </a:r>
            <a:endParaRPr/>
          </a:p>
        </p:txBody>
      </p:sp>
      <p:sp>
        <p:nvSpPr>
          <p:cNvPr id="298" name="Google Shape;298;p6"/>
          <p:cNvSpPr txBox="1"/>
          <p:nvPr/>
        </p:nvSpPr>
        <p:spPr>
          <a:xfrm>
            <a:off x="838200" y="1933792"/>
            <a:ext cx="10515600" cy="2637578"/>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lt1"/>
              </a:buClr>
              <a:buSzPts val="6000"/>
              <a:buFont typeface="Titillium Web"/>
              <a:buNone/>
            </a:pPr>
            <a:r>
              <a:rPr lang="it-IT" sz="6000" b="1">
                <a:solidFill>
                  <a:schemeClr val="lt1"/>
                </a:solidFill>
                <a:latin typeface="Titillium Web"/>
                <a:ea typeface="Titillium Web"/>
                <a:cs typeface="Titillium Web"/>
                <a:sym typeface="Titillium Web"/>
              </a:rPr>
              <a:t>Grazie </a:t>
            </a:r>
            <a:endParaRPr/>
          </a:p>
          <a:p>
            <a:pPr marL="0" marR="0" lvl="0" indent="0" algn="ctr" rtl="0">
              <a:lnSpc>
                <a:spcPct val="90000"/>
              </a:lnSpc>
              <a:spcBef>
                <a:spcPts val="0"/>
              </a:spcBef>
              <a:spcAft>
                <a:spcPts val="0"/>
              </a:spcAft>
              <a:buClr>
                <a:schemeClr val="lt1"/>
              </a:buClr>
              <a:buSzPts val="6000"/>
              <a:buFont typeface="Titillium Web"/>
              <a:buNone/>
            </a:pPr>
            <a:r>
              <a:rPr lang="it-IT" sz="6000" b="1">
                <a:solidFill>
                  <a:schemeClr val="lt1"/>
                </a:solidFill>
                <a:latin typeface="Titillium Web"/>
                <a:ea typeface="Titillium Web"/>
                <a:cs typeface="Titillium Web"/>
                <a:sym typeface="Titillium Web"/>
              </a:rPr>
              <a:t>per </a:t>
            </a:r>
            <a:endParaRPr/>
          </a:p>
          <a:p>
            <a:pPr marL="0" marR="0" lvl="0" indent="0" algn="ctr" rtl="0">
              <a:lnSpc>
                <a:spcPct val="90000"/>
              </a:lnSpc>
              <a:spcBef>
                <a:spcPts val="0"/>
              </a:spcBef>
              <a:spcAft>
                <a:spcPts val="0"/>
              </a:spcAft>
              <a:buClr>
                <a:schemeClr val="lt1"/>
              </a:buClr>
              <a:buSzPts val="6000"/>
              <a:buFont typeface="Titillium Web"/>
              <a:buNone/>
            </a:pPr>
            <a:r>
              <a:rPr lang="it-IT" sz="6000" b="1">
                <a:solidFill>
                  <a:schemeClr val="lt1"/>
                </a:solidFill>
                <a:latin typeface="Titillium Web"/>
                <a:ea typeface="Titillium Web"/>
                <a:cs typeface="Titillium Web"/>
                <a:sym typeface="Titillium Web"/>
              </a:rPr>
              <a:t>l’attenzione</a:t>
            </a:r>
            <a:endParaRPr/>
          </a:p>
        </p:txBody>
      </p:sp>
      <p:pic>
        <p:nvPicPr>
          <p:cNvPr id="299" name="Google Shape;299;p6"/>
          <p:cNvPicPr preferRelativeResize="0"/>
          <p:nvPr/>
        </p:nvPicPr>
        <p:blipFill>
          <a:blip r:embed="rId6">
            <a:alphaModFix/>
          </a:blip>
          <a:stretch>
            <a:fillRect/>
          </a:stretch>
        </p:blipFill>
        <p:spPr>
          <a:xfrm>
            <a:off x="6232563" y="4723464"/>
            <a:ext cx="4840465" cy="136576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1"/>
        <p:cNvGrpSpPr/>
        <p:nvPr/>
      </p:nvGrpSpPr>
      <p:grpSpPr>
        <a:xfrm>
          <a:off x="0" y="0"/>
          <a:ext cx="0" cy="0"/>
          <a:chOff x="0" y="0"/>
          <a:chExt cx="0" cy="0"/>
        </a:xfrm>
      </p:grpSpPr>
      <p:pic>
        <p:nvPicPr>
          <p:cNvPr id="112" name="Google Shape;112;p2"/>
          <p:cNvPicPr preferRelativeResize="0"/>
          <p:nvPr/>
        </p:nvPicPr>
        <p:blipFill rotWithShape="1">
          <a:blip r:embed="rId4">
            <a:alphaModFix/>
          </a:blip>
          <a:srcRect/>
          <a:stretch/>
        </p:blipFill>
        <p:spPr>
          <a:xfrm>
            <a:off x="0" y="0"/>
            <a:ext cx="12192000" cy="862219"/>
          </a:xfrm>
          <a:prstGeom prst="rect">
            <a:avLst/>
          </a:prstGeom>
          <a:noFill/>
          <a:ln>
            <a:noFill/>
          </a:ln>
        </p:spPr>
      </p:pic>
      <p:pic>
        <p:nvPicPr>
          <p:cNvPr id="113" name="Google Shape;113;p2"/>
          <p:cNvPicPr preferRelativeResize="0"/>
          <p:nvPr/>
        </p:nvPicPr>
        <p:blipFill rotWithShape="1">
          <a:blip r:embed="rId5">
            <a:alphaModFix/>
          </a:blip>
          <a:srcRect/>
          <a:stretch/>
        </p:blipFill>
        <p:spPr>
          <a:xfrm>
            <a:off x="0" y="6511282"/>
            <a:ext cx="12192000" cy="361767"/>
          </a:xfrm>
          <a:prstGeom prst="rect">
            <a:avLst/>
          </a:prstGeom>
          <a:noFill/>
          <a:ln>
            <a:noFill/>
          </a:ln>
        </p:spPr>
      </p:pic>
      <p:sp>
        <p:nvSpPr>
          <p:cNvPr id="114" name="Google Shape;114;p2"/>
          <p:cNvSpPr txBox="1"/>
          <p:nvPr/>
        </p:nvSpPr>
        <p:spPr>
          <a:xfrm>
            <a:off x="6712747" y="6536581"/>
            <a:ext cx="5317225"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it-IT" sz="1400">
                <a:solidFill>
                  <a:schemeClr val="lt1"/>
                </a:solidFill>
                <a:latin typeface="Arial"/>
                <a:ea typeface="Arial"/>
                <a:cs typeface="Arial"/>
                <a:sym typeface="Arial"/>
              </a:rPr>
              <a:t>Missione 4 </a:t>
            </a:r>
            <a:r>
              <a:rPr lang="it-IT" sz="1400" b="1">
                <a:solidFill>
                  <a:schemeClr val="lt1"/>
                </a:solidFill>
                <a:latin typeface="Arial"/>
                <a:ea typeface="Arial"/>
                <a:cs typeface="Arial"/>
                <a:sym typeface="Arial"/>
              </a:rPr>
              <a:t>• Istruzione e Ricerca </a:t>
            </a:r>
            <a:endParaRPr sz="1400">
              <a:solidFill>
                <a:schemeClr val="lt1"/>
              </a:solidFill>
              <a:latin typeface="Arial"/>
              <a:ea typeface="Arial"/>
              <a:cs typeface="Arial"/>
              <a:sym typeface="Arial"/>
            </a:endParaRPr>
          </a:p>
        </p:txBody>
      </p:sp>
      <p:sp>
        <p:nvSpPr>
          <p:cNvPr id="115" name="Google Shape;115;p2"/>
          <p:cNvSpPr txBox="1"/>
          <p:nvPr/>
        </p:nvSpPr>
        <p:spPr>
          <a:xfrm>
            <a:off x="467555" y="6530753"/>
            <a:ext cx="791920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400">
                <a:solidFill>
                  <a:schemeClr val="lt1"/>
                </a:solidFill>
                <a:latin typeface="Titillium Web"/>
                <a:ea typeface="Titillium Web"/>
                <a:cs typeface="Titillium Web"/>
                <a:sym typeface="Titillium Web"/>
              </a:rPr>
              <a:t>ICSC Italian Research Center on High-Performance Computing, Big Data and Quantum Computing</a:t>
            </a:r>
            <a:endParaRPr/>
          </a:p>
        </p:txBody>
      </p:sp>
      <p:sp>
        <p:nvSpPr>
          <p:cNvPr id="116" name="Google Shape;116;p2"/>
          <p:cNvSpPr txBox="1"/>
          <p:nvPr/>
        </p:nvSpPr>
        <p:spPr>
          <a:xfrm>
            <a:off x="465221" y="1477222"/>
            <a:ext cx="10515600" cy="1010511"/>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lt1"/>
              </a:buClr>
              <a:buSzPts val="6000"/>
              <a:buFont typeface="Titillium Web"/>
              <a:buNone/>
            </a:pPr>
            <a:r>
              <a:rPr lang="it-IT" sz="6000" b="1">
                <a:solidFill>
                  <a:schemeClr val="lt1"/>
                </a:solidFill>
                <a:latin typeface="Titillium Web"/>
                <a:ea typeface="Titillium Web"/>
                <a:cs typeface="Titillium Web"/>
                <a:sym typeface="Titillium Web"/>
              </a:rPr>
              <a:t>Democratizing simulations</a:t>
            </a:r>
            <a:endParaRPr/>
          </a:p>
        </p:txBody>
      </p:sp>
      <p:sp>
        <p:nvSpPr>
          <p:cNvPr id="117" name="Google Shape;117;p2"/>
          <p:cNvSpPr txBox="1"/>
          <p:nvPr/>
        </p:nvSpPr>
        <p:spPr>
          <a:xfrm>
            <a:off x="945273" y="4076150"/>
            <a:ext cx="4114500" cy="504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3600"/>
              <a:buFont typeface="Titillium Web"/>
              <a:buNone/>
            </a:pPr>
            <a:r>
              <a:rPr lang="it-IT" sz="3600">
                <a:solidFill>
                  <a:schemeClr val="lt1"/>
                </a:solidFill>
                <a:latin typeface="Titillium Web"/>
                <a:ea typeface="Titillium Web"/>
                <a:cs typeface="Titillium Web"/>
                <a:sym typeface="Titillium Web"/>
              </a:rPr>
              <a:t>Riccardo Bertossa</a:t>
            </a:r>
            <a:endParaRPr/>
          </a:p>
        </p:txBody>
      </p:sp>
      <p:pic>
        <p:nvPicPr>
          <p:cNvPr id="118" name="Google Shape;118;p2"/>
          <p:cNvPicPr preferRelativeResize="0"/>
          <p:nvPr/>
        </p:nvPicPr>
        <p:blipFill>
          <a:blip r:embed="rId6">
            <a:alphaModFix/>
          </a:blip>
          <a:stretch>
            <a:fillRect/>
          </a:stretch>
        </p:blipFill>
        <p:spPr>
          <a:xfrm>
            <a:off x="6225063" y="3645264"/>
            <a:ext cx="4840465" cy="136576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236CD9"/>
            </a:gs>
            <a:gs pos="100000">
              <a:srgbClr val="1ED9D2"/>
            </a:gs>
          </a:gsLst>
          <a:lin ang="0" scaled="0"/>
        </a:gradFill>
        <a:effectLst/>
      </p:bgPr>
    </p:bg>
    <p:spTree>
      <p:nvGrpSpPr>
        <p:cNvPr id="1" name="Shape 122"/>
        <p:cNvGrpSpPr/>
        <p:nvPr/>
      </p:nvGrpSpPr>
      <p:grpSpPr>
        <a:xfrm>
          <a:off x="0" y="0"/>
          <a:ext cx="0" cy="0"/>
          <a:chOff x="0" y="0"/>
          <a:chExt cx="0" cy="0"/>
        </a:xfrm>
      </p:grpSpPr>
      <p:pic>
        <p:nvPicPr>
          <p:cNvPr id="123" name="Google Shape;123;g3a1e32e5ef1_0_9" descr="Immagine che contiene nero, oscurità, notte&#10;&#10;Il contenuto generato dall'IA potrebbe non essere corretto."/>
          <p:cNvPicPr preferRelativeResize="0">
            <a:picLocks noGrp="1"/>
          </p:cNvPicPr>
          <p:nvPr>
            <p:ph type="body" idx="3"/>
          </p:nvPr>
        </p:nvPicPr>
        <p:blipFill rotWithShape="1">
          <a:blip r:embed="rId3">
            <a:alphaModFix/>
          </a:blip>
          <a:srcRect/>
          <a:stretch/>
        </p:blipFill>
        <p:spPr>
          <a:xfrm rot="-1707676">
            <a:off x="9074986" y="1419236"/>
            <a:ext cx="4670931" cy="5451248"/>
          </a:xfrm>
          <a:prstGeom prst="rect">
            <a:avLst/>
          </a:prstGeom>
          <a:noFill/>
          <a:ln>
            <a:noFill/>
          </a:ln>
        </p:spPr>
      </p:pic>
      <p:pic>
        <p:nvPicPr>
          <p:cNvPr id="124" name="Google Shape;124;g3a1e32e5ef1_0_9" descr="Immagine che contiene nero, oscurità, notte&#10;&#10;Il contenuto generato dall'IA potrebbe non essere corretto."/>
          <p:cNvPicPr preferRelativeResize="0">
            <a:picLocks noGrp="1"/>
          </p:cNvPicPr>
          <p:nvPr>
            <p:ph type="body" idx="2"/>
          </p:nvPr>
        </p:nvPicPr>
        <p:blipFill rotWithShape="1">
          <a:blip r:embed="rId4">
            <a:alphaModFix/>
          </a:blip>
          <a:srcRect/>
          <a:stretch/>
        </p:blipFill>
        <p:spPr>
          <a:xfrm>
            <a:off x="0" y="862219"/>
            <a:ext cx="6966000" cy="5643300"/>
          </a:xfrm>
          <a:prstGeom prst="rect">
            <a:avLst/>
          </a:prstGeom>
          <a:noFill/>
          <a:ln>
            <a:noFill/>
          </a:ln>
        </p:spPr>
      </p:pic>
      <p:grpSp>
        <p:nvGrpSpPr>
          <p:cNvPr id="125" name="Google Shape;125;g3a1e32e5ef1_0_9"/>
          <p:cNvGrpSpPr/>
          <p:nvPr/>
        </p:nvGrpSpPr>
        <p:grpSpPr>
          <a:xfrm>
            <a:off x="0" y="6511282"/>
            <a:ext cx="12192000" cy="361767"/>
            <a:chOff x="0" y="6511282"/>
            <a:chExt cx="12192000" cy="361767"/>
          </a:xfrm>
        </p:grpSpPr>
        <p:pic>
          <p:nvPicPr>
            <p:cNvPr id="126" name="Google Shape;126;g3a1e32e5ef1_0_9"/>
            <p:cNvPicPr preferRelativeResize="0"/>
            <p:nvPr/>
          </p:nvPicPr>
          <p:blipFill rotWithShape="1">
            <a:blip r:embed="rId5">
              <a:alphaModFix/>
            </a:blip>
            <a:srcRect/>
            <a:stretch/>
          </p:blipFill>
          <p:spPr>
            <a:xfrm>
              <a:off x="0" y="6511282"/>
              <a:ext cx="12192000" cy="361767"/>
            </a:xfrm>
            <a:prstGeom prst="rect">
              <a:avLst/>
            </a:prstGeom>
            <a:noFill/>
            <a:ln>
              <a:noFill/>
            </a:ln>
          </p:spPr>
        </p:pic>
        <p:sp>
          <p:nvSpPr>
            <p:cNvPr id="127" name="Google Shape;127;g3a1e32e5ef1_0_9"/>
            <p:cNvSpPr txBox="1"/>
            <p:nvPr/>
          </p:nvSpPr>
          <p:spPr>
            <a:xfrm>
              <a:off x="6712747" y="6536581"/>
              <a:ext cx="53172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it-IT" sz="1400">
                  <a:solidFill>
                    <a:schemeClr val="lt1"/>
                  </a:solidFill>
                  <a:latin typeface="Arial"/>
                  <a:ea typeface="Arial"/>
                  <a:cs typeface="Arial"/>
                  <a:sym typeface="Arial"/>
                </a:rPr>
                <a:t>Missione 4 </a:t>
              </a:r>
              <a:r>
                <a:rPr lang="it-IT" sz="1400" b="1">
                  <a:solidFill>
                    <a:schemeClr val="lt1"/>
                  </a:solidFill>
                  <a:latin typeface="Arial"/>
                  <a:ea typeface="Arial"/>
                  <a:cs typeface="Arial"/>
                  <a:sym typeface="Arial"/>
                </a:rPr>
                <a:t>• Istruzione e Ricerca </a:t>
              </a:r>
              <a:endParaRPr sz="1400">
                <a:solidFill>
                  <a:schemeClr val="lt1"/>
                </a:solidFill>
                <a:latin typeface="Arial"/>
                <a:ea typeface="Arial"/>
                <a:cs typeface="Arial"/>
                <a:sym typeface="Arial"/>
              </a:endParaRPr>
            </a:p>
          </p:txBody>
        </p:sp>
        <p:sp>
          <p:nvSpPr>
            <p:cNvPr id="128" name="Google Shape;128;g3a1e32e5ef1_0_9"/>
            <p:cNvSpPr txBox="1"/>
            <p:nvPr/>
          </p:nvSpPr>
          <p:spPr>
            <a:xfrm>
              <a:off x="467555" y="6530753"/>
              <a:ext cx="79191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400">
                  <a:solidFill>
                    <a:schemeClr val="lt1"/>
                  </a:solidFill>
                  <a:latin typeface="Titillium Web"/>
                  <a:ea typeface="Titillium Web"/>
                  <a:cs typeface="Titillium Web"/>
                  <a:sym typeface="Titillium Web"/>
                </a:rPr>
                <a:t>ICSC Italian Research Center on High-Performance Computing, Big Data and Quantum Computing</a:t>
              </a:r>
              <a:endParaRPr/>
            </a:p>
          </p:txBody>
        </p:sp>
      </p:grpSp>
      <p:pic>
        <p:nvPicPr>
          <p:cNvPr id="129" name="Google Shape;129;g3a1e32e5ef1_0_9"/>
          <p:cNvPicPr preferRelativeResize="0"/>
          <p:nvPr/>
        </p:nvPicPr>
        <p:blipFill rotWithShape="1">
          <a:blip r:embed="rId6">
            <a:alphaModFix/>
          </a:blip>
          <a:srcRect/>
          <a:stretch/>
        </p:blipFill>
        <p:spPr>
          <a:xfrm>
            <a:off x="0" y="0"/>
            <a:ext cx="12191998" cy="862219"/>
          </a:xfrm>
          <a:prstGeom prst="rect">
            <a:avLst/>
          </a:prstGeom>
          <a:noFill/>
          <a:ln>
            <a:noFill/>
          </a:ln>
        </p:spPr>
      </p:pic>
      <p:sp>
        <p:nvSpPr>
          <p:cNvPr id="130" name="Google Shape;130;g3a1e32e5ef1_0_9"/>
          <p:cNvSpPr/>
          <p:nvPr/>
        </p:nvSpPr>
        <p:spPr>
          <a:xfrm>
            <a:off x="1959600" y="1058301"/>
            <a:ext cx="3867900" cy="3867900"/>
          </a:xfrm>
          <a:prstGeom prst="ellipse">
            <a:avLst/>
          </a:prstGeom>
          <a:solidFill>
            <a:srgbClr val="FFFFFF"/>
          </a:solidFill>
          <a:ln>
            <a:noFill/>
          </a:ln>
        </p:spPr>
        <p:txBody>
          <a:bodyPr spcFirstLastPara="1" wrap="square" lIns="101175" tIns="101175" rIns="101175" bIns="101175" anchor="ctr" anchorCtr="0">
            <a:noAutofit/>
          </a:bodyPr>
          <a:lstStyle/>
          <a:p>
            <a:pPr marL="0" lvl="0" indent="0" algn="ctr" rtl="0">
              <a:spcBef>
                <a:spcPts val="0"/>
              </a:spcBef>
              <a:spcAft>
                <a:spcPts val="0"/>
              </a:spcAft>
              <a:buNone/>
            </a:pPr>
            <a:endParaRPr sz="1549"/>
          </a:p>
        </p:txBody>
      </p:sp>
      <p:sp>
        <p:nvSpPr>
          <p:cNvPr id="131" name="Google Shape;131;g3a1e32e5ef1_0_9"/>
          <p:cNvSpPr/>
          <p:nvPr/>
        </p:nvSpPr>
        <p:spPr>
          <a:xfrm>
            <a:off x="6434110" y="2459504"/>
            <a:ext cx="3867900" cy="3867900"/>
          </a:xfrm>
          <a:prstGeom prst="ellipse">
            <a:avLst/>
          </a:prstGeom>
          <a:solidFill>
            <a:srgbClr val="FFFFFF"/>
          </a:solidFill>
          <a:ln>
            <a:noFill/>
          </a:ln>
        </p:spPr>
        <p:txBody>
          <a:bodyPr spcFirstLastPara="1" wrap="square" lIns="101175" tIns="101175" rIns="101175" bIns="101175" anchor="ctr" anchorCtr="0">
            <a:noAutofit/>
          </a:bodyPr>
          <a:lstStyle/>
          <a:p>
            <a:pPr marL="0" lvl="0" indent="0" algn="ctr" rtl="0">
              <a:spcBef>
                <a:spcPts val="0"/>
              </a:spcBef>
              <a:spcAft>
                <a:spcPts val="0"/>
              </a:spcAft>
              <a:buNone/>
            </a:pPr>
            <a:endParaRPr sz="1549"/>
          </a:p>
        </p:txBody>
      </p:sp>
      <p:sp>
        <p:nvSpPr>
          <p:cNvPr id="132" name="Google Shape;132;g3a1e32e5ef1_0_9"/>
          <p:cNvSpPr txBox="1"/>
          <p:nvPr/>
        </p:nvSpPr>
        <p:spPr>
          <a:xfrm>
            <a:off x="2172417" y="2394926"/>
            <a:ext cx="3442500" cy="1737600"/>
          </a:xfrm>
          <a:prstGeom prst="rect">
            <a:avLst/>
          </a:prstGeom>
          <a:noFill/>
          <a:ln>
            <a:noFill/>
          </a:ln>
        </p:spPr>
        <p:txBody>
          <a:bodyPr spcFirstLastPara="1" wrap="square" lIns="101175" tIns="101175" rIns="101175" bIns="101175" anchor="t" anchorCtr="0">
            <a:spAutoFit/>
          </a:bodyPr>
          <a:lstStyle/>
          <a:p>
            <a:pPr marL="0" lvl="0" indent="0" algn="ctr" rtl="0">
              <a:spcBef>
                <a:spcPts val="0"/>
              </a:spcBef>
              <a:spcAft>
                <a:spcPts val="0"/>
              </a:spcAft>
              <a:buNone/>
            </a:pPr>
            <a:r>
              <a:rPr lang="it-IT" sz="1992">
                <a:solidFill>
                  <a:srgbClr val="595959"/>
                </a:solidFill>
              </a:rPr>
              <a:t>We are a startup driven by the vision of democratizing </a:t>
            </a:r>
            <a:r>
              <a:rPr lang="it-IT" sz="1992" b="1">
                <a:solidFill>
                  <a:srgbClr val="595959"/>
                </a:solidFill>
              </a:rPr>
              <a:t>atomistic </a:t>
            </a:r>
            <a:r>
              <a:rPr lang="it-IT" sz="1992">
                <a:solidFill>
                  <a:srgbClr val="595959"/>
                </a:solidFill>
              </a:rPr>
              <a:t>material simulations with intuitive, </a:t>
            </a:r>
            <a:r>
              <a:rPr lang="it-IT" sz="1992" b="1">
                <a:solidFill>
                  <a:srgbClr val="595959"/>
                </a:solidFill>
              </a:rPr>
              <a:t>cloud-based</a:t>
            </a:r>
            <a:r>
              <a:rPr lang="it-IT" sz="1992">
                <a:solidFill>
                  <a:srgbClr val="595959"/>
                </a:solidFill>
              </a:rPr>
              <a:t> tools.</a:t>
            </a:r>
            <a:endParaRPr sz="1992" b="1">
              <a:solidFill>
                <a:srgbClr val="595959"/>
              </a:solidFill>
            </a:endParaRPr>
          </a:p>
        </p:txBody>
      </p:sp>
      <p:sp>
        <p:nvSpPr>
          <p:cNvPr id="133" name="Google Shape;133;g3a1e32e5ef1_0_9"/>
          <p:cNvSpPr txBox="1"/>
          <p:nvPr/>
        </p:nvSpPr>
        <p:spPr>
          <a:xfrm>
            <a:off x="2957068" y="1666476"/>
            <a:ext cx="2035200" cy="510900"/>
          </a:xfrm>
          <a:prstGeom prst="rect">
            <a:avLst/>
          </a:prstGeom>
          <a:noFill/>
          <a:ln>
            <a:noFill/>
          </a:ln>
        </p:spPr>
        <p:txBody>
          <a:bodyPr spcFirstLastPara="1" wrap="square" lIns="101175" tIns="101175" rIns="101175" bIns="101175" anchor="t" anchorCtr="0">
            <a:spAutoFit/>
          </a:bodyPr>
          <a:lstStyle/>
          <a:p>
            <a:pPr marL="0" lvl="0" indent="0" algn="l" rtl="0">
              <a:spcBef>
                <a:spcPts val="0"/>
              </a:spcBef>
              <a:spcAft>
                <a:spcPts val="0"/>
              </a:spcAft>
              <a:buNone/>
            </a:pPr>
            <a:r>
              <a:rPr lang="it-IT" sz="1992" b="1"/>
              <a:t>Who we are?</a:t>
            </a:r>
            <a:endParaRPr sz="1992" b="1"/>
          </a:p>
        </p:txBody>
      </p:sp>
      <p:sp>
        <p:nvSpPr>
          <p:cNvPr id="134" name="Google Shape;134;g3a1e32e5ef1_0_9"/>
          <p:cNvSpPr txBox="1"/>
          <p:nvPr/>
        </p:nvSpPr>
        <p:spPr>
          <a:xfrm>
            <a:off x="7005847" y="3158404"/>
            <a:ext cx="2724600" cy="510900"/>
          </a:xfrm>
          <a:prstGeom prst="rect">
            <a:avLst/>
          </a:prstGeom>
          <a:noFill/>
          <a:ln>
            <a:noFill/>
          </a:ln>
        </p:spPr>
        <p:txBody>
          <a:bodyPr spcFirstLastPara="1" wrap="square" lIns="101175" tIns="101175" rIns="101175" bIns="101175" anchor="t" anchorCtr="0">
            <a:spAutoFit/>
          </a:bodyPr>
          <a:lstStyle/>
          <a:p>
            <a:pPr marL="0" lvl="0" indent="0" algn="l" rtl="0">
              <a:spcBef>
                <a:spcPts val="0"/>
              </a:spcBef>
              <a:spcAft>
                <a:spcPts val="0"/>
              </a:spcAft>
              <a:buNone/>
            </a:pPr>
            <a:r>
              <a:rPr lang="it-IT" sz="1992" b="1"/>
              <a:t>Why democratizing?</a:t>
            </a:r>
            <a:endParaRPr sz="1992" b="1"/>
          </a:p>
        </p:txBody>
      </p:sp>
      <p:sp>
        <p:nvSpPr>
          <p:cNvPr id="135" name="Google Shape;135;g3a1e32e5ef1_0_9"/>
          <p:cNvSpPr txBox="1"/>
          <p:nvPr/>
        </p:nvSpPr>
        <p:spPr>
          <a:xfrm>
            <a:off x="6415018" y="3782959"/>
            <a:ext cx="3906300" cy="2350800"/>
          </a:xfrm>
          <a:prstGeom prst="rect">
            <a:avLst/>
          </a:prstGeom>
          <a:noFill/>
          <a:ln>
            <a:noFill/>
          </a:ln>
        </p:spPr>
        <p:txBody>
          <a:bodyPr spcFirstLastPara="1" wrap="square" lIns="101175" tIns="101175" rIns="101175" bIns="101175" anchor="t" anchorCtr="0">
            <a:spAutoFit/>
          </a:bodyPr>
          <a:lstStyle/>
          <a:p>
            <a:pPr marL="0" lvl="0" indent="0" algn="ctr" rtl="0">
              <a:spcBef>
                <a:spcPts val="0"/>
              </a:spcBef>
              <a:spcAft>
                <a:spcPts val="0"/>
              </a:spcAft>
              <a:buNone/>
            </a:pPr>
            <a:r>
              <a:rPr lang="it-IT" sz="1992">
                <a:solidFill>
                  <a:srgbClr val="595959"/>
                </a:solidFill>
              </a:rPr>
              <a:t>We want to allow the world to transition from a “</a:t>
            </a:r>
            <a:r>
              <a:rPr lang="it-IT" sz="1992" b="1">
                <a:solidFill>
                  <a:srgbClr val="595959"/>
                </a:solidFill>
              </a:rPr>
              <a:t>trial and error</a:t>
            </a:r>
            <a:r>
              <a:rPr lang="it-IT" sz="1992">
                <a:solidFill>
                  <a:srgbClr val="595959"/>
                </a:solidFill>
              </a:rPr>
              <a:t>” </a:t>
            </a:r>
            <a:endParaRPr sz="1992">
              <a:solidFill>
                <a:srgbClr val="595959"/>
              </a:solidFill>
            </a:endParaRPr>
          </a:p>
          <a:p>
            <a:pPr marL="0" lvl="0" indent="0" algn="ctr" rtl="0">
              <a:spcBef>
                <a:spcPts val="0"/>
              </a:spcBef>
              <a:spcAft>
                <a:spcPts val="0"/>
              </a:spcAft>
              <a:buNone/>
            </a:pPr>
            <a:r>
              <a:rPr lang="it-IT" sz="1992">
                <a:solidFill>
                  <a:srgbClr val="595959"/>
                </a:solidFill>
              </a:rPr>
              <a:t>to an “</a:t>
            </a:r>
            <a:r>
              <a:rPr lang="it-IT" sz="1992" b="1">
                <a:solidFill>
                  <a:srgbClr val="595959"/>
                </a:solidFill>
              </a:rPr>
              <a:t>engineered</a:t>
            </a:r>
            <a:r>
              <a:rPr lang="it-IT" sz="1992">
                <a:solidFill>
                  <a:srgbClr val="595959"/>
                </a:solidFill>
              </a:rPr>
              <a:t>” approach in materials R&amp;D. To respond </a:t>
            </a:r>
            <a:endParaRPr sz="1992">
              <a:solidFill>
                <a:srgbClr val="595959"/>
              </a:solidFill>
            </a:endParaRPr>
          </a:p>
          <a:p>
            <a:pPr marL="0" lvl="0" indent="0" algn="ctr" rtl="0">
              <a:spcBef>
                <a:spcPts val="0"/>
              </a:spcBef>
              <a:spcAft>
                <a:spcPts val="0"/>
              </a:spcAft>
              <a:buNone/>
            </a:pPr>
            <a:r>
              <a:rPr lang="it-IT" sz="1992">
                <a:solidFill>
                  <a:srgbClr val="595959"/>
                </a:solidFill>
              </a:rPr>
              <a:t>to the rising demand for </a:t>
            </a:r>
            <a:endParaRPr sz="1992">
              <a:solidFill>
                <a:srgbClr val="595959"/>
              </a:solidFill>
            </a:endParaRPr>
          </a:p>
          <a:p>
            <a:pPr marL="0" lvl="0" indent="0" algn="ctr" rtl="0">
              <a:spcBef>
                <a:spcPts val="0"/>
              </a:spcBef>
              <a:spcAft>
                <a:spcPts val="0"/>
              </a:spcAft>
              <a:buNone/>
            </a:pPr>
            <a:r>
              <a:rPr lang="it-IT" sz="1992">
                <a:solidFill>
                  <a:srgbClr val="595959"/>
                </a:solidFill>
              </a:rPr>
              <a:t>advanced materials.</a:t>
            </a:r>
            <a:endParaRPr sz="1992">
              <a:solidFill>
                <a:srgbClr val="595959"/>
              </a:solidFill>
            </a:endParaRPr>
          </a:p>
          <a:p>
            <a:pPr marL="0" lvl="0" indent="0" algn="ctr" rtl="0">
              <a:spcBef>
                <a:spcPts val="0"/>
              </a:spcBef>
              <a:spcAft>
                <a:spcPts val="0"/>
              </a:spcAft>
              <a:buNone/>
            </a:pPr>
            <a:endParaRPr sz="1992">
              <a:solidFill>
                <a:srgbClr val="595959"/>
              </a:solidFill>
            </a:endParaRPr>
          </a:p>
        </p:txBody>
      </p:sp>
      <p:cxnSp>
        <p:nvCxnSpPr>
          <p:cNvPr id="136" name="Google Shape;136;g3a1e32e5ef1_0_9"/>
          <p:cNvCxnSpPr>
            <a:stCxn id="130" idx="4"/>
            <a:endCxn id="131" idx="0"/>
          </p:cNvCxnSpPr>
          <p:nvPr/>
        </p:nvCxnSpPr>
        <p:spPr>
          <a:xfrm rot="-5400000">
            <a:off x="4897500" y="1455651"/>
            <a:ext cx="2466600" cy="4474500"/>
          </a:xfrm>
          <a:prstGeom prst="curvedConnector5">
            <a:avLst>
              <a:gd name="adj1" fmla="val -10683"/>
              <a:gd name="adj2" fmla="val 49999"/>
              <a:gd name="adj3" fmla="val 110680"/>
            </a:avLst>
          </a:prstGeom>
          <a:noFill/>
          <a:ln w="42175" cap="flat" cmpd="sng">
            <a:solidFill>
              <a:srgbClr val="FFFFFF"/>
            </a:solidFill>
            <a:prstDash val="dash"/>
            <a:round/>
            <a:headEnd type="none" w="med" len="med"/>
            <a:tailEnd type="non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4" descr="Immagine che contiene nero, oscurità, notte&#10;&#10;Il contenuto generato dall'IA potrebbe non essere corretto."/>
          <p:cNvPicPr preferRelativeResize="0">
            <a:picLocks noGrp="1"/>
          </p:cNvPicPr>
          <p:nvPr>
            <p:ph type="body" idx="3"/>
          </p:nvPr>
        </p:nvPicPr>
        <p:blipFill rotWithShape="1">
          <a:blip r:embed="rId3">
            <a:alphaModFix/>
          </a:blip>
          <a:srcRect/>
          <a:stretch/>
        </p:blipFill>
        <p:spPr>
          <a:xfrm rot="-1707676">
            <a:off x="9859846" y="1419236"/>
            <a:ext cx="4670931" cy="5451248"/>
          </a:xfrm>
          <a:prstGeom prst="rect">
            <a:avLst/>
          </a:prstGeom>
          <a:noFill/>
          <a:ln>
            <a:noFill/>
          </a:ln>
        </p:spPr>
      </p:pic>
      <p:pic>
        <p:nvPicPr>
          <p:cNvPr id="142" name="Google Shape;142;p4" descr="Immagine che contiene nero, oscurità, notte&#10;&#10;Il contenuto generato dall'IA potrebbe non essere corretto."/>
          <p:cNvPicPr preferRelativeResize="0">
            <a:picLocks noGrp="1"/>
          </p:cNvPicPr>
          <p:nvPr>
            <p:ph type="body" idx="2"/>
          </p:nvPr>
        </p:nvPicPr>
        <p:blipFill rotWithShape="1">
          <a:blip r:embed="rId4">
            <a:alphaModFix/>
          </a:blip>
          <a:srcRect/>
          <a:stretch/>
        </p:blipFill>
        <p:spPr>
          <a:xfrm>
            <a:off x="-937260" y="862219"/>
            <a:ext cx="6966000" cy="5643300"/>
          </a:xfrm>
          <a:prstGeom prst="rect">
            <a:avLst/>
          </a:prstGeom>
          <a:noFill/>
          <a:ln>
            <a:noFill/>
          </a:ln>
        </p:spPr>
      </p:pic>
      <p:grpSp>
        <p:nvGrpSpPr>
          <p:cNvPr id="143" name="Google Shape;143;p4"/>
          <p:cNvGrpSpPr/>
          <p:nvPr/>
        </p:nvGrpSpPr>
        <p:grpSpPr>
          <a:xfrm>
            <a:off x="0" y="6511282"/>
            <a:ext cx="12192000" cy="361767"/>
            <a:chOff x="0" y="6511282"/>
            <a:chExt cx="12192000" cy="361767"/>
          </a:xfrm>
        </p:grpSpPr>
        <p:pic>
          <p:nvPicPr>
            <p:cNvPr id="144" name="Google Shape;144;p4"/>
            <p:cNvPicPr preferRelativeResize="0"/>
            <p:nvPr/>
          </p:nvPicPr>
          <p:blipFill rotWithShape="1">
            <a:blip r:embed="rId5">
              <a:alphaModFix/>
            </a:blip>
            <a:srcRect/>
            <a:stretch/>
          </p:blipFill>
          <p:spPr>
            <a:xfrm>
              <a:off x="0" y="6511282"/>
              <a:ext cx="12192000" cy="361767"/>
            </a:xfrm>
            <a:prstGeom prst="rect">
              <a:avLst/>
            </a:prstGeom>
            <a:noFill/>
            <a:ln>
              <a:noFill/>
            </a:ln>
          </p:spPr>
        </p:pic>
        <p:sp>
          <p:nvSpPr>
            <p:cNvPr id="145" name="Google Shape;145;p4"/>
            <p:cNvSpPr txBox="1"/>
            <p:nvPr/>
          </p:nvSpPr>
          <p:spPr>
            <a:xfrm>
              <a:off x="6712747" y="6536581"/>
              <a:ext cx="5317225"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it-IT" sz="1400">
                  <a:solidFill>
                    <a:schemeClr val="lt1"/>
                  </a:solidFill>
                  <a:latin typeface="Arial"/>
                  <a:ea typeface="Arial"/>
                  <a:cs typeface="Arial"/>
                  <a:sym typeface="Arial"/>
                </a:rPr>
                <a:t>Missione 4 </a:t>
              </a:r>
              <a:r>
                <a:rPr lang="it-IT" sz="1400" b="1">
                  <a:solidFill>
                    <a:schemeClr val="lt1"/>
                  </a:solidFill>
                  <a:latin typeface="Arial"/>
                  <a:ea typeface="Arial"/>
                  <a:cs typeface="Arial"/>
                  <a:sym typeface="Arial"/>
                </a:rPr>
                <a:t>• Istruzione e Ricerca </a:t>
              </a:r>
              <a:endParaRPr sz="1400">
                <a:solidFill>
                  <a:schemeClr val="lt1"/>
                </a:solidFill>
                <a:latin typeface="Arial"/>
                <a:ea typeface="Arial"/>
                <a:cs typeface="Arial"/>
                <a:sym typeface="Arial"/>
              </a:endParaRPr>
            </a:p>
          </p:txBody>
        </p:sp>
        <p:sp>
          <p:nvSpPr>
            <p:cNvPr id="146" name="Google Shape;146;p4"/>
            <p:cNvSpPr txBox="1"/>
            <p:nvPr/>
          </p:nvSpPr>
          <p:spPr>
            <a:xfrm>
              <a:off x="467555" y="6530753"/>
              <a:ext cx="791920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400">
                  <a:solidFill>
                    <a:schemeClr val="lt1"/>
                  </a:solidFill>
                  <a:latin typeface="Titillium Web"/>
                  <a:ea typeface="Titillium Web"/>
                  <a:cs typeface="Titillium Web"/>
                  <a:sym typeface="Titillium Web"/>
                </a:rPr>
                <a:t>ICSC Italian Research Center on High-Performance Computing, Big Data and Quantum Computing</a:t>
              </a:r>
              <a:endParaRPr/>
            </a:p>
          </p:txBody>
        </p:sp>
      </p:grpSp>
      <p:pic>
        <p:nvPicPr>
          <p:cNvPr id="147" name="Google Shape;147;p4"/>
          <p:cNvPicPr preferRelativeResize="0"/>
          <p:nvPr/>
        </p:nvPicPr>
        <p:blipFill rotWithShape="1">
          <a:blip r:embed="rId6">
            <a:alphaModFix/>
          </a:blip>
          <a:srcRect/>
          <a:stretch/>
        </p:blipFill>
        <p:spPr>
          <a:xfrm>
            <a:off x="0" y="0"/>
            <a:ext cx="12191998" cy="862219"/>
          </a:xfrm>
          <a:prstGeom prst="rect">
            <a:avLst/>
          </a:prstGeom>
          <a:noFill/>
          <a:ln>
            <a:noFill/>
          </a:ln>
        </p:spPr>
      </p:pic>
      <p:sp>
        <p:nvSpPr>
          <p:cNvPr id="148" name="Google Shape;148;p4"/>
          <p:cNvSpPr/>
          <p:nvPr/>
        </p:nvSpPr>
        <p:spPr>
          <a:xfrm>
            <a:off x="5269847" y="3860015"/>
            <a:ext cx="1570500" cy="2594100"/>
          </a:xfrm>
          <a:prstGeom prst="rect">
            <a:avLst/>
          </a:prstGeom>
          <a:solidFill>
            <a:srgbClr val="000000"/>
          </a:solidFill>
          <a:ln w="9950" cap="flat" cmpd="sng">
            <a:solidFill>
              <a:srgbClr val="000000"/>
            </a:solidFill>
            <a:prstDash val="solid"/>
            <a:round/>
            <a:headEnd type="none" w="sm" len="sm"/>
            <a:tailEnd type="none" w="sm" len="sm"/>
          </a:ln>
        </p:spPr>
        <p:txBody>
          <a:bodyPr spcFirstLastPara="1" wrap="square" lIns="95525" tIns="95525" rIns="95525" bIns="95525" anchor="ctr" anchorCtr="0">
            <a:noAutofit/>
          </a:bodyPr>
          <a:lstStyle/>
          <a:p>
            <a:pPr marL="0" lvl="0" indent="0" algn="ctr" rtl="0">
              <a:spcBef>
                <a:spcPts val="0"/>
              </a:spcBef>
              <a:spcAft>
                <a:spcPts val="0"/>
              </a:spcAft>
              <a:buNone/>
            </a:pPr>
            <a:endParaRPr sz="1462"/>
          </a:p>
        </p:txBody>
      </p:sp>
      <p:sp>
        <p:nvSpPr>
          <p:cNvPr id="149" name="Google Shape;149;p4"/>
          <p:cNvSpPr/>
          <p:nvPr/>
        </p:nvSpPr>
        <p:spPr>
          <a:xfrm>
            <a:off x="5269847" y="1080024"/>
            <a:ext cx="1570500" cy="2780100"/>
          </a:xfrm>
          <a:prstGeom prst="rect">
            <a:avLst/>
          </a:prstGeom>
          <a:solidFill>
            <a:srgbClr val="000000"/>
          </a:solidFill>
          <a:ln w="9950" cap="flat" cmpd="sng">
            <a:solidFill>
              <a:srgbClr val="000000"/>
            </a:solidFill>
            <a:prstDash val="solid"/>
            <a:round/>
            <a:headEnd type="none" w="sm" len="sm"/>
            <a:tailEnd type="none" w="sm" len="sm"/>
          </a:ln>
        </p:spPr>
        <p:txBody>
          <a:bodyPr spcFirstLastPara="1" wrap="square" lIns="95525" tIns="95525" rIns="95525" bIns="95525" anchor="ctr" anchorCtr="0">
            <a:noAutofit/>
          </a:bodyPr>
          <a:lstStyle/>
          <a:p>
            <a:pPr marL="0" lvl="0" indent="0" algn="ctr" rtl="0">
              <a:spcBef>
                <a:spcPts val="0"/>
              </a:spcBef>
              <a:spcAft>
                <a:spcPts val="0"/>
              </a:spcAft>
              <a:buNone/>
            </a:pPr>
            <a:endParaRPr sz="1462"/>
          </a:p>
        </p:txBody>
      </p:sp>
      <p:sp>
        <p:nvSpPr>
          <p:cNvPr id="150" name="Google Shape;150;p4"/>
          <p:cNvSpPr txBox="1"/>
          <p:nvPr/>
        </p:nvSpPr>
        <p:spPr>
          <a:xfrm>
            <a:off x="1329271" y="1279498"/>
            <a:ext cx="3588300" cy="569700"/>
          </a:xfrm>
          <a:prstGeom prst="rect">
            <a:avLst/>
          </a:prstGeom>
          <a:noFill/>
          <a:ln>
            <a:noFill/>
          </a:ln>
        </p:spPr>
        <p:txBody>
          <a:bodyPr spcFirstLastPara="1" wrap="square" lIns="112825" tIns="112825" rIns="112825" bIns="112825" anchor="t" anchorCtr="0">
            <a:spAutoFit/>
          </a:bodyPr>
          <a:lstStyle/>
          <a:p>
            <a:pPr marL="0" lvl="0" indent="0" algn="ctr" rtl="0">
              <a:spcBef>
                <a:spcPts val="0"/>
              </a:spcBef>
              <a:spcAft>
                <a:spcPts val="0"/>
              </a:spcAft>
              <a:buNone/>
            </a:pPr>
            <a:r>
              <a:rPr lang="it-IT" sz="2221">
                <a:solidFill>
                  <a:srgbClr val="4285F4"/>
                </a:solidFill>
              </a:rPr>
              <a:t>Now</a:t>
            </a:r>
            <a:endParaRPr sz="2221">
              <a:solidFill>
                <a:srgbClr val="4285F4"/>
              </a:solidFill>
            </a:endParaRPr>
          </a:p>
        </p:txBody>
      </p:sp>
      <p:pic>
        <p:nvPicPr>
          <p:cNvPr id="151" name="Google Shape;151;p4" title="1000000072.png"/>
          <p:cNvPicPr preferRelativeResize="0"/>
          <p:nvPr/>
        </p:nvPicPr>
        <p:blipFill rotWithShape="1">
          <a:blip r:embed="rId7">
            <a:alphaModFix/>
          </a:blip>
          <a:srcRect l="-30822" t="-56748" r="-30806" b="-4881"/>
          <a:stretch/>
        </p:blipFill>
        <p:spPr>
          <a:xfrm>
            <a:off x="393382" y="-57534"/>
            <a:ext cx="5332951" cy="5332951"/>
          </a:xfrm>
          <a:prstGeom prst="rect">
            <a:avLst/>
          </a:prstGeom>
          <a:noFill/>
          <a:ln>
            <a:noFill/>
          </a:ln>
        </p:spPr>
      </p:pic>
      <p:pic>
        <p:nvPicPr>
          <p:cNvPr id="152" name="Google Shape;152;p4" title="1000000071.png"/>
          <p:cNvPicPr preferRelativeResize="0"/>
          <p:nvPr/>
        </p:nvPicPr>
        <p:blipFill rotWithShape="1">
          <a:blip r:embed="rId8">
            <a:alphaModFix/>
          </a:blip>
          <a:srcRect l="-33671" t="-28806" b="-4865"/>
          <a:stretch/>
        </p:blipFill>
        <p:spPr>
          <a:xfrm>
            <a:off x="6598717" y="1537818"/>
            <a:ext cx="3749299" cy="3749299"/>
          </a:xfrm>
          <a:prstGeom prst="rect">
            <a:avLst/>
          </a:prstGeom>
          <a:noFill/>
          <a:ln>
            <a:noFill/>
          </a:ln>
        </p:spPr>
      </p:pic>
      <p:sp>
        <p:nvSpPr>
          <p:cNvPr id="153" name="Google Shape;153;p4"/>
          <p:cNvSpPr txBox="1"/>
          <p:nvPr/>
        </p:nvSpPr>
        <p:spPr>
          <a:xfrm>
            <a:off x="7300060" y="1903955"/>
            <a:ext cx="3301800" cy="482400"/>
          </a:xfrm>
          <a:prstGeom prst="rect">
            <a:avLst/>
          </a:prstGeom>
          <a:noFill/>
          <a:ln>
            <a:noFill/>
          </a:ln>
        </p:spPr>
        <p:txBody>
          <a:bodyPr spcFirstLastPara="1" wrap="square" lIns="95525" tIns="95525" rIns="95525" bIns="95525" anchor="t" anchorCtr="0">
            <a:spAutoFit/>
          </a:bodyPr>
          <a:lstStyle/>
          <a:p>
            <a:pPr marL="0" lvl="0" indent="0" algn="ctr" rtl="0">
              <a:spcBef>
                <a:spcPts val="0"/>
              </a:spcBef>
              <a:spcAft>
                <a:spcPts val="0"/>
              </a:spcAft>
              <a:buNone/>
            </a:pPr>
            <a:r>
              <a:rPr lang="it-IT" sz="1880">
                <a:solidFill>
                  <a:srgbClr val="4A86E8"/>
                </a:solidFill>
              </a:rPr>
              <a:t>What we aim</a:t>
            </a:r>
            <a:endParaRPr sz="1880">
              <a:solidFill>
                <a:srgbClr val="4A86E8"/>
              </a:solidFill>
            </a:endParaRPr>
          </a:p>
        </p:txBody>
      </p:sp>
      <p:sp>
        <p:nvSpPr>
          <p:cNvPr id="154" name="Google Shape;154;p4"/>
          <p:cNvSpPr txBox="1"/>
          <p:nvPr/>
        </p:nvSpPr>
        <p:spPr>
          <a:xfrm>
            <a:off x="1403470" y="5393917"/>
            <a:ext cx="1559100" cy="456000"/>
          </a:xfrm>
          <a:prstGeom prst="rect">
            <a:avLst/>
          </a:prstGeom>
          <a:noFill/>
          <a:ln>
            <a:noFill/>
          </a:ln>
        </p:spPr>
        <p:txBody>
          <a:bodyPr spcFirstLastPara="1" wrap="square" lIns="112825" tIns="112825" rIns="112825" bIns="112825" anchor="t" anchorCtr="0">
            <a:spAutoFit/>
          </a:bodyPr>
          <a:lstStyle/>
          <a:p>
            <a:pPr marL="0" lvl="0" indent="0" algn="l" rtl="0">
              <a:spcBef>
                <a:spcPts val="0"/>
              </a:spcBef>
              <a:spcAft>
                <a:spcPts val="0"/>
              </a:spcAft>
              <a:buNone/>
            </a:pPr>
            <a:r>
              <a:rPr lang="it-IT" sz="1480" b="1">
                <a:solidFill>
                  <a:srgbClr val="595959"/>
                </a:solidFill>
              </a:rPr>
              <a:t>Expensive</a:t>
            </a:r>
            <a:endParaRPr sz="1480" b="1">
              <a:solidFill>
                <a:srgbClr val="595959"/>
              </a:solidFill>
            </a:endParaRPr>
          </a:p>
        </p:txBody>
      </p:sp>
      <p:sp>
        <p:nvSpPr>
          <p:cNvPr id="155" name="Google Shape;155;p4"/>
          <p:cNvSpPr txBox="1"/>
          <p:nvPr/>
        </p:nvSpPr>
        <p:spPr>
          <a:xfrm>
            <a:off x="2754624" y="5393917"/>
            <a:ext cx="1559100" cy="456000"/>
          </a:xfrm>
          <a:prstGeom prst="rect">
            <a:avLst/>
          </a:prstGeom>
          <a:noFill/>
          <a:ln>
            <a:noFill/>
          </a:ln>
        </p:spPr>
        <p:txBody>
          <a:bodyPr spcFirstLastPara="1" wrap="square" lIns="112825" tIns="112825" rIns="112825" bIns="112825" anchor="t" anchorCtr="0">
            <a:spAutoFit/>
          </a:bodyPr>
          <a:lstStyle/>
          <a:p>
            <a:pPr marL="0" lvl="0" indent="0" algn="l" rtl="0">
              <a:spcBef>
                <a:spcPts val="0"/>
              </a:spcBef>
              <a:spcAft>
                <a:spcPts val="0"/>
              </a:spcAft>
              <a:buNone/>
            </a:pPr>
            <a:r>
              <a:rPr lang="it-IT" sz="1480" b="1">
                <a:solidFill>
                  <a:srgbClr val="595959"/>
                </a:solidFill>
              </a:rPr>
              <a:t>Difficult</a:t>
            </a:r>
            <a:endParaRPr sz="1480" b="1">
              <a:solidFill>
                <a:srgbClr val="595959"/>
              </a:solidFill>
            </a:endParaRPr>
          </a:p>
        </p:txBody>
      </p:sp>
      <p:sp>
        <p:nvSpPr>
          <p:cNvPr id="156" name="Google Shape;156;p4"/>
          <p:cNvSpPr txBox="1"/>
          <p:nvPr/>
        </p:nvSpPr>
        <p:spPr>
          <a:xfrm>
            <a:off x="2499727" y="5968134"/>
            <a:ext cx="1559100" cy="456000"/>
          </a:xfrm>
          <a:prstGeom prst="rect">
            <a:avLst/>
          </a:prstGeom>
          <a:noFill/>
          <a:ln>
            <a:noFill/>
          </a:ln>
        </p:spPr>
        <p:txBody>
          <a:bodyPr spcFirstLastPara="1" wrap="square" lIns="112825" tIns="112825" rIns="112825" bIns="112825" anchor="t" anchorCtr="0">
            <a:spAutoFit/>
          </a:bodyPr>
          <a:lstStyle/>
          <a:p>
            <a:pPr marL="0" lvl="0" indent="0" algn="l" rtl="0">
              <a:spcBef>
                <a:spcPts val="0"/>
              </a:spcBef>
              <a:spcAft>
                <a:spcPts val="0"/>
              </a:spcAft>
              <a:buNone/>
            </a:pPr>
            <a:r>
              <a:rPr lang="it-IT" sz="1480" b="1">
                <a:solidFill>
                  <a:srgbClr val="595959"/>
                </a:solidFill>
              </a:rPr>
              <a:t>Time wasting</a:t>
            </a:r>
            <a:endParaRPr sz="1480" b="1">
              <a:solidFill>
                <a:srgbClr val="595959"/>
              </a:solidFill>
            </a:endParaRPr>
          </a:p>
        </p:txBody>
      </p:sp>
      <p:sp>
        <p:nvSpPr>
          <p:cNvPr id="157" name="Google Shape;157;p4"/>
          <p:cNvSpPr txBox="1"/>
          <p:nvPr/>
        </p:nvSpPr>
        <p:spPr>
          <a:xfrm>
            <a:off x="7553436" y="5387432"/>
            <a:ext cx="1320000" cy="386100"/>
          </a:xfrm>
          <a:prstGeom prst="rect">
            <a:avLst/>
          </a:prstGeom>
          <a:noFill/>
          <a:ln>
            <a:noFill/>
          </a:ln>
        </p:spPr>
        <p:txBody>
          <a:bodyPr spcFirstLastPara="1" wrap="square" lIns="95525" tIns="95525" rIns="95525" bIns="95525" anchor="t" anchorCtr="0">
            <a:spAutoFit/>
          </a:bodyPr>
          <a:lstStyle/>
          <a:p>
            <a:pPr marL="0" lvl="0" indent="0" algn="l" rtl="0">
              <a:spcBef>
                <a:spcPts val="0"/>
              </a:spcBef>
              <a:spcAft>
                <a:spcPts val="0"/>
              </a:spcAft>
              <a:buNone/>
            </a:pPr>
            <a:r>
              <a:rPr lang="it-IT" sz="1253" b="1">
                <a:solidFill>
                  <a:srgbClr val="595959"/>
                </a:solidFill>
              </a:rPr>
              <a:t>Cheap</a:t>
            </a:r>
            <a:endParaRPr sz="1253" b="1">
              <a:solidFill>
                <a:srgbClr val="595959"/>
              </a:solidFill>
            </a:endParaRPr>
          </a:p>
        </p:txBody>
      </p:sp>
      <p:sp>
        <p:nvSpPr>
          <p:cNvPr id="158" name="Google Shape;158;p4"/>
          <p:cNvSpPr txBox="1"/>
          <p:nvPr/>
        </p:nvSpPr>
        <p:spPr>
          <a:xfrm>
            <a:off x="8697396" y="5387432"/>
            <a:ext cx="1320000" cy="386100"/>
          </a:xfrm>
          <a:prstGeom prst="rect">
            <a:avLst/>
          </a:prstGeom>
          <a:noFill/>
          <a:ln>
            <a:noFill/>
          </a:ln>
        </p:spPr>
        <p:txBody>
          <a:bodyPr spcFirstLastPara="1" wrap="square" lIns="95525" tIns="95525" rIns="95525" bIns="95525" anchor="t" anchorCtr="0">
            <a:spAutoFit/>
          </a:bodyPr>
          <a:lstStyle/>
          <a:p>
            <a:pPr marL="0" lvl="0" indent="0" algn="l" rtl="0">
              <a:spcBef>
                <a:spcPts val="0"/>
              </a:spcBef>
              <a:spcAft>
                <a:spcPts val="0"/>
              </a:spcAft>
              <a:buNone/>
            </a:pPr>
            <a:r>
              <a:rPr lang="it-IT" sz="1253" b="1">
                <a:solidFill>
                  <a:srgbClr val="595959"/>
                </a:solidFill>
              </a:rPr>
              <a:t>Easy</a:t>
            </a:r>
            <a:endParaRPr sz="1253" b="1">
              <a:solidFill>
                <a:srgbClr val="595959"/>
              </a:solidFill>
            </a:endParaRPr>
          </a:p>
        </p:txBody>
      </p:sp>
      <p:sp>
        <p:nvSpPr>
          <p:cNvPr id="159" name="Google Shape;159;p4"/>
          <p:cNvSpPr txBox="1"/>
          <p:nvPr/>
        </p:nvSpPr>
        <p:spPr>
          <a:xfrm>
            <a:off x="9690534" y="5387432"/>
            <a:ext cx="1320000" cy="386100"/>
          </a:xfrm>
          <a:prstGeom prst="rect">
            <a:avLst/>
          </a:prstGeom>
          <a:noFill/>
          <a:ln>
            <a:noFill/>
          </a:ln>
        </p:spPr>
        <p:txBody>
          <a:bodyPr spcFirstLastPara="1" wrap="square" lIns="95525" tIns="95525" rIns="95525" bIns="95525" anchor="t" anchorCtr="0">
            <a:spAutoFit/>
          </a:bodyPr>
          <a:lstStyle/>
          <a:p>
            <a:pPr marL="0" lvl="0" indent="0" algn="l" rtl="0">
              <a:spcBef>
                <a:spcPts val="0"/>
              </a:spcBef>
              <a:spcAft>
                <a:spcPts val="0"/>
              </a:spcAft>
              <a:buNone/>
            </a:pPr>
            <a:r>
              <a:rPr lang="it-IT" sz="1253" b="1">
                <a:solidFill>
                  <a:srgbClr val="595959"/>
                </a:solidFill>
              </a:rPr>
              <a:t>Fast</a:t>
            </a:r>
            <a:endParaRPr sz="1253" b="1">
              <a:solidFill>
                <a:srgbClr val="595959"/>
              </a:solidFill>
            </a:endParaRPr>
          </a:p>
        </p:txBody>
      </p:sp>
      <p:sp>
        <p:nvSpPr>
          <p:cNvPr id="160" name="Google Shape;160;p4"/>
          <p:cNvSpPr txBox="1"/>
          <p:nvPr/>
        </p:nvSpPr>
        <p:spPr>
          <a:xfrm>
            <a:off x="7834326" y="5873594"/>
            <a:ext cx="1320000" cy="386100"/>
          </a:xfrm>
          <a:prstGeom prst="rect">
            <a:avLst/>
          </a:prstGeom>
          <a:noFill/>
          <a:ln>
            <a:noFill/>
          </a:ln>
        </p:spPr>
        <p:txBody>
          <a:bodyPr spcFirstLastPara="1" wrap="square" lIns="95525" tIns="95525" rIns="95525" bIns="95525" anchor="t" anchorCtr="0">
            <a:spAutoFit/>
          </a:bodyPr>
          <a:lstStyle/>
          <a:p>
            <a:pPr marL="0" lvl="0" indent="0" algn="l" rtl="0">
              <a:spcBef>
                <a:spcPts val="0"/>
              </a:spcBef>
              <a:spcAft>
                <a:spcPts val="0"/>
              </a:spcAft>
              <a:buNone/>
            </a:pPr>
            <a:r>
              <a:rPr lang="it-IT" sz="1253" b="1">
                <a:solidFill>
                  <a:srgbClr val="595959"/>
                </a:solidFill>
              </a:rPr>
              <a:t>Green</a:t>
            </a:r>
            <a:endParaRPr sz="1253" b="1">
              <a:solidFill>
                <a:srgbClr val="595959"/>
              </a:solidFill>
            </a:endParaRPr>
          </a:p>
        </p:txBody>
      </p:sp>
      <p:sp>
        <p:nvSpPr>
          <p:cNvPr id="161" name="Google Shape;161;p4"/>
          <p:cNvSpPr txBox="1"/>
          <p:nvPr/>
        </p:nvSpPr>
        <p:spPr>
          <a:xfrm>
            <a:off x="8890285" y="5873594"/>
            <a:ext cx="1320000" cy="386100"/>
          </a:xfrm>
          <a:prstGeom prst="rect">
            <a:avLst/>
          </a:prstGeom>
          <a:noFill/>
          <a:ln>
            <a:noFill/>
          </a:ln>
        </p:spPr>
        <p:txBody>
          <a:bodyPr spcFirstLastPara="1" wrap="square" lIns="95525" tIns="95525" rIns="95525" bIns="95525" anchor="t" anchorCtr="0">
            <a:spAutoFit/>
          </a:bodyPr>
          <a:lstStyle/>
          <a:p>
            <a:pPr marL="0" lvl="0" indent="0" algn="l" rtl="0">
              <a:spcBef>
                <a:spcPts val="0"/>
              </a:spcBef>
              <a:spcAft>
                <a:spcPts val="0"/>
              </a:spcAft>
              <a:buNone/>
            </a:pPr>
            <a:r>
              <a:rPr lang="it-IT" sz="1253" b="1">
                <a:solidFill>
                  <a:srgbClr val="595959"/>
                </a:solidFill>
              </a:rPr>
              <a:t>More options</a:t>
            </a:r>
            <a:endParaRPr sz="1253" b="1">
              <a:solidFill>
                <a:srgbClr val="595959"/>
              </a:solidFill>
            </a:endParaRPr>
          </a:p>
        </p:txBody>
      </p:sp>
      <p:sp>
        <p:nvSpPr>
          <p:cNvPr id="162" name="Google Shape;162;p4"/>
          <p:cNvSpPr txBox="1"/>
          <p:nvPr/>
        </p:nvSpPr>
        <p:spPr>
          <a:xfrm>
            <a:off x="5218128" y="2794241"/>
            <a:ext cx="1673700" cy="369900"/>
          </a:xfrm>
          <a:prstGeom prst="rect">
            <a:avLst/>
          </a:prstGeom>
          <a:noFill/>
          <a:ln>
            <a:noFill/>
          </a:ln>
        </p:spPr>
        <p:txBody>
          <a:bodyPr spcFirstLastPara="1" wrap="square" lIns="95525" tIns="95525" rIns="95525" bIns="95525" anchor="t" anchorCtr="0">
            <a:spAutoFit/>
          </a:bodyPr>
          <a:lstStyle/>
          <a:p>
            <a:pPr marL="0" lvl="0" indent="0" algn="ctr" rtl="0">
              <a:spcBef>
                <a:spcPts val="0"/>
              </a:spcBef>
              <a:spcAft>
                <a:spcPts val="0"/>
              </a:spcAft>
              <a:buNone/>
            </a:pPr>
            <a:r>
              <a:rPr lang="it-IT" sz="1149" b="1">
                <a:solidFill>
                  <a:srgbClr val="FFFFFF"/>
                </a:solidFill>
              </a:rPr>
              <a:t>IT Knowledge</a:t>
            </a:r>
            <a:endParaRPr sz="1149" b="1">
              <a:solidFill>
                <a:srgbClr val="FFFFFF"/>
              </a:solidFill>
            </a:endParaRPr>
          </a:p>
        </p:txBody>
      </p:sp>
      <p:sp>
        <p:nvSpPr>
          <p:cNvPr id="163" name="Google Shape;163;p4"/>
          <p:cNvSpPr txBox="1"/>
          <p:nvPr/>
        </p:nvSpPr>
        <p:spPr>
          <a:xfrm>
            <a:off x="5218128" y="3294775"/>
            <a:ext cx="1673700" cy="369900"/>
          </a:xfrm>
          <a:prstGeom prst="rect">
            <a:avLst/>
          </a:prstGeom>
          <a:noFill/>
          <a:ln>
            <a:noFill/>
          </a:ln>
        </p:spPr>
        <p:txBody>
          <a:bodyPr spcFirstLastPara="1" wrap="square" lIns="95525" tIns="95525" rIns="95525" bIns="95525" anchor="t" anchorCtr="0">
            <a:spAutoFit/>
          </a:bodyPr>
          <a:lstStyle/>
          <a:p>
            <a:pPr marL="0" lvl="0" indent="0" algn="ctr" rtl="0">
              <a:spcBef>
                <a:spcPts val="0"/>
              </a:spcBef>
              <a:spcAft>
                <a:spcPts val="0"/>
              </a:spcAft>
              <a:buNone/>
            </a:pPr>
            <a:r>
              <a:rPr lang="it-IT" sz="1149" b="1">
                <a:solidFill>
                  <a:srgbClr val="FFFFFF"/>
                </a:solidFill>
              </a:rPr>
              <a:t>Infrastructure</a:t>
            </a:r>
            <a:endParaRPr sz="1149" b="1">
              <a:solidFill>
                <a:srgbClr val="FFFFFF"/>
              </a:solidFill>
            </a:endParaRPr>
          </a:p>
        </p:txBody>
      </p:sp>
      <p:sp>
        <p:nvSpPr>
          <p:cNvPr id="164" name="Google Shape;164;p4"/>
          <p:cNvSpPr txBox="1"/>
          <p:nvPr/>
        </p:nvSpPr>
        <p:spPr>
          <a:xfrm>
            <a:off x="5244850" y="3795340"/>
            <a:ext cx="1673700" cy="369900"/>
          </a:xfrm>
          <a:prstGeom prst="rect">
            <a:avLst/>
          </a:prstGeom>
          <a:noFill/>
          <a:ln>
            <a:noFill/>
          </a:ln>
        </p:spPr>
        <p:txBody>
          <a:bodyPr spcFirstLastPara="1" wrap="square" lIns="95525" tIns="95525" rIns="95525" bIns="95525" anchor="t" anchorCtr="0">
            <a:spAutoFit/>
          </a:bodyPr>
          <a:lstStyle/>
          <a:p>
            <a:pPr marL="0" lvl="0" indent="0" algn="ctr" rtl="0">
              <a:spcBef>
                <a:spcPts val="0"/>
              </a:spcBef>
              <a:spcAft>
                <a:spcPts val="0"/>
              </a:spcAft>
              <a:buNone/>
            </a:pPr>
            <a:r>
              <a:rPr lang="it-IT" sz="1149" b="1">
                <a:solidFill>
                  <a:srgbClr val="FFFFFF"/>
                </a:solidFill>
              </a:rPr>
              <a:t>Codes</a:t>
            </a:r>
            <a:endParaRPr sz="1149" b="1">
              <a:solidFill>
                <a:srgbClr val="FFFFFF"/>
              </a:solidFill>
            </a:endParaRPr>
          </a:p>
        </p:txBody>
      </p:sp>
      <p:sp>
        <p:nvSpPr>
          <p:cNvPr id="165" name="Google Shape;165;p4"/>
          <p:cNvSpPr txBox="1"/>
          <p:nvPr/>
        </p:nvSpPr>
        <p:spPr>
          <a:xfrm>
            <a:off x="5244850" y="4832192"/>
            <a:ext cx="1673700" cy="369900"/>
          </a:xfrm>
          <a:prstGeom prst="rect">
            <a:avLst/>
          </a:prstGeom>
          <a:noFill/>
          <a:ln>
            <a:noFill/>
          </a:ln>
        </p:spPr>
        <p:txBody>
          <a:bodyPr spcFirstLastPara="1" wrap="square" lIns="95525" tIns="95525" rIns="95525" bIns="95525" anchor="t" anchorCtr="0">
            <a:spAutoFit/>
          </a:bodyPr>
          <a:lstStyle/>
          <a:p>
            <a:pPr marL="0" lvl="0" indent="0" algn="ctr" rtl="0">
              <a:spcBef>
                <a:spcPts val="0"/>
              </a:spcBef>
              <a:spcAft>
                <a:spcPts val="0"/>
              </a:spcAft>
              <a:buNone/>
            </a:pPr>
            <a:r>
              <a:rPr lang="it-IT" sz="1149" b="1">
                <a:solidFill>
                  <a:srgbClr val="FFFFFF"/>
                </a:solidFill>
              </a:rPr>
              <a:t>Data Management</a:t>
            </a:r>
            <a:endParaRPr sz="1149" b="1">
              <a:solidFill>
                <a:srgbClr val="FFFFFF"/>
              </a:solidFill>
            </a:endParaRPr>
          </a:p>
        </p:txBody>
      </p:sp>
      <p:sp>
        <p:nvSpPr>
          <p:cNvPr id="166" name="Google Shape;166;p4"/>
          <p:cNvSpPr txBox="1"/>
          <p:nvPr/>
        </p:nvSpPr>
        <p:spPr>
          <a:xfrm>
            <a:off x="5244850" y="4275810"/>
            <a:ext cx="1673700" cy="369900"/>
          </a:xfrm>
          <a:prstGeom prst="rect">
            <a:avLst/>
          </a:prstGeom>
          <a:noFill/>
          <a:ln>
            <a:noFill/>
          </a:ln>
        </p:spPr>
        <p:txBody>
          <a:bodyPr spcFirstLastPara="1" wrap="square" lIns="95525" tIns="95525" rIns="95525" bIns="95525" anchor="t" anchorCtr="0">
            <a:spAutoFit/>
          </a:bodyPr>
          <a:lstStyle/>
          <a:p>
            <a:pPr marL="0" lvl="0" indent="0" algn="ctr" rtl="0">
              <a:spcBef>
                <a:spcPts val="0"/>
              </a:spcBef>
              <a:spcAft>
                <a:spcPts val="0"/>
              </a:spcAft>
              <a:buNone/>
            </a:pPr>
            <a:r>
              <a:rPr lang="it-IT" sz="1149" b="1">
                <a:solidFill>
                  <a:srgbClr val="FFFFFF"/>
                </a:solidFill>
              </a:rPr>
              <a:t>Setup Complexity</a:t>
            </a:r>
            <a:endParaRPr sz="1149" b="1">
              <a:solidFill>
                <a:srgbClr val="FFFFFF"/>
              </a:solidFill>
            </a:endParaRPr>
          </a:p>
        </p:txBody>
      </p:sp>
      <p:sp>
        <p:nvSpPr>
          <p:cNvPr id="167" name="Google Shape;167;p4"/>
          <p:cNvSpPr txBox="1"/>
          <p:nvPr/>
        </p:nvSpPr>
        <p:spPr>
          <a:xfrm>
            <a:off x="5294296" y="1577653"/>
            <a:ext cx="1551900" cy="771900"/>
          </a:xfrm>
          <a:prstGeom prst="rect">
            <a:avLst/>
          </a:prstGeom>
          <a:noFill/>
          <a:ln>
            <a:noFill/>
          </a:ln>
        </p:spPr>
        <p:txBody>
          <a:bodyPr spcFirstLastPara="1" wrap="square" lIns="95525" tIns="95525" rIns="95525" bIns="95525" anchor="t" anchorCtr="0">
            <a:spAutoFit/>
          </a:bodyPr>
          <a:lstStyle/>
          <a:p>
            <a:pPr marL="0" lvl="0" indent="0" algn="ctr" rtl="0">
              <a:spcBef>
                <a:spcPts val="0"/>
              </a:spcBef>
              <a:spcAft>
                <a:spcPts val="0"/>
              </a:spcAft>
              <a:buNone/>
            </a:pPr>
            <a:r>
              <a:rPr lang="it-IT" sz="1880" b="1">
                <a:solidFill>
                  <a:srgbClr val="980000"/>
                </a:solidFill>
              </a:rPr>
              <a:t>THE BARRIER</a:t>
            </a:r>
            <a:endParaRPr sz="1880" b="1">
              <a:solidFill>
                <a:srgbClr val="980000"/>
              </a:solidFill>
            </a:endParaRPr>
          </a:p>
        </p:txBody>
      </p:sp>
      <p:sp>
        <p:nvSpPr>
          <p:cNvPr id="168" name="Google Shape;168;p4"/>
          <p:cNvSpPr txBox="1"/>
          <p:nvPr/>
        </p:nvSpPr>
        <p:spPr>
          <a:xfrm>
            <a:off x="3927640" y="5393917"/>
            <a:ext cx="1215300" cy="456000"/>
          </a:xfrm>
          <a:prstGeom prst="rect">
            <a:avLst/>
          </a:prstGeom>
          <a:noFill/>
          <a:ln>
            <a:noFill/>
          </a:ln>
        </p:spPr>
        <p:txBody>
          <a:bodyPr spcFirstLastPara="1" wrap="square" lIns="112825" tIns="112825" rIns="112825" bIns="112825" anchor="t" anchorCtr="0">
            <a:spAutoFit/>
          </a:bodyPr>
          <a:lstStyle/>
          <a:p>
            <a:pPr marL="0" lvl="0" indent="0" algn="l" rtl="0">
              <a:spcBef>
                <a:spcPts val="0"/>
              </a:spcBef>
              <a:spcAft>
                <a:spcPts val="0"/>
              </a:spcAft>
              <a:buNone/>
            </a:pPr>
            <a:r>
              <a:rPr lang="it-IT" sz="1480" b="1">
                <a:solidFill>
                  <a:srgbClr val="595959"/>
                </a:solidFill>
              </a:rPr>
              <a:t>Limited</a:t>
            </a:r>
            <a:endParaRPr sz="1480" b="1">
              <a:solidFill>
                <a:srgbClr val="595959"/>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3a1f328d3ef_0_74"/>
          <p:cNvSpPr txBox="1">
            <a:spLocks noGrp="1"/>
          </p:cNvSpPr>
          <p:nvPr>
            <p:ph type="title"/>
          </p:nvPr>
        </p:nvSpPr>
        <p:spPr>
          <a:xfrm>
            <a:off x="415600" y="85367"/>
            <a:ext cx="11360700" cy="12648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it-IT"/>
              <a:t>Google “installing quantum espresso”: first result is the official user guide</a:t>
            </a:r>
            <a:endParaRPr/>
          </a:p>
        </p:txBody>
      </p:sp>
      <p:pic>
        <p:nvPicPr>
          <p:cNvPr id="174" name="Google Shape;174;g3a1f328d3ef_0_74"/>
          <p:cNvPicPr preferRelativeResize="0"/>
          <p:nvPr/>
        </p:nvPicPr>
        <p:blipFill>
          <a:blip r:embed="rId3">
            <a:alphaModFix/>
          </a:blip>
          <a:stretch>
            <a:fillRect/>
          </a:stretch>
        </p:blipFill>
        <p:spPr>
          <a:xfrm>
            <a:off x="203200" y="1560167"/>
            <a:ext cx="3271041" cy="5094634"/>
          </a:xfrm>
          <a:prstGeom prst="rect">
            <a:avLst/>
          </a:prstGeom>
          <a:noFill/>
          <a:ln>
            <a:noFill/>
          </a:ln>
        </p:spPr>
      </p:pic>
      <p:sp>
        <p:nvSpPr>
          <p:cNvPr id="175" name="Google Shape;175;g3a1f328d3ef_0_74"/>
          <p:cNvSpPr txBox="1"/>
          <p:nvPr/>
        </p:nvSpPr>
        <p:spPr>
          <a:xfrm>
            <a:off x="3952700" y="1618833"/>
            <a:ext cx="7926300" cy="9079500"/>
          </a:xfrm>
          <a:prstGeom prst="rect">
            <a:avLst/>
          </a:prstGeom>
          <a:noFill/>
          <a:ln>
            <a:noFill/>
          </a:ln>
        </p:spPr>
        <p:txBody>
          <a:bodyPr spcFirstLastPara="1" wrap="square" lIns="121900" tIns="121900" rIns="121900" bIns="121900" anchor="t" anchorCtr="0">
            <a:spAutoFit/>
          </a:bodyPr>
          <a:lstStyle/>
          <a:p>
            <a:pPr marL="0" lvl="0" indent="0" algn="l" rtl="0">
              <a:lnSpc>
                <a:spcPct val="115000"/>
              </a:lnSpc>
              <a:spcBef>
                <a:spcPts val="2400"/>
              </a:spcBef>
              <a:spcAft>
                <a:spcPts val="0"/>
              </a:spcAft>
              <a:buNone/>
            </a:pPr>
            <a:r>
              <a:rPr lang="it-IT" sz="2300" b="1">
                <a:solidFill>
                  <a:schemeClr val="dk1"/>
                </a:solidFill>
              </a:rPr>
              <a:t>2.2 Prerequisites</a:t>
            </a:r>
            <a:endParaRPr sz="2300" b="1">
              <a:solidFill>
                <a:schemeClr val="dk1"/>
              </a:solidFill>
            </a:endParaRPr>
          </a:p>
          <a:p>
            <a:pPr marL="0" lvl="0" indent="0" algn="l" rtl="0">
              <a:lnSpc>
                <a:spcPct val="115000"/>
              </a:lnSpc>
              <a:spcBef>
                <a:spcPts val="1600"/>
              </a:spcBef>
              <a:spcAft>
                <a:spcPts val="0"/>
              </a:spcAft>
              <a:buNone/>
            </a:pPr>
            <a:r>
              <a:rPr lang="it-IT" sz="1500">
                <a:solidFill>
                  <a:schemeClr val="dk1"/>
                </a:solidFill>
              </a:rPr>
              <a:t>To install QUANTUM ESPRESSO from source, you need first of all a minimal Unix environment, that is: a command shell (e.g., bash, sh) and utilities make, awk, sed. In order to install external libraries from scratch, you will also need git v.2.13 or later. For MS-Windows, see Sec.</a:t>
            </a:r>
            <a:r>
              <a:rPr lang="it-IT" sz="1500" u="sng">
                <a:solidFill>
                  <a:schemeClr val="hlink"/>
                </a:solidFill>
                <a:hlinkClick r:id="rId4"/>
              </a:rPr>
              <a:t>2.9.4</a:t>
            </a:r>
            <a:r>
              <a:rPr lang="it-IT" sz="1500">
                <a:solidFill>
                  <a:schemeClr val="dk1"/>
                </a:solidFill>
              </a:rPr>
              <a:t>. If you prefer installation with CMake (supported since v.6.7), you will need a recent (v.3.20 or later) working CMake software; otherwise you will need the configure command from autoconf (and, for FoX compilation only, m4).</a:t>
            </a:r>
            <a:endParaRPr sz="1500">
              <a:solidFill>
                <a:schemeClr val="dk1"/>
              </a:solidFill>
            </a:endParaRPr>
          </a:p>
          <a:p>
            <a:pPr marL="0" lvl="0" indent="0" algn="l" rtl="0">
              <a:lnSpc>
                <a:spcPct val="115000"/>
              </a:lnSpc>
              <a:spcBef>
                <a:spcPts val="1600"/>
              </a:spcBef>
              <a:spcAft>
                <a:spcPts val="0"/>
              </a:spcAft>
              <a:buNone/>
            </a:pPr>
            <a:r>
              <a:rPr lang="it-IT" sz="1500">
                <a:solidFill>
                  <a:schemeClr val="dk1"/>
                </a:solidFill>
              </a:rPr>
              <a:t>Note that the scripts contained in the distribution assume that the local language is set to the standard, i.e. "C"; other settings may break them. Use export LC_ALL=C (sh/bash) or setenv LC_ALL C (csh/tcsh) to prevent any problem when running scripts (including installation scripts).</a:t>
            </a:r>
            <a:endParaRPr sz="1500">
              <a:solidFill>
                <a:schemeClr val="dk1"/>
              </a:solidFill>
            </a:endParaRPr>
          </a:p>
          <a:p>
            <a:pPr marL="0" lvl="0" indent="0" algn="l" rtl="0">
              <a:lnSpc>
                <a:spcPct val="115000"/>
              </a:lnSpc>
              <a:spcBef>
                <a:spcPts val="1600"/>
              </a:spcBef>
              <a:spcAft>
                <a:spcPts val="0"/>
              </a:spcAft>
              <a:buNone/>
            </a:pPr>
            <a:r>
              <a:rPr lang="it-IT" sz="1500">
                <a:solidFill>
                  <a:schemeClr val="dk1"/>
                </a:solidFill>
              </a:rPr>
              <a:t>Second, you need a Fortran compiler compliant with F2008 standard. For parallel execution, you will also need MPI libraries and a parallel (i.e. MPI-aware) compiler. For massively parallel machines, or for simple multicore parallelization, an OpenMP-aware compiler and libraries are also required. To compile for GPUs you need a recent version of the NVidia HPC SDK (software development kit), formerly PGI compiler, freely available for download.</a:t>
            </a:r>
            <a:endParaRPr sz="1500">
              <a:solidFill>
                <a:schemeClr val="dk1"/>
              </a:solidFill>
            </a:endParaRPr>
          </a:p>
          <a:p>
            <a:pPr marL="0" lvl="0" indent="0" algn="l" rtl="0">
              <a:lnSpc>
                <a:spcPct val="115000"/>
              </a:lnSpc>
              <a:spcBef>
                <a:spcPts val="1600"/>
              </a:spcBef>
              <a:spcAft>
                <a:spcPts val="0"/>
              </a:spcAft>
              <a:buNone/>
            </a:pPr>
            <a:r>
              <a:rPr lang="it-IT" sz="1500">
                <a:solidFill>
                  <a:schemeClr val="dk1"/>
                </a:solidFill>
              </a:rPr>
              <a:t>As a rule, QUANTUM ESPRESSO tries to keep compatibility with older compilers, avoiding nonstandard extensions and newer features that are not widespread or stabilized. If however your compiler is older than a few (∼5) years, it is likely that something will not work. The same applies to mathematical and MPI libraries. For GPU compilation, you need v.21.7 or later of the NVidia HPC SDK (previous versions may or may not work).</a:t>
            </a:r>
            <a:endParaRPr sz="1500">
              <a:solidFill>
                <a:schemeClr val="dk1"/>
              </a:solidFill>
            </a:endParaRPr>
          </a:p>
          <a:p>
            <a:pPr marL="0" lvl="0" indent="0" algn="l" rtl="0">
              <a:lnSpc>
                <a:spcPct val="115000"/>
              </a:lnSpc>
              <a:spcBef>
                <a:spcPts val="1600"/>
              </a:spcBef>
              <a:spcAft>
                <a:spcPts val="1600"/>
              </a:spcAft>
              <a:buNone/>
            </a:pPr>
            <a:r>
              <a:rPr lang="it-IT" sz="1500">
                <a:solidFill>
                  <a:schemeClr val="dk1"/>
                </a:solidFill>
              </a:rPr>
              <a:t>Big computing centers typically provide a Fortran compiler complete with all needed libraries. Workstations or ``commodity'' machines using PC hardware, may or may not have the needed software. If not, you need to buy a commercial compiler or to use the open-source gfortran compiler from the gcc distribution (and possibly MPI libraries and run-time software). Note that most commercial compilers are also available free of charge under some conditions (e.g. academic or personal usage, no support) and may provide MPI libraries and run-time software as well.</a:t>
            </a:r>
            <a:endParaRPr sz="1500">
              <a:solidFill>
                <a:schemeClr val="dk1"/>
              </a:solidFill>
            </a:endParaRPr>
          </a:p>
        </p:txBody>
      </p:sp>
      <p:pic>
        <p:nvPicPr>
          <p:cNvPr id="176" name="Google Shape;176;g3a1f328d3ef_0_74"/>
          <p:cNvPicPr preferRelativeResize="0"/>
          <p:nvPr/>
        </p:nvPicPr>
        <p:blipFill>
          <a:blip r:embed="rId5">
            <a:alphaModFix/>
          </a:blip>
          <a:stretch>
            <a:fillRect/>
          </a:stretch>
        </p:blipFill>
        <p:spPr>
          <a:xfrm>
            <a:off x="7507500" y="698533"/>
            <a:ext cx="1575367" cy="157536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3a1f328d3ef_0_10"/>
          <p:cNvSpPr txBox="1">
            <a:spLocks noGrp="1"/>
          </p:cNvSpPr>
          <p:nvPr>
            <p:ph type="title"/>
          </p:nvPr>
        </p:nvSpPr>
        <p:spPr>
          <a:xfrm>
            <a:off x="415600" y="390167"/>
            <a:ext cx="11360700" cy="763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it-IT"/>
              <a:t>HPC access: “Getting started”</a:t>
            </a:r>
            <a:endParaRPr/>
          </a:p>
        </p:txBody>
      </p:sp>
      <p:pic>
        <p:nvPicPr>
          <p:cNvPr id="182" name="Google Shape;182;g3a1f328d3ef_0_10"/>
          <p:cNvPicPr preferRelativeResize="0"/>
          <p:nvPr/>
        </p:nvPicPr>
        <p:blipFill>
          <a:blip r:embed="rId3">
            <a:alphaModFix/>
          </a:blip>
          <a:stretch>
            <a:fillRect/>
          </a:stretch>
        </p:blipFill>
        <p:spPr>
          <a:xfrm>
            <a:off x="170200" y="1356967"/>
            <a:ext cx="6608067" cy="3868133"/>
          </a:xfrm>
          <a:prstGeom prst="rect">
            <a:avLst/>
          </a:prstGeom>
          <a:noFill/>
          <a:ln>
            <a:noFill/>
          </a:ln>
        </p:spPr>
      </p:pic>
      <p:pic>
        <p:nvPicPr>
          <p:cNvPr id="183" name="Google Shape;183;g3a1f328d3ef_0_10"/>
          <p:cNvPicPr preferRelativeResize="0"/>
          <p:nvPr/>
        </p:nvPicPr>
        <p:blipFill>
          <a:blip r:embed="rId4">
            <a:alphaModFix/>
          </a:blip>
          <a:stretch>
            <a:fillRect/>
          </a:stretch>
        </p:blipFill>
        <p:spPr>
          <a:xfrm>
            <a:off x="9006933" y="1121567"/>
            <a:ext cx="1335867" cy="2214134"/>
          </a:xfrm>
          <a:prstGeom prst="rect">
            <a:avLst/>
          </a:prstGeom>
          <a:noFill/>
          <a:ln>
            <a:noFill/>
          </a:ln>
        </p:spPr>
      </p:pic>
      <p:pic>
        <p:nvPicPr>
          <p:cNvPr id="184" name="Google Shape;184;g3a1f328d3ef_0_10"/>
          <p:cNvPicPr preferRelativeResize="0"/>
          <p:nvPr/>
        </p:nvPicPr>
        <p:blipFill>
          <a:blip r:embed="rId5">
            <a:alphaModFix/>
          </a:blip>
          <a:stretch>
            <a:fillRect/>
          </a:stretch>
        </p:blipFill>
        <p:spPr>
          <a:xfrm>
            <a:off x="7053233" y="3945633"/>
            <a:ext cx="4581567" cy="2386066"/>
          </a:xfrm>
          <a:prstGeom prst="rect">
            <a:avLst/>
          </a:prstGeom>
          <a:noFill/>
          <a:ln>
            <a:noFill/>
          </a:ln>
        </p:spPr>
      </p:pic>
      <p:pic>
        <p:nvPicPr>
          <p:cNvPr id="185" name="Google Shape;185;g3a1f328d3ef_0_10"/>
          <p:cNvPicPr preferRelativeResize="0"/>
          <p:nvPr/>
        </p:nvPicPr>
        <p:blipFill>
          <a:blip r:embed="rId6">
            <a:alphaModFix/>
          </a:blip>
          <a:stretch>
            <a:fillRect/>
          </a:stretch>
        </p:blipFill>
        <p:spPr>
          <a:xfrm>
            <a:off x="1180358" y="4032467"/>
            <a:ext cx="5360601" cy="2490801"/>
          </a:xfrm>
          <a:prstGeom prst="rect">
            <a:avLst/>
          </a:prstGeom>
          <a:noFill/>
          <a:ln>
            <a:noFill/>
          </a:ln>
        </p:spPr>
      </p:pic>
      <p:sp>
        <p:nvSpPr>
          <p:cNvPr id="186" name="Google Shape;186;g3a1f328d3ef_0_10"/>
          <p:cNvSpPr txBox="1"/>
          <p:nvPr/>
        </p:nvSpPr>
        <p:spPr>
          <a:xfrm>
            <a:off x="7113100" y="3084900"/>
            <a:ext cx="4298700" cy="6156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it-IT" sz="2400">
                <a:solidFill>
                  <a:schemeClr val="dk2"/>
                </a:solidFill>
                <a:latin typeface="Nunito"/>
                <a:ea typeface="Nunito"/>
                <a:cs typeface="Nunito"/>
                <a:sym typeface="Nunito"/>
              </a:rPr>
              <a:t>Not an easy subscription</a:t>
            </a:r>
            <a:endParaRPr sz="2400">
              <a:solidFill>
                <a:schemeClr val="dk2"/>
              </a:solidFill>
              <a:latin typeface="Nunito"/>
              <a:ea typeface="Nunito"/>
              <a:cs typeface="Nunito"/>
              <a:sym typeface="Nuni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g3a1e32e5ef1_0_80" descr="Immagine che contiene nero, oscurità, notte&#10;&#10;Il contenuto generato dall'IA potrebbe non essere corretto."/>
          <p:cNvPicPr preferRelativeResize="0">
            <a:picLocks noGrp="1"/>
          </p:cNvPicPr>
          <p:nvPr>
            <p:ph type="body" idx="3"/>
          </p:nvPr>
        </p:nvPicPr>
        <p:blipFill rotWithShape="1">
          <a:blip r:embed="rId3">
            <a:alphaModFix/>
          </a:blip>
          <a:srcRect/>
          <a:stretch/>
        </p:blipFill>
        <p:spPr>
          <a:xfrm rot="-1707676">
            <a:off x="9859846" y="1419236"/>
            <a:ext cx="4670931" cy="5451248"/>
          </a:xfrm>
          <a:prstGeom prst="rect">
            <a:avLst/>
          </a:prstGeom>
          <a:noFill/>
          <a:ln>
            <a:noFill/>
          </a:ln>
        </p:spPr>
      </p:pic>
      <p:pic>
        <p:nvPicPr>
          <p:cNvPr id="192" name="Google Shape;192;g3a1e32e5ef1_0_80" descr="Immagine che contiene nero, oscurità, notte&#10;&#10;Il contenuto generato dall'IA potrebbe non essere corretto."/>
          <p:cNvPicPr preferRelativeResize="0">
            <a:picLocks noGrp="1"/>
          </p:cNvPicPr>
          <p:nvPr>
            <p:ph type="body" idx="2"/>
          </p:nvPr>
        </p:nvPicPr>
        <p:blipFill rotWithShape="1">
          <a:blip r:embed="rId4">
            <a:alphaModFix/>
          </a:blip>
          <a:srcRect/>
          <a:stretch/>
        </p:blipFill>
        <p:spPr>
          <a:xfrm>
            <a:off x="-937260" y="862219"/>
            <a:ext cx="6966000" cy="5643300"/>
          </a:xfrm>
          <a:prstGeom prst="rect">
            <a:avLst/>
          </a:prstGeom>
          <a:noFill/>
          <a:ln>
            <a:noFill/>
          </a:ln>
        </p:spPr>
      </p:pic>
      <p:grpSp>
        <p:nvGrpSpPr>
          <p:cNvPr id="193" name="Google Shape;193;g3a1e32e5ef1_0_80"/>
          <p:cNvGrpSpPr/>
          <p:nvPr/>
        </p:nvGrpSpPr>
        <p:grpSpPr>
          <a:xfrm>
            <a:off x="0" y="6511282"/>
            <a:ext cx="12192000" cy="361767"/>
            <a:chOff x="0" y="6511282"/>
            <a:chExt cx="12192000" cy="361767"/>
          </a:xfrm>
        </p:grpSpPr>
        <p:pic>
          <p:nvPicPr>
            <p:cNvPr id="194" name="Google Shape;194;g3a1e32e5ef1_0_80"/>
            <p:cNvPicPr preferRelativeResize="0"/>
            <p:nvPr/>
          </p:nvPicPr>
          <p:blipFill rotWithShape="1">
            <a:blip r:embed="rId5">
              <a:alphaModFix/>
            </a:blip>
            <a:srcRect/>
            <a:stretch/>
          </p:blipFill>
          <p:spPr>
            <a:xfrm>
              <a:off x="0" y="6511282"/>
              <a:ext cx="12192000" cy="361767"/>
            </a:xfrm>
            <a:prstGeom prst="rect">
              <a:avLst/>
            </a:prstGeom>
            <a:noFill/>
            <a:ln>
              <a:noFill/>
            </a:ln>
          </p:spPr>
        </p:pic>
        <p:sp>
          <p:nvSpPr>
            <p:cNvPr id="195" name="Google Shape;195;g3a1e32e5ef1_0_80"/>
            <p:cNvSpPr txBox="1"/>
            <p:nvPr/>
          </p:nvSpPr>
          <p:spPr>
            <a:xfrm>
              <a:off x="6712747" y="6536581"/>
              <a:ext cx="53172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it-IT" sz="1400">
                  <a:solidFill>
                    <a:schemeClr val="lt1"/>
                  </a:solidFill>
                  <a:latin typeface="Arial"/>
                  <a:ea typeface="Arial"/>
                  <a:cs typeface="Arial"/>
                  <a:sym typeface="Arial"/>
                </a:rPr>
                <a:t>Missione 4 </a:t>
              </a:r>
              <a:r>
                <a:rPr lang="it-IT" sz="1400" b="1">
                  <a:solidFill>
                    <a:schemeClr val="lt1"/>
                  </a:solidFill>
                  <a:latin typeface="Arial"/>
                  <a:ea typeface="Arial"/>
                  <a:cs typeface="Arial"/>
                  <a:sym typeface="Arial"/>
                </a:rPr>
                <a:t>• Istruzione e Ricerca </a:t>
              </a:r>
              <a:endParaRPr sz="1400">
                <a:solidFill>
                  <a:schemeClr val="lt1"/>
                </a:solidFill>
                <a:latin typeface="Arial"/>
                <a:ea typeface="Arial"/>
                <a:cs typeface="Arial"/>
                <a:sym typeface="Arial"/>
              </a:endParaRPr>
            </a:p>
          </p:txBody>
        </p:sp>
        <p:sp>
          <p:nvSpPr>
            <p:cNvPr id="196" name="Google Shape;196;g3a1e32e5ef1_0_80"/>
            <p:cNvSpPr txBox="1"/>
            <p:nvPr/>
          </p:nvSpPr>
          <p:spPr>
            <a:xfrm>
              <a:off x="467555" y="6530753"/>
              <a:ext cx="79191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400">
                  <a:solidFill>
                    <a:schemeClr val="lt1"/>
                  </a:solidFill>
                  <a:latin typeface="Titillium Web"/>
                  <a:ea typeface="Titillium Web"/>
                  <a:cs typeface="Titillium Web"/>
                  <a:sym typeface="Titillium Web"/>
                </a:rPr>
                <a:t>ICSC Italian Research Center on High-Performance Computing, Big Data and Quantum Computing</a:t>
              </a:r>
              <a:endParaRPr/>
            </a:p>
          </p:txBody>
        </p:sp>
      </p:grpSp>
      <p:pic>
        <p:nvPicPr>
          <p:cNvPr id="197" name="Google Shape;197;g3a1e32e5ef1_0_80"/>
          <p:cNvPicPr preferRelativeResize="0"/>
          <p:nvPr/>
        </p:nvPicPr>
        <p:blipFill rotWithShape="1">
          <a:blip r:embed="rId6">
            <a:alphaModFix/>
          </a:blip>
          <a:srcRect/>
          <a:stretch/>
        </p:blipFill>
        <p:spPr>
          <a:xfrm>
            <a:off x="0" y="0"/>
            <a:ext cx="12191998" cy="862219"/>
          </a:xfrm>
          <a:prstGeom prst="rect">
            <a:avLst/>
          </a:prstGeom>
          <a:noFill/>
          <a:ln>
            <a:noFill/>
          </a:ln>
        </p:spPr>
      </p:pic>
      <p:sp>
        <p:nvSpPr>
          <p:cNvPr id="198" name="Google Shape;198;g3a1e32e5ef1_0_80"/>
          <p:cNvSpPr txBox="1"/>
          <p:nvPr/>
        </p:nvSpPr>
        <p:spPr>
          <a:xfrm>
            <a:off x="1802469" y="1190751"/>
            <a:ext cx="3301800" cy="482400"/>
          </a:xfrm>
          <a:prstGeom prst="rect">
            <a:avLst/>
          </a:prstGeom>
          <a:noFill/>
          <a:ln>
            <a:noFill/>
          </a:ln>
        </p:spPr>
        <p:txBody>
          <a:bodyPr spcFirstLastPara="1" wrap="square" lIns="95525" tIns="95525" rIns="95525" bIns="95525" anchor="t" anchorCtr="0">
            <a:spAutoFit/>
          </a:bodyPr>
          <a:lstStyle/>
          <a:p>
            <a:pPr marL="0" lvl="0" indent="0" algn="l" rtl="0">
              <a:spcBef>
                <a:spcPts val="0"/>
              </a:spcBef>
              <a:spcAft>
                <a:spcPts val="0"/>
              </a:spcAft>
              <a:buNone/>
            </a:pPr>
            <a:r>
              <a:rPr lang="it-IT" sz="1880" b="1">
                <a:solidFill>
                  <a:srgbClr val="595959"/>
                </a:solidFill>
              </a:rPr>
              <a:t>Democratizing Simulations</a:t>
            </a:r>
            <a:endParaRPr sz="1880" b="1">
              <a:solidFill>
                <a:srgbClr val="595959"/>
              </a:solidFill>
            </a:endParaRPr>
          </a:p>
        </p:txBody>
      </p:sp>
      <p:sp>
        <p:nvSpPr>
          <p:cNvPr id="199" name="Google Shape;199;g3a1e32e5ef1_0_80"/>
          <p:cNvSpPr txBox="1"/>
          <p:nvPr/>
        </p:nvSpPr>
        <p:spPr>
          <a:xfrm>
            <a:off x="1802469" y="1903955"/>
            <a:ext cx="3038100" cy="482400"/>
          </a:xfrm>
          <a:prstGeom prst="rect">
            <a:avLst/>
          </a:prstGeom>
          <a:noFill/>
          <a:ln>
            <a:noFill/>
          </a:ln>
        </p:spPr>
        <p:txBody>
          <a:bodyPr spcFirstLastPara="1" wrap="square" lIns="95525" tIns="95525" rIns="95525" bIns="95525" anchor="t" anchorCtr="0">
            <a:spAutoFit/>
          </a:bodyPr>
          <a:lstStyle/>
          <a:p>
            <a:pPr marL="0" lvl="0" indent="0" algn="ctr" rtl="0">
              <a:spcBef>
                <a:spcPts val="0"/>
              </a:spcBef>
              <a:spcAft>
                <a:spcPts val="0"/>
              </a:spcAft>
              <a:buNone/>
            </a:pPr>
            <a:r>
              <a:rPr lang="it-IT" sz="1880">
                <a:solidFill>
                  <a:srgbClr val="4285F4"/>
                </a:solidFill>
              </a:rPr>
              <a:t>Now</a:t>
            </a:r>
            <a:endParaRPr sz="1880">
              <a:solidFill>
                <a:srgbClr val="4285F4"/>
              </a:solidFill>
            </a:endParaRPr>
          </a:p>
        </p:txBody>
      </p:sp>
      <p:pic>
        <p:nvPicPr>
          <p:cNvPr id="200" name="Google Shape;200;g3a1e32e5ef1_0_80" title="1000000072.png"/>
          <p:cNvPicPr preferRelativeResize="0"/>
          <p:nvPr/>
        </p:nvPicPr>
        <p:blipFill rotWithShape="1">
          <a:blip r:embed="rId7">
            <a:alphaModFix/>
          </a:blip>
          <a:srcRect l="-30822" t="-56748" r="-30806" b="-4881"/>
          <a:stretch/>
        </p:blipFill>
        <p:spPr>
          <a:xfrm>
            <a:off x="1010095" y="771955"/>
            <a:ext cx="4515162" cy="4515162"/>
          </a:xfrm>
          <a:prstGeom prst="rect">
            <a:avLst/>
          </a:prstGeom>
          <a:noFill/>
          <a:ln>
            <a:noFill/>
          </a:ln>
        </p:spPr>
      </p:pic>
      <p:pic>
        <p:nvPicPr>
          <p:cNvPr id="201" name="Google Shape;201;g3a1e32e5ef1_0_80" title="1000000071.png"/>
          <p:cNvPicPr preferRelativeResize="0"/>
          <p:nvPr/>
        </p:nvPicPr>
        <p:blipFill rotWithShape="1">
          <a:blip r:embed="rId8">
            <a:alphaModFix/>
          </a:blip>
          <a:srcRect l="-33671" t="-28806" b="-4865"/>
          <a:stretch/>
        </p:blipFill>
        <p:spPr>
          <a:xfrm>
            <a:off x="6598717" y="1537818"/>
            <a:ext cx="3749299" cy="3749299"/>
          </a:xfrm>
          <a:prstGeom prst="rect">
            <a:avLst/>
          </a:prstGeom>
          <a:noFill/>
          <a:ln>
            <a:noFill/>
          </a:ln>
        </p:spPr>
      </p:pic>
      <p:sp>
        <p:nvSpPr>
          <p:cNvPr id="202" name="Google Shape;202;g3a1e32e5ef1_0_80"/>
          <p:cNvSpPr txBox="1"/>
          <p:nvPr/>
        </p:nvSpPr>
        <p:spPr>
          <a:xfrm>
            <a:off x="7300060" y="1903955"/>
            <a:ext cx="3301800" cy="482400"/>
          </a:xfrm>
          <a:prstGeom prst="rect">
            <a:avLst/>
          </a:prstGeom>
          <a:noFill/>
          <a:ln>
            <a:noFill/>
          </a:ln>
        </p:spPr>
        <p:txBody>
          <a:bodyPr spcFirstLastPara="1" wrap="square" lIns="95525" tIns="95525" rIns="95525" bIns="95525" anchor="t" anchorCtr="0">
            <a:spAutoFit/>
          </a:bodyPr>
          <a:lstStyle/>
          <a:p>
            <a:pPr marL="0" lvl="0" indent="0" algn="ctr" rtl="0">
              <a:spcBef>
                <a:spcPts val="0"/>
              </a:spcBef>
              <a:spcAft>
                <a:spcPts val="0"/>
              </a:spcAft>
              <a:buNone/>
            </a:pPr>
            <a:r>
              <a:rPr lang="it-IT" sz="1880">
                <a:solidFill>
                  <a:srgbClr val="4A86E8"/>
                </a:solidFill>
              </a:rPr>
              <a:t>What we aim</a:t>
            </a:r>
            <a:endParaRPr sz="1880">
              <a:solidFill>
                <a:srgbClr val="4A86E8"/>
              </a:solidFill>
            </a:endParaRPr>
          </a:p>
        </p:txBody>
      </p:sp>
      <p:sp>
        <p:nvSpPr>
          <p:cNvPr id="203" name="Google Shape;203;g3a1e32e5ef1_0_80"/>
          <p:cNvSpPr txBox="1"/>
          <p:nvPr/>
        </p:nvSpPr>
        <p:spPr>
          <a:xfrm>
            <a:off x="1865290" y="5387432"/>
            <a:ext cx="1320000" cy="386100"/>
          </a:xfrm>
          <a:prstGeom prst="rect">
            <a:avLst/>
          </a:prstGeom>
          <a:noFill/>
          <a:ln>
            <a:noFill/>
          </a:ln>
        </p:spPr>
        <p:txBody>
          <a:bodyPr spcFirstLastPara="1" wrap="square" lIns="95525" tIns="95525" rIns="95525" bIns="95525" anchor="t" anchorCtr="0">
            <a:spAutoFit/>
          </a:bodyPr>
          <a:lstStyle/>
          <a:p>
            <a:pPr marL="0" lvl="0" indent="0" algn="l" rtl="0">
              <a:spcBef>
                <a:spcPts val="0"/>
              </a:spcBef>
              <a:spcAft>
                <a:spcPts val="0"/>
              </a:spcAft>
              <a:buNone/>
            </a:pPr>
            <a:r>
              <a:rPr lang="it-IT" sz="1253" b="1">
                <a:solidFill>
                  <a:srgbClr val="595959"/>
                </a:solidFill>
              </a:rPr>
              <a:t>Expensive</a:t>
            </a:r>
            <a:endParaRPr sz="1253" b="1">
              <a:solidFill>
                <a:srgbClr val="595959"/>
              </a:solidFill>
            </a:endParaRPr>
          </a:p>
        </p:txBody>
      </p:sp>
      <p:sp>
        <p:nvSpPr>
          <p:cNvPr id="204" name="Google Shape;204;g3a1e32e5ef1_0_80"/>
          <p:cNvSpPr txBox="1"/>
          <p:nvPr/>
        </p:nvSpPr>
        <p:spPr>
          <a:xfrm>
            <a:off x="3009250" y="5387432"/>
            <a:ext cx="1320000" cy="386100"/>
          </a:xfrm>
          <a:prstGeom prst="rect">
            <a:avLst/>
          </a:prstGeom>
          <a:noFill/>
          <a:ln>
            <a:noFill/>
          </a:ln>
        </p:spPr>
        <p:txBody>
          <a:bodyPr spcFirstLastPara="1" wrap="square" lIns="95525" tIns="95525" rIns="95525" bIns="95525" anchor="t" anchorCtr="0">
            <a:spAutoFit/>
          </a:bodyPr>
          <a:lstStyle/>
          <a:p>
            <a:pPr marL="0" lvl="0" indent="0" algn="l" rtl="0">
              <a:spcBef>
                <a:spcPts val="0"/>
              </a:spcBef>
              <a:spcAft>
                <a:spcPts val="0"/>
              </a:spcAft>
              <a:buNone/>
            </a:pPr>
            <a:r>
              <a:rPr lang="it-IT" sz="1253" b="1">
                <a:solidFill>
                  <a:srgbClr val="595959"/>
                </a:solidFill>
              </a:rPr>
              <a:t>Difficult</a:t>
            </a:r>
            <a:endParaRPr sz="1253" b="1">
              <a:solidFill>
                <a:srgbClr val="595959"/>
              </a:solidFill>
            </a:endParaRPr>
          </a:p>
        </p:txBody>
      </p:sp>
      <p:sp>
        <p:nvSpPr>
          <p:cNvPr id="205" name="Google Shape;205;g3a1e32e5ef1_0_80"/>
          <p:cNvSpPr txBox="1"/>
          <p:nvPr/>
        </p:nvSpPr>
        <p:spPr>
          <a:xfrm>
            <a:off x="2793440" y="5873594"/>
            <a:ext cx="1320000" cy="386100"/>
          </a:xfrm>
          <a:prstGeom prst="rect">
            <a:avLst/>
          </a:prstGeom>
          <a:noFill/>
          <a:ln>
            <a:noFill/>
          </a:ln>
        </p:spPr>
        <p:txBody>
          <a:bodyPr spcFirstLastPara="1" wrap="square" lIns="95525" tIns="95525" rIns="95525" bIns="95525" anchor="t" anchorCtr="0">
            <a:spAutoFit/>
          </a:bodyPr>
          <a:lstStyle/>
          <a:p>
            <a:pPr marL="0" lvl="0" indent="0" algn="l" rtl="0">
              <a:spcBef>
                <a:spcPts val="0"/>
              </a:spcBef>
              <a:spcAft>
                <a:spcPts val="0"/>
              </a:spcAft>
              <a:buNone/>
            </a:pPr>
            <a:r>
              <a:rPr lang="it-IT" sz="1253" b="1">
                <a:solidFill>
                  <a:srgbClr val="595959"/>
                </a:solidFill>
              </a:rPr>
              <a:t>Time wasting</a:t>
            </a:r>
            <a:endParaRPr sz="1253" b="1">
              <a:solidFill>
                <a:srgbClr val="595959"/>
              </a:solidFill>
            </a:endParaRPr>
          </a:p>
        </p:txBody>
      </p:sp>
      <p:sp>
        <p:nvSpPr>
          <p:cNvPr id="206" name="Google Shape;206;g3a1e32e5ef1_0_80"/>
          <p:cNvSpPr txBox="1"/>
          <p:nvPr/>
        </p:nvSpPr>
        <p:spPr>
          <a:xfrm>
            <a:off x="7553436" y="5387432"/>
            <a:ext cx="1320000" cy="386100"/>
          </a:xfrm>
          <a:prstGeom prst="rect">
            <a:avLst/>
          </a:prstGeom>
          <a:noFill/>
          <a:ln>
            <a:noFill/>
          </a:ln>
        </p:spPr>
        <p:txBody>
          <a:bodyPr spcFirstLastPara="1" wrap="square" lIns="95525" tIns="95525" rIns="95525" bIns="95525" anchor="t" anchorCtr="0">
            <a:spAutoFit/>
          </a:bodyPr>
          <a:lstStyle/>
          <a:p>
            <a:pPr marL="0" lvl="0" indent="0" algn="l" rtl="0">
              <a:spcBef>
                <a:spcPts val="0"/>
              </a:spcBef>
              <a:spcAft>
                <a:spcPts val="0"/>
              </a:spcAft>
              <a:buNone/>
            </a:pPr>
            <a:r>
              <a:rPr lang="it-IT" sz="1253" b="1">
                <a:solidFill>
                  <a:srgbClr val="595959"/>
                </a:solidFill>
              </a:rPr>
              <a:t>Cheap</a:t>
            </a:r>
            <a:endParaRPr sz="1253" b="1">
              <a:solidFill>
                <a:srgbClr val="595959"/>
              </a:solidFill>
            </a:endParaRPr>
          </a:p>
        </p:txBody>
      </p:sp>
      <p:sp>
        <p:nvSpPr>
          <p:cNvPr id="207" name="Google Shape;207;g3a1e32e5ef1_0_80"/>
          <p:cNvSpPr txBox="1"/>
          <p:nvPr/>
        </p:nvSpPr>
        <p:spPr>
          <a:xfrm>
            <a:off x="8697396" y="5387432"/>
            <a:ext cx="1320000" cy="386100"/>
          </a:xfrm>
          <a:prstGeom prst="rect">
            <a:avLst/>
          </a:prstGeom>
          <a:noFill/>
          <a:ln>
            <a:noFill/>
          </a:ln>
        </p:spPr>
        <p:txBody>
          <a:bodyPr spcFirstLastPara="1" wrap="square" lIns="95525" tIns="95525" rIns="95525" bIns="95525" anchor="t" anchorCtr="0">
            <a:spAutoFit/>
          </a:bodyPr>
          <a:lstStyle/>
          <a:p>
            <a:pPr marL="0" lvl="0" indent="0" algn="l" rtl="0">
              <a:spcBef>
                <a:spcPts val="0"/>
              </a:spcBef>
              <a:spcAft>
                <a:spcPts val="0"/>
              </a:spcAft>
              <a:buNone/>
            </a:pPr>
            <a:r>
              <a:rPr lang="it-IT" sz="1253" b="1">
                <a:solidFill>
                  <a:srgbClr val="595959"/>
                </a:solidFill>
              </a:rPr>
              <a:t>Easy</a:t>
            </a:r>
            <a:endParaRPr sz="1253" b="1">
              <a:solidFill>
                <a:srgbClr val="595959"/>
              </a:solidFill>
            </a:endParaRPr>
          </a:p>
        </p:txBody>
      </p:sp>
      <p:sp>
        <p:nvSpPr>
          <p:cNvPr id="208" name="Google Shape;208;g3a1e32e5ef1_0_80"/>
          <p:cNvSpPr txBox="1"/>
          <p:nvPr/>
        </p:nvSpPr>
        <p:spPr>
          <a:xfrm>
            <a:off x="9690534" y="5387432"/>
            <a:ext cx="1320000" cy="386100"/>
          </a:xfrm>
          <a:prstGeom prst="rect">
            <a:avLst/>
          </a:prstGeom>
          <a:noFill/>
          <a:ln>
            <a:noFill/>
          </a:ln>
        </p:spPr>
        <p:txBody>
          <a:bodyPr spcFirstLastPara="1" wrap="square" lIns="95525" tIns="95525" rIns="95525" bIns="95525" anchor="t" anchorCtr="0">
            <a:spAutoFit/>
          </a:bodyPr>
          <a:lstStyle/>
          <a:p>
            <a:pPr marL="0" lvl="0" indent="0" algn="l" rtl="0">
              <a:spcBef>
                <a:spcPts val="0"/>
              </a:spcBef>
              <a:spcAft>
                <a:spcPts val="0"/>
              </a:spcAft>
              <a:buNone/>
            </a:pPr>
            <a:r>
              <a:rPr lang="it-IT" sz="1253" b="1">
                <a:solidFill>
                  <a:srgbClr val="595959"/>
                </a:solidFill>
              </a:rPr>
              <a:t>Fast</a:t>
            </a:r>
            <a:endParaRPr sz="1253" b="1">
              <a:solidFill>
                <a:srgbClr val="595959"/>
              </a:solidFill>
            </a:endParaRPr>
          </a:p>
        </p:txBody>
      </p:sp>
      <p:sp>
        <p:nvSpPr>
          <p:cNvPr id="209" name="Google Shape;209;g3a1e32e5ef1_0_80"/>
          <p:cNvSpPr txBox="1"/>
          <p:nvPr/>
        </p:nvSpPr>
        <p:spPr>
          <a:xfrm>
            <a:off x="7834326" y="5873594"/>
            <a:ext cx="1320000" cy="386100"/>
          </a:xfrm>
          <a:prstGeom prst="rect">
            <a:avLst/>
          </a:prstGeom>
          <a:noFill/>
          <a:ln>
            <a:noFill/>
          </a:ln>
        </p:spPr>
        <p:txBody>
          <a:bodyPr spcFirstLastPara="1" wrap="square" lIns="95525" tIns="95525" rIns="95525" bIns="95525" anchor="t" anchorCtr="0">
            <a:spAutoFit/>
          </a:bodyPr>
          <a:lstStyle/>
          <a:p>
            <a:pPr marL="0" lvl="0" indent="0" algn="l" rtl="0">
              <a:spcBef>
                <a:spcPts val="0"/>
              </a:spcBef>
              <a:spcAft>
                <a:spcPts val="0"/>
              </a:spcAft>
              <a:buNone/>
            </a:pPr>
            <a:r>
              <a:rPr lang="it-IT" sz="1253" b="1">
                <a:solidFill>
                  <a:srgbClr val="595959"/>
                </a:solidFill>
              </a:rPr>
              <a:t>Green</a:t>
            </a:r>
            <a:endParaRPr sz="1253" b="1">
              <a:solidFill>
                <a:srgbClr val="595959"/>
              </a:solidFill>
            </a:endParaRPr>
          </a:p>
        </p:txBody>
      </p:sp>
      <p:sp>
        <p:nvSpPr>
          <p:cNvPr id="210" name="Google Shape;210;g3a1e32e5ef1_0_80"/>
          <p:cNvSpPr txBox="1"/>
          <p:nvPr/>
        </p:nvSpPr>
        <p:spPr>
          <a:xfrm>
            <a:off x="8890285" y="5873594"/>
            <a:ext cx="1320000" cy="386100"/>
          </a:xfrm>
          <a:prstGeom prst="rect">
            <a:avLst/>
          </a:prstGeom>
          <a:noFill/>
          <a:ln>
            <a:noFill/>
          </a:ln>
        </p:spPr>
        <p:txBody>
          <a:bodyPr spcFirstLastPara="1" wrap="square" lIns="95525" tIns="95525" rIns="95525" bIns="95525" anchor="t" anchorCtr="0">
            <a:spAutoFit/>
          </a:bodyPr>
          <a:lstStyle/>
          <a:p>
            <a:pPr marL="0" lvl="0" indent="0" algn="l" rtl="0">
              <a:spcBef>
                <a:spcPts val="0"/>
              </a:spcBef>
              <a:spcAft>
                <a:spcPts val="0"/>
              </a:spcAft>
              <a:buNone/>
            </a:pPr>
            <a:r>
              <a:rPr lang="it-IT" sz="1253" b="1">
                <a:solidFill>
                  <a:srgbClr val="595959"/>
                </a:solidFill>
              </a:rPr>
              <a:t>More options</a:t>
            </a:r>
            <a:endParaRPr sz="1253" b="1">
              <a:solidFill>
                <a:srgbClr val="595959"/>
              </a:solidFill>
            </a:endParaRPr>
          </a:p>
        </p:txBody>
      </p:sp>
      <p:sp>
        <p:nvSpPr>
          <p:cNvPr id="211" name="Google Shape;211;g3a1e32e5ef1_0_80"/>
          <p:cNvSpPr txBox="1"/>
          <p:nvPr/>
        </p:nvSpPr>
        <p:spPr>
          <a:xfrm>
            <a:off x="5218128" y="2794241"/>
            <a:ext cx="1673700" cy="369900"/>
          </a:xfrm>
          <a:prstGeom prst="rect">
            <a:avLst/>
          </a:prstGeom>
          <a:noFill/>
          <a:ln>
            <a:noFill/>
          </a:ln>
        </p:spPr>
        <p:txBody>
          <a:bodyPr spcFirstLastPara="1" wrap="square" lIns="95525" tIns="95525" rIns="95525" bIns="95525" anchor="t" anchorCtr="0">
            <a:spAutoFit/>
          </a:bodyPr>
          <a:lstStyle/>
          <a:p>
            <a:pPr marL="0" lvl="0" indent="0" algn="ctr" rtl="0">
              <a:spcBef>
                <a:spcPts val="0"/>
              </a:spcBef>
              <a:spcAft>
                <a:spcPts val="0"/>
              </a:spcAft>
              <a:buNone/>
            </a:pPr>
            <a:r>
              <a:rPr lang="it-IT" sz="1149" b="1">
                <a:solidFill>
                  <a:srgbClr val="FFFFFF"/>
                </a:solidFill>
              </a:rPr>
              <a:t>IT Knowledge</a:t>
            </a:r>
            <a:endParaRPr sz="1149" b="1">
              <a:solidFill>
                <a:srgbClr val="FFFFFF"/>
              </a:solidFill>
            </a:endParaRPr>
          </a:p>
        </p:txBody>
      </p:sp>
      <p:sp>
        <p:nvSpPr>
          <p:cNvPr id="212" name="Google Shape;212;g3a1e32e5ef1_0_80"/>
          <p:cNvSpPr txBox="1"/>
          <p:nvPr/>
        </p:nvSpPr>
        <p:spPr>
          <a:xfrm>
            <a:off x="5218128" y="3294775"/>
            <a:ext cx="1673700" cy="369900"/>
          </a:xfrm>
          <a:prstGeom prst="rect">
            <a:avLst/>
          </a:prstGeom>
          <a:noFill/>
          <a:ln>
            <a:noFill/>
          </a:ln>
        </p:spPr>
        <p:txBody>
          <a:bodyPr spcFirstLastPara="1" wrap="square" lIns="95525" tIns="95525" rIns="95525" bIns="95525" anchor="t" anchorCtr="0">
            <a:spAutoFit/>
          </a:bodyPr>
          <a:lstStyle/>
          <a:p>
            <a:pPr marL="0" lvl="0" indent="0" algn="ctr" rtl="0">
              <a:spcBef>
                <a:spcPts val="0"/>
              </a:spcBef>
              <a:spcAft>
                <a:spcPts val="0"/>
              </a:spcAft>
              <a:buNone/>
            </a:pPr>
            <a:r>
              <a:rPr lang="it-IT" sz="1149" b="1">
                <a:solidFill>
                  <a:srgbClr val="FFFFFF"/>
                </a:solidFill>
              </a:rPr>
              <a:t>Infrastructure</a:t>
            </a:r>
            <a:endParaRPr sz="1149" b="1">
              <a:solidFill>
                <a:srgbClr val="FFFFFF"/>
              </a:solidFill>
            </a:endParaRPr>
          </a:p>
        </p:txBody>
      </p:sp>
      <p:sp>
        <p:nvSpPr>
          <p:cNvPr id="213" name="Google Shape;213;g3a1e32e5ef1_0_80"/>
          <p:cNvSpPr txBox="1"/>
          <p:nvPr/>
        </p:nvSpPr>
        <p:spPr>
          <a:xfrm>
            <a:off x="5244850" y="4832192"/>
            <a:ext cx="1673700" cy="369900"/>
          </a:xfrm>
          <a:prstGeom prst="rect">
            <a:avLst/>
          </a:prstGeom>
          <a:noFill/>
          <a:ln>
            <a:noFill/>
          </a:ln>
        </p:spPr>
        <p:txBody>
          <a:bodyPr spcFirstLastPara="1" wrap="square" lIns="95525" tIns="95525" rIns="95525" bIns="95525" anchor="t" anchorCtr="0">
            <a:spAutoFit/>
          </a:bodyPr>
          <a:lstStyle/>
          <a:p>
            <a:pPr marL="0" lvl="0" indent="0" algn="ctr" rtl="0">
              <a:spcBef>
                <a:spcPts val="0"/>
              </a:spcBef>
              <a:spcAft>
                <a:spcPts val="0"/>
              </a:spcAft>
              <a:buNone/>
            </a:pPr>
            <a:r>
              <a:rPr lang="it-IT" sz="1149" b="1">
                <a:solidFill>
                  <a:srgbClr val="FFFFFF"/>
                </a:solidFill>
              </a:rPr>
              <a:t>Data Management</a:t>
            </a:r>
            <a:endParaRPr sz="1149" b="1">
              <a:solidFill>
                <a:srgbClr val="FFFFFF"/>
              </a:solidFill>
            </a:endParaRPr>
          </a:p>
        </p:txBody>
      </p:sp>
      <p:sp>
        <p:nvSpPr>
          <p:cNvPr id="214" name="Google Shape;214;g3a1e32e5ef1_0_80"/>
          <p:cNvSpPr txBox="1"/>
          <p:nvPr/>
        </p:nvSpPr>
        <p:spPr>
          <a:xfrm>
            <a:off x="4002388" y="5387432"/>
            <a:ext cx="1029000" cy="386100"/>
          </a:xfrm>
          <a:prstGeom prst="rect">
            <a:avLst/>
          </a:prstGeom>
          <a:noFill/>
          <a:ln>
            <a:noFill/>
          </a:ln>
        </p:spPr>
        <p:txBody>
          <a:bodyPr spcFirstLastPara="1" wrap="square" lIns="95525" tIns="95525" rIns="95525" bIns="95525" anchor="t" anchorCtr="0">
            <a:spAutoFit/>
          </a:bodyPr>
          <a:lstStyle/>
          <a:p>
            <a:pPr marL="0" lvl="0" indent="0" algn="l" rtl="0">
              <a:spcBef>
                <a:spcPts val="0"/>
              </a:spcBef>
              <a:spcAft>
                <a:spcPts val="0"/>
              </a:spcAft>
              <a:buNone/>
            </a:pPr>
            <a:r>
              <a:rPr lang="it-IT" sz="1253" b="1">
                <a:solidFill>
                  <a:srgbClr val="595959"/>
                </a:solidFill>
              </a:rPr>
              <a:t>Limited</a:t>
            </a:r>
            <a:endParaRPr sz="1253" b="1">
              <a:solidFill>
                <a:srgbClr val="595959"/>
              </a:solidFill>
            </a:endParaRPr>
          </a:p>
        </p:txBody>
      </p:sp>
      <p:sp>
        <p:nvSpPr>
          <p:cNvPr id="215" name="Google Shape;215;g3a1e32e5ef1_0_80"/>
          <p:cNvSpPr/>
          <p:nvPr/>
        </p:nvSpPr>
        <p:spPr>
          <a:xfrm>
            <a:off x="5240263" y="4286803"/>
            <a:ext cx="1598400" cy="2189400"/>
          </a:xfrm>
          <a:prstGeom prst="rect">
            <a:avLst/>
          </a:prstGeom>
          <a:solidFill>
            <a:srgbClr val="000000"/>
          </a:solidFill>
          <a:ln w="10125" cap="flat" cmpd="sng">
            <a:solidFill>
              <a:srgbClr val="000000"/>
            </a:solidFill>
            <a:prstDash val="solid"/>
            <a:round/>
            <a:headEnd type="none" w="sm" len="sm"/>
            <a:tailEnd type="none" w="sm" len="sm"/>
          </a:ln>
        </p:spPr>
        <p:txBody>
          <a:bodyPr spcFirstLastPara="1" wrap="square" lIns="97225" tIns="97225" rIns="97225" bIns="97225" anchor="ctr" anchorCtr="0">
            <a:noAutofit/>
          </a:bodyPr>
          <a:lstStyle/>
          <a:p>
            <a:pPr marL="0" lvl="0" indent="0" algn="ctr" rtl="0">
              <a:spcBef>
                <a:spcPts val="0"/>
              </a:spcBef>
              <a:spcAft>
                <a:spcPts val="0"/>
              </a:spcAft>
              <a:buNone/>
            </a:pPr>
            <a:endParaRPr sz="1488"/>
          </a:p>
        </p:txBody>
      </p:sp>
      <p:sp>
        <p:nvSpPr>
          <p:cNvPr id="216" name="Google Shape;216;g3a1e32e5ef1_0_80"/>
          <p:cNvSpPr/>
          <p:nvPr/>
        </p:nvSpPr>
        <p:spPr>
          <a:xfrm>
            <a:off x="5234201" y="1005840"/>
            <a:ext cx="1598400" cy="2385900"/>
          </a:xfrm>
          <a:prstGeom prst="rect">
            <a:avLst/>
          </a:prstGeom>
          <a:solidFill>
            <a:srgbClr val="000000"/>
          </a:solidFill>
          <a:ln w="10125" cap="flat" cmpd="sng">
            <a:solidFill>
              <a:srgbClr val="000000"/>
            </a:solidFill>
            <a:prstDash val="solid"/>
            <a:round/>
            <a:headEnd type="none" w="sm" len="sm"/>
            <a:tailEnd type="none" w="sm" len="sm"/>
          </a:ln>
        </p:spPr>
        <p:txBody>
          <a:bodyPr spcFirstLastPara="1" wrap="square" lIns="97225" tIns="97225" rIns="97225" bIns="97225" anchor="ctr" anchorCtr="0">
            <a:noAutofit/>
          </a:bodyPr>
          <a:lstStyle/>
          <a:p>
            <a:pPr marL="0" lvl="0" indent="0" algn="ctr" rtl="0">
              <a:spcBef>
                <a:spcPts val="0"/>
              </a:spcBef>
              <a:spcAft>
                <a:spcPts val="0"/>
              </a:spcAft>
              <a:buNone/>
            </a:pPr>
            <a:endParaRPr sz="1488"/>
          </a:p>
        </p:txBody>
      </p:sp>
      <p:sp>
        <p:nvSpPr>
          <p:cNvPr id="217" name="Google Shape;217;g3a1e32e5ef1_0_80"/>
          <p:cNvSpPr txBox="1"/>
          <p:nvPr/>
        </p:nvSpPr>
        <p:spPr>
          <a:xfrm>
            <a:off x="5197030" y="2431288"/>
            <a:ext cx="1703700" cy="376500"/>
          </a:xfrm>
          <a:prstGeom prst="rect">
            <a:avLst/>
          </a:prstGeom>
          <a:noFill/>
          <a:ln>
            <a:noFill/>
          </a:ln>
        </p:spPr>
        <p:txBody>
          <a:bodyPr spcFirstLastPara="1" wrap="square" lIns="97225" tIns="97225" rIns="97225" bIns="97225" anchor="t" anchorCtr="0">
            <a:spAutoFit/>
          </a:bodyPr>
          <a:lstStyle/>
          <a:p>
            <a:pPr marL="0" lvl="0" indent="0" algn="ctr" rtl="0">
              <a:spcBef>
                <a:spcPts val="0"/>
              </a:spcBef>
              <a:spcAft>
                <a:spcPts val="0"/>
              </a:spcAft>
              <a:buNone/>
            </a:pPr>
            <a:r>
              <a:rPr lang="it-IT" sz="1169" b="1">
                <a:solidFill>
                  <a:srgbClr val="FFFFFF"/>
                </a:solidFill>
              </a:rPr>
              <a:t>IT Knowledge</a:t>
            </a:r>
            <a:endParaRPr sz="1169" b="1">
              <a:solidFill>
                <a:srgbClr val="FFFFFF"/>
              </a:solidFill>
            </a:endParaRPr>
          </a:p>
        </p:txBody>
      </p:sp>
      <p:sp>
        <p:nvSpPr>
          <p:cNvPr id="218" name="Google Shape;218;g3a1e32e5ef1_0_80"/>
          <p:cNvSpPr txBox="1"/>
          <p:nvPr/>
        </p:nvSpPr>
        <p:spPr>
          <a:xfrm>
            <a:off x="5197030" y="2940793"/>
            <a:ext cx="1703700" cy="376500"/>
          </a:xfrm>
          <a:prstGeom prst="rect">
            <a:avLst/>
          </a:prstGeom>
          <a:noFill/>
          <a:ln>
            <a:noFill/>
          </a:ln>
        </p:spPr>
        <p:txBody>
          <a:bodyPr spcFirstLastPara="1" wrap="square" lIns="97225" tIns="97225" rIns="97225" bIns="97225" anchor="t" anchorCtr="0">
            <a:spAutoFit/>
          </a:bodyPr>
          <a:lstStyle/>
          <a:p>
            <a:pPr marL="0" lvl="0" indent="0" algn="ctr" rtl="0">
              <a:spcBef>
                <a:spcPts val="0"/>
              </a:spcBef>
              <a:spcAft>
                <a:spcPts val="0"/>
              </a:spcAft>
              <a:buNone/>
            </a:pPr>
            <a:r>
              <a:rPr lang="it-IT" sz="1169" b="1">
                <a:solidFill>
                  <a:srgbClr val="FFFFFF"/>
                </a:solidFill>
              </a:rPr>
              <a:t>Infrastructure</a:t>
            </a:r>
            <a:endParaRPr sz="1169" b="1">
              <a:solidFill>
                <a:srgbClr val="FFFFFF"/>
              </a:solidFill>
            </a:endParaRPr>
          </a:p>
        </p:txBody>
      </p:sp>
      <p:sp>
        <p:nvSpPr>
          <p:cNvPr id="219" name="Google Shape;219;g3a1e32e5ef1_0_80"/>
          <p:cNvSpPr txBox="1"/>
          <p:nvPr/>
        </p:nvSpPr>
        <p:spPr>
          <a:xfrm>
            <a:off x="5208755" y="4501740"/>
            <a:ext cx="1703700" cy="376500"/>
          </a:xfrm>
          <a:prstGeom prst="rect">
            <a:avLst/>
          </a:prstGeom>
          <a:noFill/>
          <a:ln>
            <a:noFill/>
          </a:ln>
        </p:spPr>
        <p:txBody>
          <a:bodyPr spcFirstLastPara="1" wrap="square" lIns="97225" tIns="97225" rIns="97225" bIns="97225" anchor="t" anchorCtr="0">
            <a:spAutoFit/>
          </a:bodyPr>
          <a:lstStyle/>
          <a:p>
            <a:pPr marL="0" lvl="0" indent="0" algn="ctr" rtl="0">
              <a:spcBef>
                <a:spcPts val="0"/>
              </a:spcBef>
              <a:spcAft>
                <a:spcPts val="0"/>
              </a:spcAft>
              <a:buNone/>
            </a:pPr>
            <a:r>
              <a:rPr lang="it-IT" sz="1169" b="1">
                <a:solidFill>
                  <a:srgbClr val="FFFFFF"/>
                </a:solidFill>
              </a:rPr>
              <a:t>Codes</a:t>
            </a:r>
            <a:endParaRPr sz="1169" b="1">
              <a:solidFill>
                <a:srgbClr val="FFFFFF"/>
              </a:solidFill>
            </a:endParaRPr>
          </a:p>
        </p:txBody>
      </p:sp>
      <p:sp>
        <p:nvSpPr>
          <p:cNvPr id="220" name="Google Shape;220;g3a1e32e5ef1_0_80"/>
          <p:cNvSpPr txBox="1"/>
          <p:nvPr/>
        </p:nvSpPr>
        <p:spPr>
          <a:xfrm>
            <a:off x="5208755" y="5557177"/>
            <a:ext cx="1703700" cy="376500"/>
          </a:xfrm>
          <a:prstGeom prst="rect">
            <a:avLst/>
          </a:prstGeom>
          <a:noFill/>
          <a:ln>
            <a:noFill/>
          </a:ln>
        </p:spPr>
        <p:txBody>
          <a:bodyPr spcFirstLastPara="1" wrap="square" lIns="97225" tIns="97225" rIns="97225" bIns="97225" anchor="t" anchorCtr="0">
            <a:spAutoFit/>
          </a:bodyPr>
          <a:lstStyle/>
          <a:p>
            <a:pPr marL="0" lvl="0" indent="0" algn="ctr" rtl="0">
              <a:spcBef>
                <a:spcPts val="0"/>
              </a:spcBef>
              <a:spcAft>
                <a:spcPts val="0"/>
              </a:spcAft>
              <a:buNone/>
            </a:pPr>
            <a:r>
              <a:rPr lang="it-IT" sz="1169" b="1">
                <a:solidFill>
                  <a:srgbClr val="FFFFFF"/>
                </a:solidFill>
              </a:rPr>
              <a:t>Data Management</a:t>
            </a:r>
            <a:endParaRPr sz="1169" b="1">
              <a:solidFill>
                <a:srgbClr val="FFFFFF"/>
              </a:solidFill>
            </a:endParaRPr>
          </a:p>
        </p:txBody>
      </p:sp>
      <p:sp>
        <p:nvSpPr>
          <p:cNvPr id="221" name="Google Shape;221;g3a1e32e5ef1_0_80"/>
          <p:cNvSpPr txBox="1"/>
          <p:nvPr/>
        </p:nvSpPr>
        <p:spPr>
          <a:xfrm>
            <a:off x="5208755" y="4990822"/>
            <a:ext cx="1703700" cy="376500"/>
          </a:xfrm>
          <a:prstGeom prst="rect">
            <a:avLst/>
          </a:prstGeom>
          <a:noFill/>
          <a:ln>
            <a:noFill/>
          </a:ln>
        </p:spPr>
        <p:txBody>
          <a:bodyPr spcFirstLastPara="1" wrap="square" lIns="97225" tIns="97225" rIns="97225" bIns="97225" anchor="t" anchorCtr="0">
            <a:spAutoFit/>
          </a:bodyPr>
          <a:lstStyle/>
          <a:p>
            <a:pPr marL="0" lvl="0" indent="0" algn="ctr" rtl="0">
              <a:spcBef>
                <a:spcPts val="0"/>
              </a:spcBef>
              <a:spcAft>
                <a:spcPts val="0"/>
              </a:spcAft>
              <a:buNone/>
            </a:pPr>
            <a:r>
              <a:rPr lang="it-IT" sz="1169" b="1">
                <a:solidFill>
                  <a:srgbClr val="FFFFFF"/>
                </a:solidFill>
              </a:rPr>
              <a:t>Setup Complexity</a:t>
            </a:r>
            <a:endParaRPr sz="1169" b="1">
              <a:solidFill>
                <a:srgbClr val="FFFFFF"/>
              </a:solidFill>
            </a:endParaRPr>
          </a:p>
        </p:txBody>
      </p:sp>
      <p:sp>
        <p:nvSpPr>
          <p:cNvPr id="222" name="Google Shape;222;g3a1e32e5ef1_0_80"/>
          <p:cNvSpPr txBox="1"/>
          <p:nvPr/>
        </p:nvSpPr>
        <p:spPr>
          <a:xfrm>
            <a:off x="5259088" y="1512388"/>
            <a:ext cx="1579800" cy="785700"/>
          </a:xfrm>
          <a:prstGeom prst="rect">
            <a:avLst/>
          </a:prstGeom>
          <a:noFill/>
          <a:ln>
            <a:noFill/>
          </a:ln>
        </p:spPr>
        <p:txBody>
          <a:bodyPr spcFirstLastPara="1" wrap="square" lIns="97225" tIns="97225" rIns="97225" bIns="97225" anchor="t" anchorCtr="0">
            <a:spAutoFit/>
          </a:bodyPr>
          <a:lstStyle/>
          <a:p>
            <a:pPr marL="0" lvl="0" indent="0" algn="ctr" rtl="0">
              <a:spcBef>
                <a:spcPts val="0"/>
              </a:spcBef>
              <a:spcAft>
                <a:spcPts val="0"/>
              </a:spcAft>
              <a:buNone/>
            </a:pPr>
            <a:r>
              <a:rPr lang="it-IT" sz="1914" b="1">
                <a:solidFill>
                  <a:srgbClr val="980000"/>
                </a:solidFill>
              </a:rPr>
              <a:t>THE BARRIER</a:t>
            </a:r>
            <a:endParaRPr sz="1914" b="1">
              <a:solidFill>
                <a:srgbClr val="980000"/>
              </a:solidFill>
            </a:endParaRPr>
          </a:p>
        </p:txBody>
      </p:sp>
      <p:sp>
        <p:nvSpPr>
          <p:cNvPr id="223" name="Google Shape;223;g3a1e32e5ef1_0_80"/>
          <p:cNvSpPr/>
          <p:nvPr/>
        </p:nvSpPr>
        <p:spPr>
          <a:xfrm>
            <a:off x="5734340" y="4077991"/>
            <a:ext cx="501900" cy="207300"/>
          </a:xfrm>
          <a:prstGeom prst="triangle">
            <a:avLst>
              <a:gd name="adj" fmla="val 50000"/>
            </a:avLst>
          </a:prstGeom>
          <a:solidFill>
            <a:srgbClr val="000000"/>
          </a:solidFill>
          <a:ln w="10125" cap="flat" cmpd="sng">
            <a:solidFill>
              <a:srgbClr val="000000"/>
            </a:solidFill>
            <a:prstDash val="solid"/>
            <a:round/>
            <a:headEnd type="none" w="sm" len="sm"/>
            <a:tailEnd type="none" w="sm" len="sm"/>
          </a:ln>
        </p:spPr>
        <p:txBody>
          <a:bodyPr spcFirstLastPara="1" wrap="square" lIns="97225" tIns="97225" rIns="97225" bIns="97225" anchor="ctr" anchorCtr="0">
            <a:noAutofit/>
          </a:bodyPr>
          <a:lstStyle/>
          <a:p>
            <a:pPr marL="0" lvl="0" indent="0" algn="ctr" rtl="0">
              <a:spcBef>
                <a:spcPts val="0"/>
              </a:spcBef>
              <a:spcAft>
                <a:spcPts val="0"/>
              </a:spcAft>
              <a:buNone/>
            </a:pPr>
            <a:endParaRPr sz="1488"/>
          </a:p>
        </p:txBody>
      </p:sp>
      <p:sp>
        <p:nvSpPr>
          <p:cNvPr id="224" name="Google Shape;224;g3a1e32e5ef1_0_80"/>
          <p:cNvSpPr/>
          <p:nvPr/>
        </p:nvSpPr>
        <p:spPr>
          <a:xfrm>
            <a:off x="6063857" y="4077991"/>
            <a:ext cx="501900" cy="207300"/>
          </a:xfrm>
          <a:prstGeom prst="triangle">
            <a:avLst>
              <a:gd name="adj" fmla="val 50000"/>
            </a:avLst>
          </a:prstGeom>
          <a:solidFill>
            <a:srgbClr val="000000"/>
          </a:solidFill>
          <a:ln w="10125" cap="flat" cmpd="sng">
            <a:solidFill>
              <a:srgbClr val="000000"/>
            </a:solidFill>
            <a:prstDash val="solid"/>
            <a:round/>
            <a:headEnd type="none" w="sm" len="sm"/>
            <a:tailEnd type="none" w="sm" len="sm"/>
          </a:ln>
        </p:spPr>
        <p:txBody>
          <a:bodyPr spcFirstLastPara="1" wrap="square" lIns="97225" tIns="97225" rIns="97225" bIns="97225" anchor="ctr" anchorCtr="0">
            <a:noAutofit/>
          </a:bodyPr>
          <a:lstStyle/>
          <a:p>
            <a:pPr marL="0" lvl="0" indent="0" algn="ctr" rtl="0">
              <a:spcBef>
                <a:spcPts val="0"/>
              </a:spcBef>
              <a:spcAft>
                <a:spcPts val="0"/>
              </a:spcAft>
              <a:buNone/>
            </a:pPr>
            <a:endParaRPr sz="1488"/>
          </a:p>
        </p:txBody>
      </p:sp>
      <p:sp>
        <p:nvSpPr>
          <p:cNvPr id="225" name="Google Shape;225;g3a1e32e5ef1_0_80"/>
          <p:cNvSpPr/>
          <p:nvPr/>
        </p:nvSpPr>
        <p:spPr>
          <a:xfrm>
            <a:off x="6336900" y="4077991"/>
            <a:ext cx="501900" cy="207300"/>
          </a:xfrm>
          <a:prstGeom prst="triangle">
            <a:avLst>
              <a:gd name="adj" fmla="val 50000"/>
            </a:avLst>
          </a:prstGeom>
          <a:solidFill>
            <a:srgbClr val="000000"/>
          </a:solidFill>
          <a:ln w="10125" cap="flat" cmpd="sng">
            <a:solidFill>
              <a:srgbClr val="000000"/>
            </a:solidFill>
            <a:prstDash val="solid"/>
            <a:round/>
            <a:headEnd type="none" w="sm" len="sm"/>
            <a:tailEnd type="none" w="sm" len="sm"/>
          </a:ln>
        </p:spPr>
        <p:txBody>
          <a:bodyPr spcFirstLastPara="1" wrap="square" lIns="97225" tIns="97225" rIns="97225" bIns="97225" anchor="ctr" anchorCtr="0">
            <a:noAutofit/>
          </a:bodyPr>
          <a:lstStyle/>
          <a:p>
            <a:pPr marL="0" lvl="0" indent="0" algn="ctr" rtl="0">
              <a:spcBef>
                <a:spcPts val="0"/>
              </a:spcBef>
              <a:spcAft>
                <a:spcPts val="0"/>
              </a:spcAft>
              <a:buNone/>
            </a:pPr>
            <a:endParaRPr sz="1488"/>
          </a:p>
        </p:txBody>
      </p:sp>
      <p:sp>
        <p:nvSpPr>
          <p:cNvPr id="226" name="Google Shape;226;g3a1e32e5ef1_0_80"/>
          <p:cNvSpPr/>
          <p:nvPr/>
        </p:nvSpPr>
        <p:spPr>
          <a:xfrm rot="10797945">
            <a:off x="5453752" y="3391301"/>
            <a:ext cx="501900" cy="209100"/>
          </a:xfrm>
          <a:prstGeom prst="triangle">
            <a:avLst>
              <a:gd name="adj" fmla="val 50000"/>
            </a:avLst>
          </a:prstGeom>
          <a:solidFill>
            <a:srgbClr val="000000"/>
          </a:solidFill>
          <a:ln w="10125" cap="flat" cmpd="sng">
            <a:solidFill>
              <a:srgbClr val="000000"/>
            </a:solidFill>
            <a:prstDash val="solid"/>
            <a:round/>
            <a:headEnd type="none" w="sm" len="sm"/>
            <a:tailEnd type="none" w="sm" len="sm"/>
          </a:ln>
        </p:spPr>
        <p:txBody>
          <a:bodyPr spcFirstLastPara="1" wrap="square" lIns="97225" tIns="97225" rIns="97225" bIns="97225" anchor="ctr" anchorCtr="0">
            <a:noAutofit/>
          </a:bodyPr>
          <a:lstStyle/>
          <a:p>
            <a:pPr marL="0" lvl="0" indent="0" algn="ctr" rtl="0">
              <a:spcBef>
                <a:spcPts val="0"/>
              </a:spcBef>
              <a:spcAft>
                <a:spcPts val="0"/>
              </a:spcAft>
              <a:buNone/>
            </a:pPr>
            <a:endParaRPr sz="1488"/>
          </a:p>
        </p:txBody>
      </p:sp>
      <p:sp>
        <p:nvSpPr>
          <p:cNvPr id="227" name="Google Shape;227;g3a1e32e5ef1_0_80"/>
          <p:cNvSpPr/>
          <p:nvPr/>
        </p:nvSpPr>
        <p:spPr>
          <a:xfrm rot="10797945">
            <a:off x="5906350" y="3391301"/>
            <a:ext cx="501900" cy="209100"/>
          </a:xfrm>
          <a:prstGeom prst="triangle">
            <a:avLst>
              <a:gd name="adj" fmla="val 50000"/>
            </a:avLst>
          </a:prstGeom>
          <a:solidFill>
            <a:srgbClr val="000000"/>
          </a:solidFill>
          <a:ln w="10125" cap="flat" cmpd="sng">
            <a:solidFill>
              <a:srgbClr val="000000"/>
            </a:solidFill>
            <a:prstDash val="solid"/>
            <a:round/>
            <a:headEnd type="none" w="sm" len="sm"/>
            <a:tailEnd type="none" w="sm" len="sm"/>
          </a:ln>
        </p:spPr>
        <p:txBody>
          <a:bodyPr spcFirstLastPara="1" wrap="square" lIns="97225" tIns="97225" rIns="97225" bIns="97225" anchor="ctr" anchorCtr="0">
            <a:noAutofit/>
          </a:bodyPr>
          <a:lstStyle/>
          <a:p>
            <a:pPr marL="0" lvl="0" indent="0" algn="ctr" rtl="0">
              <a:spcBef>
                <a:spcPts val="0"/>
              </a:spcBef>
              <a:spcAft>
                <a:spcPts val="0"/>
              </a:spcAft>
              <a:buNone/>
            </a:pPr>
            <a:endParaRPr sz="1488"/>
          </a:p>
        </p:txBody>
      </p:sp>
      <p:sp>
        <p:nvSpPr>
          <p:cNvPr id="228" name="Google Shape;228;g3a1e32e5ef1_0_80"/>
          <p:cNvSpPr/>
          <p:nvPr/>
        </p:nvSpPr>
        <p:spPr>
          <a:xfrm rot="10797945">
            <a:off x="6185534" y="3373114"/>
            <a:ext cx="501900" cy="209100"/>
          </a:xfrm>
          <a:prstGeom prst="triangle">
            <a:avLst>
              <a:gd name="adj" fmla="val 50000"/>
            </a:avLst>
          </a:prstGeom>
          <a:solidFill>
            <a:srgbClr val="000000"/>
          </a:solidFill>
          <a:ln w="10125" cap="flat" cmpd="sng">
            <a:solidFill>
              <a:srgbClr val="000000"/>
            </a:solidFill>
            <a:prstDash val="solid"/>
            <a:round/>
            <a:headEnd type="none" w="sm" len="sm"/>
            <a:tailEnd type="none" w="sm" len="sm"/>
          </a:ln>
        </p:spPr>
        <p:txBody>
          <a:bodyPr spcFirstLastPara="1" wrap="square" lIns="97225" tIns="97225" rIns="97225" bIns="97225" anchor="ctr" anchorCtr="0">
            <a:noAutofit/>
          </a:bodyPr>
          <a:lstStyle/>
          <a:p>
            <a:pPr marL="0" lvl="0" indent="0" algn="ctr" rtl="0">
              <a:spcBef>
                <a:spcPts val="0"/>
              </a:spcBef>
              <a:spcAft>
                <a:spcPts val="0"/>
              </a:spcAft>
              <a:buNone/>
            </a:pPr>
            <a:endParaRPr sz="1488"/>
          </a:p>
        </p:txBody>
      </p:sp>
      <p:sp>
        <p:nvSpPr>
          <p:cNvPr id="229" name="Google Shape;229;g3a1e32e5ef1_0_80"/>
          <p:cNvSpPr txBox="1"/>
          <p:nvPr/>
        </p:nvSpPr>
        <p:spPr>
          <a:xfrm>
            <a:off x="6185529" y="3618319"/>
            <a:ext cx="1210500" cy="441900"/>
          </a:xfrm>
          <a:prstGeom prst="rect">
            <a:avLst/>
          </a:prstGeom>
          <a:noFill/>
          <a:ln>
            <a:noFill/>
          </a:ln>
        </p:spPr>
        <p:txBody>
          <a:bodyPr spcFirstLastPara="1" wrap="square" lIns="97225" tIns="97225" rIns="97225" bIns="97225" anchor="t" anchorCtr="0">
            <a:spAutoFit/>
          </a:bodyPr>
          <a:lstStyle/>
          <a:p>
            <a:pPr marL="0" lvl="0" indent="0" algn="l" rtl="0">
              <a:spcBef>
                <a:spcPts val="0"/>
              </a:spcBef>
              <a:spcAft>
                <a:spcPts val="0"/>
              </a:spcAft>
              <a:buNone/>
            </a:pPr>
            <a:r>
              <a:rPr lang="it-IT" sz="1595" b="1">
                <a:solidFill>
                  <a:srgbClr val="236CD9"/>
                </a:solidFill>
                <a:latin typeface="Nunito"/>
                <a:ea typeface="Nunito"/>
                <a:cs typeface="Nunito"/>
                <a:sym typeface="Nunito"/>
              </a:rPr>
              <a:t>MATERYS</a:t>
            </a:r>
            <a:endParaRPr sz="1595" b="1">
              <a:solidFill>
                <a:srgbClr val="236CD9"/>
              </a:solidFill>
              <a:latin typeface="Nunito"/>
              <a:ea typeface="Nunito"/>
              <a:cs typeface="Nunito"/>
              <a:sym typeface="Nunito"/>
            </a:endParaRPr>
          </a:p>
        </p:txBody>
      </p:sp>
      <p:sp>
        <p:nvSpPr>
          <p:cNvPr id="230" name="Google Shape;230;g3a1e32e5ef1_0_80"/>
          <p:cNvSpPr/>
          <p:nvPr/>
        </p:nvSpPr>
        <p:spPr>
          <a:xfrm rot="9507628">
            <a:off x="6924535" y="3428919"/>
            <a:ext cx="292529" cy="151251"/>
          </a:xfrm>
          <a:prstGeom prst="triangle">
            <a:avLst>
              <a:gd name="adj" fmla="val 50000"/>
            </a:avLst>
          </a:prstGeom>
          <a:solidFill>
            <a:srgbClr val="000000"/>
          </a:solidFill>
          <a:ln w="10125" cap="flat" cmpd="sng">
            <a:solidFill>
              <a:srgbClr val="000000"/>
            </a:solidFill>
            <a:prstDash val="solid"/>
            <a:round/>
            <a:headEnd type="none" w="sm" len="sm"/>
            <a:tailEnd type="none" w="sm" len="sm"/>
          </a:ln>
        </p:spPr>
        <p:txBody>
          <a:bodyPr spcFirstLastPara="1" wrap="square" lIns="97225" tIns="97225" rIns="97225" bIns="97225" anchor="ctr" anchorCtr="0">
            <a:noAutofit/>
          </a:bodyPr>
          <a:lstStyle/>
          <a:p>
            <a:pPr marL="0" lvl="0" indent="0" algn="ctr" rtl="0">
              <a:spcBef>
                <a:spcPts val="0"/>
              </a:spcBef>
              <a:spcAft>
                <a:spcPts val="0"/>
              </a:spcAft>
              <a:buNone/>
            </a:pPr>
            <a:endParaRPr sz="1488"/>
          </a:p>
        </p:txBody>
      </p:sp>
      <p:sp>
        <p:nvSpPr>
          <p:cNvPr id="231" name="Google Shape;231;g3a1e32e5ef1_0_80"/>
          <p:cNvSpPr/>
          <p:nvPr/>
        </p:nvSpPr>
        <p:spPr>
          <a:xfrm rot="-3697469">
            <a:off x="7153139" y="4219607"/>
            <a:ext cx="186850" cy="61748"/>
          </a:xfrm>
          <a:prstGeom prst="triangle">
            <a:avLst>
              <a:gd name="adj" fmla="val 50000"/>
            </a:avLst>
          </a:prstGeom>
          <a:solidFill>
            <a:srgbClr val="000000"/>
          </a:solidFill>
          <a:ln w="10125" cap="flat" cmpd="sng">
            <a:solidFill>
              <a:srgbClr val="000000"/>
            </a:solidFill>
            <a:prstDash val="solid"/>
            <a:round/>
            <a:headEnd type="none" w="sm" len="sm"/>
            <a:tailEnd type="none" w="sm" len="sm"/>
          </a:ln>
        </p:spPr>
        <p:txBody>
          <a:bodyPr spcFirstLastPara="1" wrap="square" lIns="97225" tIns="97225" rIns="97225" bIns="97225" anchor="ctr" anchorCtr="0">
            <a:noAutofit/>
          </a:bodyPr>
          <a:lstStyle/>
          <a:p>
            <a:pPr marL="0" lvl="0" indent="0" algn="ctr" rtl="0">
              <a:spcBef>
                <a:spcPts val="0"/>
              </a:spcBef>
              <a:spcAft>
                <a:spcPts val="0"/>
              </a:spcAft>
              <a:buNone/>
            </a:pPr>
            <a:endParaRPr sz="1488"/>
          </a:p>
        </p:txBody>
      </p:sp>
      <p:sp>
        <p:nvSpPr>
          <p:cNvPr id="232" name="Google Shape;232;g3a1e32e5ef1_0_80"/>
          <p:cNvSpPr/>
          <p:nvPr/>
        </p:nvSpPr>
        <p:spPr>
          <a:xfrm rot="-3699390">
            <a:off x="7299528" y="4015772"/>
            <a:ext cx="272350" cy="120672"/>
          </a:xfrm>
          <a:prstGeom prst="triangle">
            <a:avLst>
              <a:gd name="adj" fmla="val 50000"/>
            </a:avLst>
          </a:prstGeom>
          <a:solidFill>
            <a:srgbClr val="000000"/>
          </a:solidFill>
          <a:ln w="10125" cap="flat" cmpd="sng">
            <a:solidFill>
              <a:srgbClr val="000000"/>
            </a:solidFill>
            <a:prstDash val="solid"/>
            <a:round/>
            <a:headEnd type="none" w="sm" len="sm"/>
            <a:tailEnd type="none" w="sm" len="sm"/>
          </a:ln>
        </p:spPr>
        <p:txBody>
          <a:bodyPr spcFirstLastPara="1" wrap="square" lIns="97225" tIns="97225" rIns="97225" bIns="97225" anchor="ctr" anchorCtr="0">
            <a:noAutofit/>
          </a:bodyPr>
          <a:lstStyle/>
          <a:p>
            <a:pPr marL="0" lvl="0" indent="0" algn="ctr" rtl="0">
              <a:spcBef>
                <a:spcPts val="0"/>
              </a:spcBef>
              <a:spcAft>
                <a:spcPts val="0"/>
              </a:spcAft>
              <a:buNone/>
            </a:pPr>
            <a:endParaRPr sz="1488"/>
          </a:p>
        </p:txBody>
      </p:sp>
      <p:cxnSp>
        <p:nvCxnSpPr>
          <p:cNvPr id="233" name="Google Shape;233;g3a1e32e5ef1_0_80"/>
          <p:cNvCxnSpPr/>
          <p:nvPr/>
        </p:nvCxnSpPr>
        <p:spPr>
          <a:xfrm rot="-155784">
            <a:off x="4942697" y="3754808"/>
            <a:ext cx="1013240" cy="16811"/>
          </a:xfrm>
          <a:prstGeom prst="straightConnector1">
            <a:avLst/>
          </a:prstGeom>
          <a:noFill/>
          <a:ln w="20250" cap="flat" cmpd="sng">
            <a:solidFill>
              <a:srgbClr val="236CD9"/>
            </a:solidFill>
            <a:prstDash val="solid"/>
            <a:round/>
            <a:headEnd type="none" w="med" len="med"/>
            <a:tailEnd type="none" w="med" len="med"/>
          </a:ln>
        </p:spPr>
      </p:cxnSp>
      <p:cxnSp>
        <p:nvCxnSpPr>
          <p:cNvPr id="234" name="Google Shape;234;g3a1e32e5ef1_0_80"/>
          <p:cNvCxnSpPr/>
          <p:nvPr/>
        </p:nvCxnSpPr>
        <p:spPr>
          <a:xfrm rot="-155784">
            <a:off x="5114828" y="3825075"/>
            <a:ext cx="1013240" cy="16811"/>
          </a:xfrm>
          <a:prstGeom prst="straightConnector1">
            <a:avLst/>
          </a:prstGeom>
          <a:noFill/>
          <a:ln w="20250" cap="flat" cmpd="sng">
            <a:solidFill>
              <a:srgbClr val="236CD9"/>
            </a:solidFill>
            <a:prstDash val="solid"/>
            <a:round/>
            <a:headEnd type="none" w="med" len="med"/>
            <a:tailEnd type="none" w="med" len="med"/>
          </a:ln>
        </p:spPr>
      </p:cxnSp>
      <p:cxnSp>
        <p:nvCxnSpPr>
          <p:cNvPr id="235" name="Google Shape;235;g3a1e32e5ef1_0_80"/>
          <p:cNvCxnSpPr/>
          <p:nvPr/>
        </p:nvCxnSpPr>
        <p:spPr>
          <a:xfrm rot="-155784">
            <a:off x="4832106" y="3963028"/>
            <a:ext cx="1013240" cy="16811"/>
          </a:xfrm>
          <a:prstGeom prst="straightConnector1">
            <a:avLst/>
          </a:prstGeom>
          <a:noFill/>
          <a:ln w="20250" cap="flat" cmpd="sng">
            <a:solidFill>
              <a:srgbClr val="236CD9"/>
            </a:solidFill>
            <a:prstDash val="solid"/>
            <a:round/>
            <a:headEnd type="none" w="med" len="med"/>
            <a:tailEnd type="non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grpSp>
        <p:nvGrpSpPr>
          <p:cNvPr id="240" name="Google Shape;240;g3a1e32e5ef1_0_68"/>
          <p:cNvGrpSpPr/>
          <p:nvPr/>
        </p:nvGrpSpPr>
        <p:grpSpPr>
          <a:xfrm>
            <a:off x="0" y="6511282"/>
            <a:ext cx="12192000" cy="361767"/>
            <a:chOff x="0" y="6511282"/>
            <a:chExt cx="12192000" cy="361767"/>
          </a:xfrm>
        </p:grpSpPr>
        <p:pic>
          <p:nvPicPr>
            <p:cNvPr id="241" name="Google Shape;241;g3a1e32e5ef1_0_68"/>
            <p:cNvPicPr preferRelativeResize="0"/>
            <p:nvPr/>
          </p:nvPicPr>
          <p:blipFill rotWithShape="1">
            <a:blip r:embed="rId3">
              <a:alphaModFix/>
            </a:blip>
            <a:srcRect/>
            <a:stretch/>
          </p:blipFill>
          <p:spPr>
            <a:xfrm>
              <a:off x="0" y="6511282"/>
              <a:ext cx="12192000" cy="361767"/>
            </a:xfrm>
            <a:prstGeom prst="rect">
              <a:avLst/>
            </a:prstGeom>
            <a:noFill/>
            <a:ln>
              <a:noFill/>
            </a:ln>
          </p:spPr>
        </p:pic>
        <p:sp>
          <p:nvSpPr>
            <p:cNvPr id="242" name="Google Shape;242;g3a1e32e5ef1_0_68"/>
            <p:cNvSpPr txBox="1"/>
            <p:nvPr/>
          </p:nvSpPr>
          <p:spPr>
            <a:xfrm>
              <a:off x="6712747" y="6536581"/>
              <a:ext cx="53172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it-IT" sz="1400">
                  <a:solidFill>
                    <a:schemeClr val="lt1"/>
                  </a:solidFill>
                  <a:latin typeface="Arial"/>
                  <a:ea typeface="Arial"/>
                  <a:cs typeface="Arial"/>
                  <a:sym typeface="Arial"/>
                </a:rPr>
                <a:t>Missione 4 </a:t>
              </a:r>
              <a:r>
                <a:rPr lang="it-IT" sz="1400" b="1">
                  <a:solidFill>
                    <a:schemeClr val="lt1"/>
                  </a:solidFill>
                  <a:latin typeface="Arial"/>
                  <a:ea typeface="Arial"/>
                  <a:cs typeface="Arial"/>
                  <a:sym typeface="Arial"/>
                </a:rPr>
                <a:t>• Istruzione e Ricerca </a:t>
              </a:r>
              <a:endParaRPr sz="1400">
                <a:solidFill>
                  <a:schemeClr val="lt1"/>
                </a:solidFill>
                <a:latin typeface="Arial"/>
                <a:ea typeface="Arial"/>
                <a:cs typeface="Arial"/>
                <a:sym typeface="Arial"/>
              </a:endParaRPr>
            </a:p>
          </p:txBody>
        </p:sp>
        <p:sp>
          <p:nvSpPr>
            <p:cNvPr id="243" name="Google Shape;243;g3a1e32e5ef1_0_68"/>
            <p:cNvSpPr txBox="1"/>
            <p:nvPr/>
          </p:nvSpPr>
          <p:spPr>
            <a:xfrm>
              <a:off x="467555" y="6530753"/>
              <a:ext cx="79191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400">
                  <a:solidFill>
                    <a:schemeClr val="lt1"/>
                  </a:solidFill>
                  <a:latin typeface="Titillium Web"/>
                  <a:ea typeface="Titillium Web"/>
                  <a:cs typeface="Titillium Web"/>
                  <a:sym typeface="Titillium Web"/>
                </a:rPr>
                <a:t>ICSC Italian Research Center on High-Performance Computing, Big Data and Quantum Computing</a:t>
              </a:r>
              <a:endParaRPr/>
            </a:p>
          </p:txBody>
        </p:sp>
      </p:grpSp>
      <p:pic>
        <p:nvPicPr>
          <p:cNvPr id="244" name="Google Shape;244;g3a1e32e5ef1_0_68"/>
          <p:cNvPicPr preferRelativeResize="0"/>
          <p:nvPr/>
        </p:nvPicPr>
        <p:blipFill rotWithShape="1">
          <a:blip r:embed="rId4">
            <a:alphaModFix/>
          </a:blip>
          <a:srcRect/>
          <a:stretch/>
        </p:blipFill>
        <p:spPr>
          <a:xfrm>
            <a:off x="0" y="0"/>
            <a:ext cx="12191998" cy="862219"/>
          </a:xfrm>
          <a:prstGeom prst="rect">
            <a:avLst/>
          </a:prstGeom>
          <a:noFill/>
          <a:ln>
            <a:noFill/>
          </a:ln>
        </p:spPr>
      </p:pic>
      <p:pic>
        <p:nvPicPr>
          <p:cNvPr id="245" name="Google Shape;245;g3a1e32e5ef1_0_68"/>
          <p:cNvPicPr preferRelativeResize="0"/>
          <p:nvPr/>
        </p:nvPicPr>
        <p:blipFill rotWithShape="1">
          <a:blip r:embed="rId5">
            <a:alphaModFix/>
          </a:blip>
          <a:srcRect/>
          <a:stretch/>
        </p:blipFill>
        <p:spPr>
          <a:xfrm>
            <a:off x="2200285" y="3449195"/>
            <a:ext cx="3540600" cy="1742637"/>
          </a:xfrm>
          <a:prstGeom prst="rect">
            <a:avLst/>
          </a:prstGeom>
          <a:noFill/>
          <a:ln>
            <a:noFill/>
          </a:ln>
          <a:effectLst>
            <a:reflection endPos="30000" dist="44927" dir="5400000" fadeDir="5400012" sy="-100000" algn="bl" rotWithShape="0"/>
          </a:effectLst>
        </p:spPr>
      </p:pic>
      <p:pic>
        <p:nvPicPr>
          <p:cNvPr id="246" name="Google Shape;246;g3a1e32e5ef1_0_68"/>
          <p:cNvPicPr preferRelativeResize="0"/>
          <p:nvPr/>
        </p:nvPicPr>
        <p:blipFill rotWithShape="1">
          <a:blip r:embed="rId6">
            <a:alphaModFix/>
          </a:blip>
          <a:srcRect/>
          <a:stretch/>
        </p:blipFill>
        <p:spPr>
          <a:xfrm>
            <a:off x="6428991" y="3449195"/>
            <a:ext cx="3540604" cy="1744456"/>
          </a:xfrm>
          <a:prstGeom prst="rect">
            <a:avLst/>
          </a:prstGeom>
          <a:noFill/>
          <a:ln>
            <a:noFill/>
          </a:ln>
          <a:effectLst>
            <a:reflection endPos="30000" dist="44927" dir="5400000" fadeDir="5400012" sy="-100000" algn="bl" rotWithShape="0"/>
          </a:effectLst>
        </p:spPr>
      </p:pic>
      <p:pic>
        <p:nvPicPr>
          <p:cNvPr id="247" name="Google Shape;247;g3a1e32e5ef1_0_68"/>
          <p:cNvPicPr preferRelativeResize="0"/>
          <p:nvPr/>
        </p:nvPicPr>
        <p:blipFill rotWithShape="1">
          <a:blip r:embed="rId7">
            <a:alphaModFix/>
          </a:blip>
          <a:srcRect/>
          <a:stretch/>
        </p:blipFill>
        <p:spPr>
          <a:xfrm>
            <a:off x="4310673" y="4211454"/>
            <a:ext cx="3570671" cy="1763918"/>
          </a:xfrm>
          <a:prstGeom prst="rect">
            <a:avLst/>
          </a:prstGeom>
          <a:noFill/>
          <a:ln>
            <a:noFill/>
          </a:ln>
          <a:effectLst>
            <a:reflection endPos="30000" dist="44927" dir="5400000" fadeDir="5400012" sy="-100000" algn="bl" rotWithShape="0"/>
          </a:effectLst>
        </p:spPr>
      </p:pic>
      <p:sp>
        <p:nvSpPr>
          <p:cNvPr id="248" name="Google Shape;248;g3a1e32e5ef1_0_68"/>
          <p:cNvSpPr txBox="1"/>
          <p:nvPr/>
        </p:nvSpPr>
        <p:spPr>
          <a:xfrm>
            <a:off x="1706925" y="1956501"/>
            <a:ext cx="8778300" cy="1197900"/>
          </a:xfrm>
          <a:prstGeom prst="rect">
            <a:avLst/>
          </a:prstGeom>
          <a:noFill/>
          <a:ln>
            <a:noFill/>
          </a:ln>
        </p:spPr>
        <p:txBody>
          <a:bodyPr spcFirstLastPara="1" wrap="square" lIns="107800" tIns="107800" rIns="107800" bIns="107800" anchor="t" anchorCtr="0">
            <a:spAutoFit/>
          </a:bodyPr>
          <a:lstStyle/>
          <a:p>
            <a:pPr marL="0" lvl="0" indent="0" algn="ctr" rtl="0">
              <a:spcBef>
                <a:spcPts val="0"/>
              </a:spcBef>
              <a:spcAft>
                <a:spcPts val="0"/>
              </a:spcAft>
              <a:buNone/>
            </a:pPr>
            <a:r>
              <a:rPr lang="it-IT" sz="2122">
                <a:solidFill>
                  <a:srgbClr val="595959"/>
                </a:solidFill>
              </a:rPr>
              <a:t>Through our cloud platform, we handle all IT and data management aspects and provide specialized applications to jumpstart your materials R&amp;D in just a few clicks.</a:t>
            </a:r>
            <a:endParaRPr sz="2122">
              <a:solidFill>
                <a:srgbClr val="595959"/>
              </a:solidFill>
            </a:endParaRPr>
          </a:p>
        </p:txBody>
      </p:sp>
      <p:pic>
        <p:nvPicPr>
          <p:cNvPr id="249" name="Google Shape;249;g3a1e32e5ef1_0_68"/>
          <p:cNvPicPr preferRelativeResize="0"/>
          <p:nvPr/>
        </p:nvPicPr>
        <p:blipFill>
          <a:blip r:embed="rId8">
            <a:alphaModFix/>
          </a:blip>
          <a:stretch>
            <a:fillRect/>
          </a:stretch>
        </p:blipFill>
        <p:spPr>
          <a:xfrm>
            <a:off x="4532276" y="882625"/>
            <a:ext cx="3105308" cy="92592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236CD9"/>
            </a:gs>
            <a:gs pos="100000">
              <a:srgbClr val="1ED9D2"/>
            </a:gs>
          </a:gsLst>
          <a:lin ang="0" scaled="0"/>
        </a:gradFill>
        <a:effectLst/>
      </p:bgPr>
    </p:bg>
    <p:spTree>
      <p:nvGrpSpPr>
        <p:cNvPr id="1" name="Shape 253"/>
        <p:cNvGrpSpPr/>
        <p:nvPr/>
      </p:nvGrpSpPr>
      <p:grpSpPr>
        <a:xfrm>
          <a:off x="0" y="0"/>
          <a:ext cx="0" cy="0"/>
          <a:chOff x="0" y="0"/>
          <a:chExt cx="0" cy="0"/>
        </a:xfrm>
      </p:grpSpPr>
      <p:pic>
        <p:nvPicPr>
          <p:cNvPr id="254" name="Google Shape;254;g3a1e32e5ef1_0_150" title="2024-09-30 18-50-56_3.mp4">
            <a:hlinkClick r:id="rId3"/>
          </p:cNvPr>
          <p:cNvPicPr preferRelativeResize="0"/>
          <p:nvPr/>
        </p:nvPicPr>
        <p:blipFill>
          <a:blip r:embed="rId4">
            <a:alphaModFix/>
          </a:blip>
          <a:stretch>
            <a:fillRect/>
          </a:stretch>
        </p:blipFill>
        <p:spPr>
          <a:xfrm>
            <a:off x="1865767" y="1594800"/>
            <a:ext cx="8462900" cy="4765234"/>
          </a:xfrm>
          <a:prstGeom prst="rect">
            <a:avLst/>
          </a:prstGeom>
          <a:noFill/>
          <a:ln>
            <a:noFill/>
          </a:ln>
        </p:spPr>
      </p:pic>
      <p:sp>
        <p:nvSpPr>
          <p:cNvPr id="255" name="Google Shape;255;g3a1e32e5ef1_0_150"/>
          <p:cNvSpPr/>
          <p:nvPr/>
        </p:nvSpPr>
        <p:spPr>
          <a:xfrm>
            <a:off x="1777767" y="1553467"/>
            <a:ext cx="87900" cy="4835700"/>
          </a:xfrm>
          <a:prstGeom prst="rect">
            <a:avLst/>
          </a:prstGeom>
          <a:solidFill>
            <a:schemeClr val="lt1"/>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p>
        </p:txBody>
      </p:sp>
      <p:sp>
        <p:nvSpPr>
          <p:cNvPr id="256" name="Google Shape;256;g3a1e32e5ef1_0_150"/>
          <p:cNvSpPr/>
          <p:nvPr/>
        </p:nvSpPr>
        <p:spPr>
          <a:xfrm>
            <a:off x="10328667" y="1553467"/>
            <a:ext cx="87900" cy="4835700"/>
          </a:xfrm>
          <a:prstGeom prst="rect">
            <a:avLst/>
          </a:prstGeom>
          <a:solidFill>
            <a:schemeClr val="lt1"/>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p>
        </p:txBody>
      </p:sp>
      <p:sp>
        <p:nvSpPr>
          <p:cNvPr id="257" name="Google Shape;257;g3a1e32e5ef1_0_150"/>
          <p:cNvSpPr/>
          <p:nvPr/>
        </p:nvSpPr>
        <p:spPr>
          <a:xfrm rot="5400000">
            <a:off x="6047933" y="-2767400"/>
            <a:ext cx="99600" cy="8637600"/>
          </a:xfrm>
          <a:prstGeom prst="rect">
            <a:avLst/>
          </a:prstGeom>
          <a:solidFill>
            <a:schemeClr val="lt1"/>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p>
        </p:txBody>
      </p:sp>
      <p:sp>
        <p:nvSpPr>
          <p:cNvPr id="258" name="Google Shape;258;g3a1e32e5ef1_0_150"/>
          <p:cNvSpPr/>
          <p:nvPr/>
        </p:nvSpPr>
        <p:spPr>
          <a:xfrm rot="5400000">
            <a:off x="6048967" y="2085367"/>
            <a:ext cx="96300" cy="8639100"/>
          </a:xfrm>
          <a:prstGeom prst="rect">
            <a:avLst/>
          </a:prstGeom>
          <a:solidFill>
            <a:schemeClr val="lt1"/>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p>
        </p:txBody>
      </p:sp>
      <p:sp>
        <p:nvSpPr>
          <p:cNvPr id="259" name="Google Shape;259;g3a1e32e5ef1_0_150"/>
          <p:cNvSpPr txBox="1"/>
          <p:nvPr/>
        </p:nvSpPr>
        <p:spPr>
          <a:xfrm>
            <a:off x="2771333" y="147200"/>
            <a:ext cx="6652800" cy="615600"/>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it-IT" sz="2400" b="1">
                <a:solidFill>
                  <a:schemeClr val="lt1"/>
                </a:solidFill>
              </a:rPr>
              <a:t>Enough talking! Here is one example.</a:t>
            </a:r>
            <a:endParaRPr sz="2400" b="1">
              <a:solidFill>
                <a:schemeClr val="lt1"/>
              </a:solidFill>
            </a:endParaRPr>
          </a:p>
        </p:txBody>
      </p:sp>
      <p:sp>
        <p:nvSpPr>
          <p:cNvPr id="260" name="Google Shape;260;g3a1e32e5ef1_0_150"/>
          <p:cNvSpPr txBox="1"/>
          <p:nvPr/>
        </p:nvSpPr>
        <p:spPr>
          <a:xfrm>
            <a:off x="1778933" y="762800"/>
            <a:ext cx="8637600" cy="492600"/>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it-IT" sz="1600">
                <a:solidFill>
                  <a:schemeClr val="lt1"/>
                </a:solidFill>
              </a:rPr>
              <a:t>This simulation took one minute to set up and about three hours to run.</a:t>
            </a:r>
            <a:endParaRPr sz="1600">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4"/>
                                        </p:tgtEl>
                                        <p:attrNameLst>
                                          <p:attrName>style.visibility</p:attrName>
                                        </p:attrNameLst>
                                      </p:cBhvr>
                                      <p:to>
                                        <p:strVal val="visible"/>
                                      </p:to>
                                    </p:set>
                                    <p:animEffect transition="in" filter="fade">
                                      <p:cBhvr>
                                        <p:cTn id="7" dur="1000"/>
                                        <p:tgtEl>
                                          <p:spTgt spid="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EEE8D967367C4F43800F524D0FB25F14" ma:contentTypeVersion="16" ma:contentTypeDescription="Creare un nuovo documento." ma:contentTypeScope="" ma:versionID="00b5e24aa4fe71f18a411d208d8feab8">
  <xsd:schema xmlns:xsd="http://www.w3.org/2001/XMLSchema" xmlns:xs="http://www.w3.org/2001/XMLSchema" xmlns:p="http://schemas.microsoft.com/office/2006/metadata/properties" xmlns:ns2="61dc867b-cde0-418c-8f68-453c80a5486d" xmlns:ns3="9c2f6c11-a5d2-4411-8a2d-6b39d3ef753b" targetNamespace="http://schemas.microsoft.com/office/2006/metadata/properties" ma:root="true" ma:fieldsID="bb46f9adfbf3fd6f50c7ce854ccce3ee" ns2:_="" ns3:_="">
    <xsd:import namespace="61dc867b-cde0-418c-8f68-453c80a5486d"/>
    <xsd:import namespace="9c2f6c11-a5d2-4411-8a2d-6b39d3ef753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dc867b-cde0-418c-8f68-453c80a548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Tag immagine" ma:readOnly="false" ma:fieldId="{5cf76f15-5ced-4ddc-b409-7134ff3c332f}" ma:taxonomyMulti="true" ma:sspId="b5cfcbd8-6033-42e0-bf64-395394fc0aea"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BillingMetadata" ma:index="22" nillable="true" ma:displayName="MediaServiceBillingMetadata" ma:hidden="true" ma:internalName="MediaServiceBillingMetadata"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2f6c11-a5d2-4411-8a2d-6b39d3ef753b" elementFormDefault="qualified">
    <xsd:import namespace="http://schemas.microsoft.com/office/2006/documentManagement/types"/>
    <xsd:import namespace="http://schemas.microsoft.com/office/infopath/2007/PartnerControls"/>
    <xsd:element name="SharedWithUsers" ma:index="11"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Condiviso con dettagli" ma:internalName="SharedWithDetails" ma:readOnly="true">
      <xsd:simpleType>
        <xsd:restriction base="dms:Note">
          <xsd:maxLength value="255"/>
        </xsd:restriction>
      </xsd:simpleType>
    </xsd:element>
    <xsd:element name="TaxCatchAll" ma:index="15" nillable="true" ma:displayName="Colonna per tutti i valori di tassonomia" ma:hidden="true" ma:list="{68c33b50-0603-471a-9307-77a9cfe783aa}" ma:internalName="TaxCatchAll" ma:showField="CatchAllData" ma:web="9c2f6c11-a5d2-4411-8a2d-6b39d3ef75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1dc867b-cde0-418c-8f68-453c80a5486d">
      <Terms xmlns="http://schemas.microsoft.com/office/infopath/2007/PartnerControls"/>
    </lcf76f155ced4ddcb4097134ff3c332f>
    <TaxCatchAll xmlns="9c2f6c11-a5d2-4411-8a2d-6b39d3ef753b" xsi:nil="true"/>
  </documentManagement>
</p:properties>
</file>

<file path=customXml/itemProps1.xml><?xml version="1.0" encoding="utf-8"?>
<ds:datastoreItem xmlns:ds="http://schemas.openxmlformats.org/officeDocument/2006/customXml" ds:itemID="{FA58D8AE-4AE9-4E48-B612-DB278BD0D979}"/>
</file>

<file path=customXml/itemProps2.xml><?xml version="1.0" encoding="utf-8"?>
<ds:datastoreItem xmlns:ds="http://schemas.openxmlformats.org/officeDocument/2006/customXml" ds:itemID="{4B578D95-003A-464A-B43A-9021E22D7A49}"/>
</file>

<file path=customXml/itemProps3.xml><?xml version="1.0" encoding="utf-8"?>
<ds:datastoreItem xmlns:ds="http://schemas.openxmlformats.org/officeDocument/2006/customXml" ds:itemID="{FC837C7E-8AA8-43F9-A5EA-65B6B86256F6}"/>
</file>

<file path=docMetadata/LabelInfo.xml><?xml version="1.0" encoding="utf-8"?>
<clbl:labelList xmlns:clbl="http://schemas.microsoft.com/office/2020/mipLabelMetadata">
  <clbl:label id="{3d039f18-be30-4d14-a39b-43726fab950e}" enabled="1" method="Standard" siteId="{34bcdf7f-9a80-4d3f-86b3-a07ecaa09672}" contentBits="2" removed="0"/>
</clbl:labelList>
</file>

<file path=docProps/app.xml><?xml version="1.0" encoding="utf-8"?>
<Properties xmlns="http://schemas.openxmlformats.org/officeDocument/2006/extended-properties" xmlns:vt="http://schemas.openxmlformats.org/officeDocument/2006/docPropsVTypes">
  <TotalTime>0</TotalTime>
  <Words>925</Words>
  <Application>Microsoft Macintosh PowerPoint</Application>
  <PresentationFormat>Widescreen</PresentationFormat>
  <Paragraphs>90</Paragraphs>
  <Slides>12</Slides>
  <Notes>12</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12</vt:i4>
      </vt:variant>
    </vt:vector>
  </HeadingPairs>
  <TitlesOfParts>
    <vt:vector size="18" baseType="lpstr">
      <vt:lpstr>Titillium Web</vt:lpstr>
      <vt:lpstr>Arial</vt:lpstr>
      <vt:lpstr>Nunito</vt:lpstr>
      <vt:lpstr>Calibri</vt:lpstr>
      <vt:lpstr>Play</vt:lpstr>
      <vt:lpstr>Tema di Office</vt:lpstr>
      <vt:lpstr>Presentazione standard di PowerPoint</vt:lpstr>
      <vt:lpstr>Presentazione standard di PowerPoint</vt:lpstr>
      <vt:lpstr>Presentazione standard di PowerPoint</vt:lpstr>
      <vt:lpstr>Presentazione standard di PowerPoint</vt:lpstr>
      <vt:lpstr>Google “installing quantum espresso”: first result is the official user guide</vt:lpstr>
      <vt:lpstr>HPC access: “Getting started”</vt:lpstr>
      <vt:lpstr>Presentazione standard di PowerPoint</vt:lpstr>
      <vt:lpstr>Presentazione standard di PowerPoint</vt:lpstr>
      <vt:lpstr>Presentazione standard di PowerPoint</vt:lpstr>
      <vt:lpstr>Platform modularity</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Matteo Massicci</dc:creator>
  <cp:lastModifiedBy>Matteo Massicci</cp:lastModifiedBy>
  <cp:revision>1</cp:revision>
  <dcterms:created xsi:type="dcterms:W3CDTF">2025-10-30T15:19:27Z</dcterms:created>
  <dcterms:modified xsi:type="dcterms:W3CDTF">2025-11-10T17:58:52Z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Tema di Office:3</vt:lpwstr>
  </property>
  <property fmtid="{D5CDD505-2E9C-101B-9397-08002B2CF9AE}" pid="3" name="ClassificationContentMarkingFooterText">
    <vt:lpwstr>Pubblico</vt:lpwstr>
  </property>
  <property fmtid="{D5CDD505-2E9C-101B-9397-08002B2CF9AE}" pid="4" name="ContentTypeId">
    <vt:lpwstr>0x010100EEE8D967367C4F43800F524D0FB25F14</vt:lpwstr>
  </property>
</Properties>
</file>