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Metadata/LabelInfo.xml" ContentType="application/vnd.ms-office.classificationlabel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Play" pitchFamily="2" charset="0"/>
      <p:regular r:id="rId9"/>
      <p:bold r:id="rId10"/>
    </p:embeddedFont>
    <p:embeddedFont>
      <p:font typeface="Titillium Web" pitchFamily="2" charset="77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/Z2o00Q1MVPVLqZjwQQZOQ1sQ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23" Type="http://schemas.openxmlformats.org/officeDocument/2006/relationships/customXml" Target="../customXml/item2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1c5f6e8a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a1c5f6e8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ntestazione sezione">
  <p:cSld name="3_Intestazione sezion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36994" y="2306782"/>
            <a:ext cx="11318007" cy="386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  <a:defRPr sz="32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2"/>
          </p:nvPr>
        </p:nvSpPr>
        <p:spPr>
          <a:xfrm>
            <a:off x="436996" y="1656535"/>
            <a:ext cx="10515600" cy="53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  <a:defRPr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ntestazione sezione">
  <p:cSld name="4_Intestazione sezion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436995" y="1922070"/>
            <a:ext cx="5463063" cy="3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  <a:defRPr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2"/>
          </p:nvPr>
        </p:nvSpPr>
        <p:spPr>
          <a:xfrm>
            <a:off x="436995" y="2691245"/>
            <a:ext cx="5463063" cy="343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3"/>
          </p:nvPr>
        </p:nvSpPr>
        <p:spPr>
          <a:xfrm>
            <a:off x="6271738" y="2691245"/>
            <a:ext cx="5463063" cy="343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4"/>
          </p:nvPr>
        </p:nvSpPr>
        <p:spPr>
          <a:xfrm>
            <a:off x="6260852" y="1922070"/>
            <a:ext cx="5463063" cy="3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  <a:defRPr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  <a:defRPr sz="32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testazione sezione">
  <p:cSld name="2_Intestazione sezion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>
            <a:spLocks noGrp="1"/>
          </p:cNvSpPr>
          <p:nvPr>
            <p:ph type="pic" idx="2"/>
          </p:nvPr>
        </p:nvSpPr>
        <p:spPr>
          <a:xfrm>
            <a:off x="0" y="862446"/>
            <a:ext cx="12191999" cy="5663045"/>
          </a:xfrm>
          <a:prstGeom prst="rect">
            <a:avLst/>
          </a:prstGeom>
          <a:solidFill>
            <a:srgbClr val="1528BC"/>
          </a:solidFill>
          <a:ln>
            <a:noFill/>
          </a:ln>
        </p:spPr>
      </p:sp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36996" y="1116448"/>
            <a:ext cx="11297804" cy="51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  <a:defRPr sz="3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36996" y="1656535"/>
            <a:ext cx="11297804" cy="51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3"/>
          </p:nvPr>
        </p:nvSpPr>
        <p:spPr>
          <a:xfrm>
            <a:off x="436996" y="2490090"/>
            <a:ext cx="11297804" cy="344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" name="Google Shape;11;p7"/>
          <p:cNvSpPr txBox="1"/>
          <p:nvPr/>
        </p:nvSpPr>
        <p:spPr>
          <a:xfrm>
            <a:off x="5874512" y="6642100"/>
            <a:ext cx="471488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Pubblico</a:t>
            </a:r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253A21-63AB-4DE6-5E26-9F89F9D02F7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74512" y="6642100"/>
            <a:ext cx="471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1000">
                <a:solidFill>
                  <a:srgbClr val="008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Pubblico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511282"/>
            <a:ext cx="12192000" cy="3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Missione 4 </a:t>
            </a: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Istruzione e Ricerca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511282"/>
            <a:ext cx="12192000" cy="3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Missione 4 </a:t>
            </a:r>
            <a:r>
              <a:rPr lang="it-IT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Istruzione e Ricerca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465221" y="831766"/>
            <a:ext cx="10515600" cy="180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lang="it-IT" sz="60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Spoke 3 – </a:t>
            </a:r>
            <a:r>
              <a:rPr lang="it-IT" sz="6000" b="1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AstroTool</a:t>
            </a:r>
            <a:r>
              <a:rPr lang="it-IT" sz="60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/</a:t>
            </a:r>
            <a:r>
              <a:rPr lang="it-IT" sz="6000" b="1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AstroVisio</a:t>
            </a:r>
            <a:endParaRPr dirty="0"/>
          </a:p>
        </p:txBody>
      </p:sp>
      <p:sp>
        <p:nvSpPr>
          <p:cNvPr id="113" name="Google Shape;113;p2"/>
          <p:cNvSpPr txBox="1"/>
          <p:nvPr/>
        </p:nvSpPr>
        <p:spPr>
          <a:xfrm>
            <a:off x="465221" y="2636327"/>
            <a:ext cx="10515600" cy="50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</a:pPr>
            <a:r>
              <a:rPr lang="it-IT" sz="3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Marco Di Francesco (Net Service Group)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 descr="Immagine che contiene nero, oscurità, notte&#10;&#10;Il contenuto generato dall'IA potrebbe non essere corretto.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 amt="25000"/>
          </a:blip>
          <a:srcRect/>
          <a:stretch/>
        </p:blipFill>
        <p:spPr>
          <a:xfrm rot="-1707676">
            <a:off x="9074986" y="1419236"/>
            <a:ext cx="4670931" cy="545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Immagine che contiene nero, oscurità, notte&#10;&#10;Il contenuto generato dall'IA potrebbe non essere corretto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0" y="862219"/>
            <a:ext cx="6966000" cy="56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3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1" name="Google Shape;121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3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124" name="Google Shape;12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355650" y="1286263"/>
            <a:ext cx="11480700" cy="4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Consortium</a:t>
            </a:r>
            <a:endParaRPr sz="24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Auticon Srl (Milan), </a:t>
            </a:r>
            <a:endParaRPr sz="24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Alkemy SpA (Milan)</a:t>
            </a:r>
            <a:endParaRPr sz="24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Net Service SpA (Cagliari, Cosenza, Lecce)</a:t>
            </a:r>
            <a:endParaRPr sz="24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Consultants</a:t>
            </a:r>
            <a:endParaRPr sz="24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University of Cagliari, Department of Physics</a:t>
            </a:r>
            <a:endParaRPr sz="24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MetaVerso</a:t>
            </a:r>
            <a:endParaRPr sz="24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None/>
            </a:pPr>
            <a:endParaRPr sz="2000" b="1" i="0" u="none" strike="noStrike" cap="none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8314" y="2714431"/>
            <a:ext cx="2418650" cy="112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1299" y="2817949"/>
            <a:ext cx="3783380" cy="9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01287" y="5117680"/>
            <a:ext cx="2418660" cy="11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11329" y="5117680"/>
            <a:ext cx="2159682" cy="11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 title="group_logo_cpo_colore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00599" y="2743674"/>
            <a:ext cx="3333092" cy="10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 descr="Immagine che contiene nero, oscurità, notte&#10;&#10;Il contenuto generato dall'IA potrebbe non essere corretto.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 amt="25000"/>
          </a:blip>
          <a:srcRect/>
          <a:stretch/>
        </p:blipFill>
        <p:spPr>
          <a:xfrm rot="-1707577">
            <a:off x="9075069" y="1419288"/>
            <a:ext cx="4670890" cy="545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mmagine che contiene nero, oscurità, notte&#10;&#10;Il contenuto generato dall'IA potrebbe non essere corretto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0" y="862219"/>
            <a:ext cx="6966146" cy="5643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4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38" name="Google Shape;138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4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141" name="Google Shape;14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>
            <a:spLocks noGrp="1"/>
          </p:cNvSpPr>
          <p:nvPr>
            <p:ph type="body" idx="4"/>
          </p:nvPr>
        </p:nvSpPr>
        <p:spPr>
          <a:xfrm>
            <a:off x="6260852" y="1922070"/>
            <a:ext cx="5463063" cy="3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ct val="100000"/>
              <a:buNone/>
            </a:pPr>
            <a:r>
              <a:rPr lang="it-IT"/>
              <a:t>fddddd</a:t>
            </a:r>
            <a:endParaRPr/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7">
            <a:alphaModFix/>
          </a:blip>
          <a:srcRect b="2714"/>
          <a:stretch/>
        </p:blipFill>
        <p:spPr>
          <a:xfrm>
            <a:off x="4375354" y="1335900"/>
            <a:ext cx="5004401" cy="321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22825" y="3201283"/>
            <a:ext cx="5004400" cy="3222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55625" y="938925"/>
            <a:ext cx="1927214" cy="12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15475" y="3846983"/>
            <a:ext cx="3758648" cy="281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436996" y="1116448"/>
            <a:ext cx="105156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</a:pPr>
            <a:r>
              <a:rPr lang="it-IT"/>
              <a:t>AstroTool</a:t>
            </a: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2"/>
          </p:nvPr>
        </p:nvSpPr>
        <p:spPr>
          <a:xfrm>
            <a:off x="459825" y="1652250"/>
            <a:ext cx="4150500" cy="15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rPr lang="it-IT" sz="2400">
                <a:solidFill>
                  <a:srgbClr val="1528BC"/>
                </a:solidFill>
              </a:rPr>
              <a:t>Pre-Processing of Astrophysics Big Data for data analysis and pre-rendering on HPC environment</a:t>
            </a:r>
            <a:endParaRPr sz="2400">
              <a:solidFill>
                <a:srgbClr val="1528BC"/>
              </a:solidFill>
            </a:endParaRPr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2"/>
          </p:nvPr>
        </p:nvSpPr>
        <p:spPr>
          <a:xfrm>
            <a:off x="437000" y="3197972"/>
            <a:ext cx="41505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rPr lang="it-IT" sz="2400">
                <a:solidFill>
                  <a:srgbClr val="1528BC"/>
                </a:solidFill>
              </a:rPr>
              <a:t>Remote Pre-Rendering of  AstroPhysics Data on HPC environment</a:t>
            </a:r>
            <a:endParaRPr sz="2400">
              <a:solidFill>
                <a:srgbClr val="1528B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endParaRPr sz="2400">
              <a:solidFill>
                <a:srgbClr val="1528BC"/>
              </a:solidFill>
            </a:endParaRPr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2"/>
          </p:nvPr>
        </p:nvSpPr>
        <p:spPr>
          <a:xfrm>
            <a:off x="459825" y="4475799"/>
            <a:ext cx="4150500" cy="15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rPr lang="it-IT" sz="2400">
                <a:solidFill>
                  <a:srgbClr val="1528BC"/>
                </a:solidFill>
              </a:rPr>
              <a:t>View and Interact with the rendered images on a modern PC through a specific client/web application</a:t>
            </a:r>
            <a:endParaRPr sz="2400">
              <a:solidFill>
                <a:srgbClr val="1528B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endParaRPr sz="2400">
              <a:solidFill>
                <a:srgbClr val="1528B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a1c5f6e8a0_0_8" descr="Immagine che contiene nero, oscurità, notte&#10;&#10;Il contenuto generato dall'IA potrebbe non essere corretto.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 amt="25000"/>
          </a:blip>
          <a:srcRect/>
          <a:stretch/>
        </p:blipFill>
        <p:spPr>
          <a:xfrm rot="-1707676">
            <a:off x="9074986" y="1419236"/>
            <a:ext cx="4670931" cy="545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a1c5f6e8a0_0_8" descr="Immagine che contiene nero, oscurità, notte&#10;&#10;Il contenuto generato dall'IA potrebbe non essere corretto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0" y="862219"/>
            <a:ext cx="6966000" cy="56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g3a1c5f6e8a0_0_8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58" name="Google Shape;158;g3a1c5f6e8a0_0_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g3a1c5f6e8a0_0_8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3a1c5f6e8a0_0_8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161" name="Google Shape;161;g3a1c5f6e8a0_0_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1998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a1c5f6e8a0_0_8"/>
          <p:cNvSpPr/>
          <p:nvPr/>
        </p:nvSpPr>
        <p:spPr>
          <a:xfrm>
            <a:off x="6207775" y="862225"/>
            <a:ext cx="5877000" cy="55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Immersive Technology Application</a:t>
            </a:r>
            <a:endParaRPr sz="15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project uses VR, XR, and spatial computing to create new interactive astrophysics data analysis tools</a:t>
            </a:r>
            <a:endParaRPr sz="1400" i="0" u="none" strike="noStrike" cap="none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Structured Development Phases</a:t>
            </a:r>
            <a:endParaRPr sz="15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Work packages cover research, design, data system setup, and VR software implementation for comprehensive progress.</a:t>
            </a:r>
            <a:endParaRPr sz="1400" i="0" u="none" strike="noStrike" cap="none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Collaborative Testing and Feedback</a:t>
            </a:r>
            <a:endParaRPr sz="15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Astrophysicists tested the prototype, providing feedback that enhanced the final product's features and usability (research, documentation, education and divulgation).</a:t>
            </a:r>
            <a:endParaRPr sz="1400" i="0" u="none" strike="noStrike" cap="none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Features</a:t>
            </a:r>
            <a:endParaRPr sz="15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1400"/>
              <a:buFont typeface="Titillium Web"/>
              <a:buChar char="•"/>
            </a:pPr>
            <a:r>
              <a:rPr lang="it-IT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Visualization rendering​</a:t>
            </a:r>
            <a:endParaRPr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1400"/>
              <a:buFont typeface="Titillium Web"/>
              <a:buChar char="•"/>
            </a:pPr>
            <a:r>
              <a:rPr lang="it-IT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Inspector and data selection (summarization stats)</a:t>
            </a:r>
            <a:endParaRPr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1400"/>
              <a:buFont typeface="Titillium Web"/>
              <a:buChar char="•"/>
            </a:pPr>
            <a:r>
              <a:rPr lang="it-IT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Multi file visualizazion reel (time lapse)</a:t>
            </a:r>
            <a:endParaRPr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1400"/>
              <a:buFont typeface="Titillium Web"/>
              <a:buChar char="•"/>
            </a:pPr>
            <a:r>
              <a:rPr lang="it-IT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Projects and Image export</a:t>
            </a:r>
            <a:endParaRPr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1400"/>
              <a:buFont typeface="Titillium Web"/>
              <a:buChar char="•"/>
            </a:pPr>
            <a:r>
              <a:rPr lang="it-IT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Visualization recording and export</a:t>
            </a:r>
            <a:endParaRPr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1400"/>
              <a:buFont typeface="Titillium Web"/>
              <a:buChar char="•"/>
            </a:pPr>
            <a:r>
              <a:rPr lang="it-IT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Enanched Visualization expressiveness (colors and opacity)</a:t>
            </a:r>
            <a:endParaRPr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3" name="Google Shape;163;g3a1c5f6e8a0_0_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550" y="2800625"/>
            <a:ext cx="5982550" cy="357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a1c5f6e8a0_0_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561" y="1251278"/>
            <a:ext cx="5982535" cy="109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511282"/>
            <a:ext cx="12192000" cy="3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Missione 4 </a:t>
            </a:r>
            <a:r>
              <a:rPr lang="it-IT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Istruzione e Ricerca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838200" y="1933792"/>
            <a:ext cx="10515600" cy="263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lang="it-IT" sz="60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Grazie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lang="it-IT" sz="60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lang="it-IT" sz="60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l’attenzione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E8D967367C4F43800F524D0FB25F14" ma:contentTypeVersion="16" ma:contentTypeDescription="Creare un nuovo documento." ma:contentTypeScope="" ma:versionID="00b5e24aa4fe71f18a411d208d8feab8">
  <xsd:schema xmlns:xsd="http://www.w3.org/2001/XMLSchema" xmlns:xs="http://www.w3.org/2001/XMLSchema" xmlns:p="http://schemas.microsoft.com/office/2006/metadata/properties" xmlns:ns2="61dc867b-cde0-418c-8f68-453c80a5486d" xmlns:ns3="9c2f6c11-a5d2-4411-8a2d-6b39d3ef753b" targetNamespace="http://schemas.microsoft.com/office/2006/metadata/properties" ma:root="true" ma:fieldsID="bb46f9adfbf3fd6f50c7ce854ccce3ee" ns2:_="" ns3:_="">
    <xsd:import namespace="61dc867b-cde0-418c-8f68-453c80a5486d"/>
    <xsd:import namespace="9c2f6c11-a5d2-4411-8a2d-6b39d3ef75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c867b-cde0-418c-8f68-453c80a54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b5cfcbd8-6033-42e0-bf64-395394fc0a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f6c11-a5d2-4411-8a2d-6b39d3ef7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Colonna per tutti i valori di tassonomia" ma:hidden="true" ma:list="{68c33b50-0603-471a-9307-77a9cfe783aa}" ma:internalName="TaxCatchAll" ma:showField="CatchAllData" ma:web="9c2f6c11-a5d2-4411-8a2d-6b39d3ef7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dc867b-cde0-418c-8f68-453c80a5486d">
      <Terms xmlns="http://schemas.microsoft.com/office/infopath/2007/PartnerControls"/>
    </lcf76f155ced4ddcb4097134ff3c332f>
    <TaxCatchAll xmlns="9c2f6c11-a5d2-4411-8a2d-6b39d3ef753b" xsi:nil="true"/>
  </documentManagement>
</p:properties>
</file>

<file path=customXml/itemProps1.xml><?xml version="1.0" encoding="utf-8"?>
<ds:datastoreItem xmlns:ds="http://schemas.openxmlformats.org/officeDocument/2006/customXml" ds:itemID="{661D19F1-B1A8-4F37-B735-9DBA9C69505F}"/>
</file>

<file path=customXml/itemProps2.xml><?xml version="1.0" encoding="utf-8"?>
<ds:datastoreItem xmlns:ds="http://schemas.openxmlformats.org/officeDocument/2006/customXml" ds:itemID="{BBBBEE82-4764-4066-A1B0-DC6B8702BC20}"/>
</file>

<file path=customXml/itemProps3.xml><?xml version="1.0" encoding="utf-8"?>
<ds:datastoreItem xmlns:ds="http://schemas.openxmlformats.org/officeDocument/2006/customXml" ds:itemID="{484E6E5D-83BE-48F0-9C61-BDC11D6035D5}"/>
</file>

<file path=docMetadata/LabelInfo.xml><?xml version="1.0" encoding="utf-8"?>
<clbl:labelList xmlns:clbl="http://schemas.microsoft.com/office/2020/mipLabelMetadata">
  <clbl:label id="{3d039f18-be30-4d14-a39b-43726fab950e}" enabled="1" method="Standard" siteId="{34bcdf7f-9a80-4d3f-86b3-a07ecaa09672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Macintosh PowerPoint</Application>
  <PresentationFormat>Widescreen</PresentationFormat>
  <Paragraphs>48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Titillium Web</vt:lpstr>
      <vt:lpstr>Arial</vt:lpstr>
      <vt:lpstr>Calibri</vt:lpstr>
      <vt:lpstr>Play</vt:lpstr>
      <vt:lpstr>Tema di Office</vt:lpstr>
      <vt:lpstr>Presentazione standard di PowerPoint</vt:lpstr>
      <vt:lpstr>Presentazione standard di PowerPoint</vt:lpstr>
      <vt:lpstr>Presentazione standard di PowerPoint</vt:lpstr>
      <vt:lpstr>AstroTool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Matteo Massicci</dc:creator>
  <cp:lastModifiedBy>Matteo Massicci</cp:lastModifiedBy>
  <cp:revision>1</cp:revision>
  <dcterms:created xsi:type="dcterms:W3CDTF">2025-10-30T15:19:27Z</dcterms:created>
  <dcterms:modified xsi:type="dcterms:W3CDTF">2025-11-10T08:35:24Z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Tema di Office:3</vt:lpwstr>
  </property>
  <property fmtid="{D5CDD505-2E9C-101B-9397-08002B2CF9AE}" pid="3" name="ClassificationContentMarkingFooterText">
    <vt:lpwstr>Pubblico</vt:lpwstr>
  </property>
  <property fmtid="{D5CDD505-2E9C-101B-9397-08002B2CF9AE}" pid="4" name="ContentTypeId">
    <vt:lpwstr>0x010100EEE8D967367C4F43800F524D0FB25F14</vt:lpwstr>
  </property>
</Properties>
</file>