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rawing1.xml" ContentType="application/vnd.ms-office.drawingml.diagramDrawing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Metadata/LabelInfo.xml" ContentType="application/vnd.ms-office.classificationlabel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145707224" r:id="rId4"/>
    <p:sldId id="2145707225" r:id="rId5"/>
    <p:sldId id="2145707229" r:id="rId6"/>
    <p:sldId id="2145707231" r:id="rId7"/>
    <p:sldId id="2145707232" r:id="rId8"/>
    <p:sldId id="258" r:id="rId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87"/>
    <p:restoredTop sz="94672"/>
  </p:normalViewPr>
  <p:slideViewPr>
    <p:cSldViewPr snapToGrid="0">
      <p:cViewPr varScale="1">
        <p:scale>
          <a:sx n="99" d="100"/>
          <a:sy n="99" d="100"/>
        </p:scale>
        <p:origin x="48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25FF8E-1317-4D20-A225-BDB1246A386F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9D236782-2B19-42B9-85CD-E821F96344AF}">
      <dgm:prSet phldrT="[Testo]" phldr="0" custT="1"/>
      <dgm:spPr/>
      <dgm:t>
        <a:bodyPr/>
        <a:lstStyle/>
        <a:p>
          <a:pPr rtl="0"/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Correzione del </a:t>
          </a:r>
          <a:r>
            <a:rPr lang="it-IT" sz="1800" kern="1200" dirty="0" err="1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bias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 degli </a:t>
          </a:r>
          <a:r>
            <a:rPr lang="it-IT" sz="1800" b="1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scenari climatici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ad alta risoluzione</a:t>
          </a:r>
        </a:p>
      </dgm:t>
    </dgm:pt>
    <dgm:pt modelId="{BF01625D-5580-4B76-9192-52522815037C}" type="parTrans" cxnId="{2269C92D-8D1F-44AC-9075-95CBB91A9E51}">
      <dgm:prSet/>
      <dgm:spPr/>
      <dgm:t>
        <a:bodyPr/>
        <a:lstStyle/>
        <a:p>
          <a:endParaRPr lang="it-IT"/>
        </a:p>
      </dgm:t>
    </dgm:pt>
    <dgm:pt modelId="{95D0F3C0-AF6F-42DF-A2FE-4B9640EC4D22}" type="sibTrans" cxnId="{2269C92D-8D1F-44AC-9075-95CBB91A9E51}">
      <dgm:prSet/>
      <dgm:spPr/>
      <dgm:t>
        <a:bodyPr/>
        <a:lstStyle/>
        <a:p>
          <a:endParaRPr lang="it-IT"/>
        </a:p>
      </dgm:t>
    </dgm:pt>
    <dgm:pt modelId="{DFF73BEC-E813-49B6-B84E-E5B137A3E341}">
      <dgm:prSet phldrT="[Testo]" phldr="0" custT="1"/>
      <dgm:spPr/>
      <dgm:t>
        <a:bodyPr/>
        <a:lstStyle/>
        <a:p>
          <a:pPr rtl="0"/>
          <a:r>
            <a:rPr lang="it-IT" sz="1500" kern="1200" dirty="0">
              <a:latin typeface="Open Sans"/>
            </a:rPr>
            <a:t> 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Esecuzione in parallelo dei </a:t>
          </a:r>
          <a:r>
            <a:rPr lang="it-IT" sz="1800" b="1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modelli idrologici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CIMA su HPC CINECA</a:t>
          </a:r>
        </a:p>
      </dgm:t>
    </dgm:pt>
    <dgm:pt modelId="{320D6A77-8770-490B-AF98-81DDB87359D9}" type="parTrans" cxnId="{A37C64B2-5939-4AA9-B845-232CD9FFC814}">
      <dgm:prSet/>
      <dgm:spPr/>
      <dgm:t>
        <a:bodyPr/>
        <a:lstStyle/>
        <a:p>
          <a:endParaRPr lang="it-IT"/>
        </a:p>
      </dgm:t>
    </dgm:pt>
    <dgm:pt modelId="{1B848464-1EAF-4CAA-9E3E-9D7024912A69}" type="sibTrans" cxnId="{A37C64B2-5939-4AA9-B845-232CD9FFC814}">
      <dgm:prSet/>
      <dgm:spPr/>
      <dgm:t>
        <a:bodyPr/>
        <a:lstStyle/>
        <a:p>
          <a:endParaRPr lang="it-IT"/>
        </a:p>
      </dgm:t>
    </dgm:pt>
    <dgm:pt modelId="{6A90CEE4-637D-45CA-A4F2-A8963ADC7884}">
      <dgm:prSet phldrT="[Testo]" phldr="0" custT="1"/>
      <dgm:spPr/>
      <dgm:t>
        <a:bodyPr/>
        <a:lstStyle/>
        <a:p>
          <a:pPr rtl="0"/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Creazione di </a:t>
          </a:r>
          <a:r>
            <a:rPr lang="it-IT" sz="1800" b="1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indicatori di siccità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e risorsa idrica</a:t>
          </a:r>
        </a:p>
      </dgm:t>
    </dgm:pt>
    <dgm:pt modelId="{4FB421F5-60F7-4A65-A9A4-FF7726D153BC}" type="parTrans" cxnId="{80C5209D-B950-490B-B073-2C40569CDAD9}">
      <dgm:prSet/>
      <dgm:spPr/>
      <dgm:t>
        <a:bodyPr/>
        <a:lstStyle/>
        <a:p>
          <a:endParaRPr lang="it-IT"/>
        </a:p>
      </dgm:t>
    </dgm:pt>
    <dgm:pt modelId="{4D740C2F-2198-4750-8A1C-CBD6A68D6B2C}" type="sibTrans" cxnId="{80C5209D-B950-490B-B073-2C40569CDAD9}">
      <dgm:prSet/>
      <dgm:spPr/>
      <dgm:t>
        <a:bodyPr/>
        <a:lstStyle/>
        <a:p>
          <a:endParaRPr lang="it-IT"/>
        </a:p>
      </dgm:t>
    </dgm:pt>
    <dgm:pt modelId="{EEA95E4B-36FC-4F1B-8A46-5793449B850D}" type="pres">
      <dgm:prSet presAssocID="{1525FF8E-1317-4D20-A225-BDB1246A386F}" presName="Name0" presStyleCnt="0">
        <dgm:presLayoutVars>
          <dgm:dir/>
          <dgm:resizeHandles val="exact"/>
        </dgm:presLayoutVars>
      </dgm:prSet>
      <dgm:spPr/>
    </dgm:pt>
    <dgm:pt modelId="{25F8BA82-C245-4B07-823B-0FF175B18936}" type="pres">
      <dgm:prSet presAssocID="{1525FF8E-1317-4D20-A225-BDB1246A386F}" presName="arrow" presStyleLbl="bgShp" presStyleIdx="0" presStyleCnt="1"/>
      <dgm:spPr/>
    </dgm:pt>
    <dgm:pt modelId="{7F38946C-F77E-4BA6-8554-44AF5B7DEA57}" type="pres">
      <dgm:prSet presAssocID="{1525FF8E-1317-4D20-A225-BDB1246A386F}" presName="points" presStyleCnt="0"/>
      <dgm:spPr/>
    </dgm:pt>
    <dgm:pt modelId="{CDD73FF3-52D2-417F-93B5-AA2914325E4A}" type="pres">
      <dgm:prSet presAssocID="{9D236782-2B19-42B9-85CD-E821F96344AF}" presName="compositeA" presStyleCnt="0"/>
      <dgm:spPr/>
    </dgm:pt>
    <dgm:pt modelId="{CF56977C-DD92-4635-B677-44DCD9D35124}" type="pres">
      <dgm:prSet presAssocID="{9D236782-2B19-42B9-85CD-E821F96344AF}" presName="textA" presStyleLbl="revTx" presStyleIdx="0" presStyleCnt="3" custScaleX="164742" custLinFactNeighborX="-5126" custLinFactNeighborY="-2179">
        <dgm:presLayoutVars>
          <dgm:bulletEnabled val="1"/>
        </dgm:presLayoutVars>
      </dgm:prSet>
      <dgm:spPr/>
    </dgm:pt>
    <dgm:pt modelId="{172E9712-8531-4E19-A8F2-C5A7C54D6042}" type="pres">
      <dgm:prSet presAssocID="{9D236782-2B19-42B9-85CD-E821F96344AF}" presName="circleA" presStyleLbl="node1" presStyleIdx="0" presStyleCnt="3"/>
      <dgm:spPr/>
    </dgm:pt>
    <dgm:pt modelId="{BE9FAA21-221E-4C3D-9201-C1F58651460B}" type="pres">
      <dgm:prSet presAssocID="{9D236782-2B19-42B9-85CD-E821F96344AF}" presName="spaceA" presStyleCnt="0"/>
      <dgm:spPr/>
    </dgm:pt>
    <dgm:pt modelId="{C241D4D0-AA04-41A5-BACE-C8599152CD82}" type="pres">
      <dgm:prSet presAssocID="{95D0F3C0-AF6F-42DF-A2FE-4B9640EC4D22}" presName="space" presStyleCnt="0"/>
      <dgm:spPr/>
    </dgm:pt>
    <dgm:pt modelId="{A26D8AE9-E5D2-4771-830C-43099DA9B7FC}" type="pres">
      <dgm:prSet presAssocID="{DFF73BEC-E813-49B6-B84E-E5B137A3E341}" presName="compositeB" presStyleCnt="0"/>
      <dgm:spPr/>
    </dgm:pt>
    <dgm:pt modelId="{78E907B4-86BC-4D13-ACE3-F26D68AE8D72}" type="pres">
      <dgm:prSet presAssocID="{DFF73BEC-E813-49B6-B84E-E5B137A3E341}" presName="textB" presStyleLbl="revTx" presStyleIdx="1" presStyleCnt="3" custScaleX="178226">
        <dgm:presLayoutVars>
          <dgm:bulletEnabled val="1"/>
        </dgm:presLayoutVars>
      </dgm:prSet>
      <dgm:spPr/>
    </dgm:pt>
    <dgm:pt modelId="{9E116B8E-EED4-4409-A7E6-EEBEF335F644}" type="pres">
      <dgm:prSet presAssocID="{DFF73BEC-E813-49B6-B84E-E5B137A3E341}" presName="circleB" presStyleLbl="node1" presStyleIdx="1" presStyleCnt="3"/>
      <dgm:spPr/>
    </dgm:pt>
    <dgm:pt modelId="{4A15CDB8-EB0C-4472-A8FF-85136040CBAB}" type="pres">
      <dgm:prSet presAssocID="{DFF73BEC-E813-49B6-B84E-E5B137A3E341}" presName="spaceB" presStyleCnt="0"/>
      <dgm:spPr/>
    </dgm:pt>
    <dgm:pt modelId="{E1FFC99C-4854-4A83-AF4B-7BCECDE6B346}" type="pres">
      <dgm:prSet presAssocID="{1B848464-1EAF-4CAA-9E3E-9D7024912A69}" presName="space" presStyleCnt="0"/>
      <dgm:spPr/>
    </dgm:pt>
    <dgm:pt modelId="{46D6E682-91C9-4276-9C46-8412BC1C6C45}" type="pres">
      <dgm:prSet presAssocID="{6A90CEE4-637D-45CA-A4F2-A8963ADC7884}" presName="compositeA" presStyleCnt="0"/>
      <dgm:spPr/>
    </dgm:pt>
    <dgm:pt modelId="{4B1E840B-5FB4-4617-A23E-A6FF8886022F}" type="pres">
      <dgm:prSet presAssocID="{6A90CEE4-637D-45CA-A4F2-A8963ADC7884}" presName="textA" presStyleLbl="revTx" presStyleIdx="2" presStyleCnt="3" custScaleX="148057">
        <dgm:presLayoutVars>
          <dgm:bulletEnabled val="1"/>
        </dgm:presLayoutVars>
      </dgm:prSet>
      <dgm:spPr/>
    </dgm:pt>
    <dgm:pt modelId="{DDF99F62-DE4C-413D-AE9B-871D7CEA8876}" type="pres">
      <dgm:prSet presAssocID="{6A90CEE4-637D-45CA-A4F2-A8963ADC7884}" presName="circleA" presStyleLbl="node1" presStyleIdx="2" presStyleCnt="3"/>
      <dgm:spPr/>
    </dgm:pt>
    <dgm:pt modelId="{09FE6279-7DAB-46EE-B9F0-93D888588191}" type="pres">
      <dgm:prSet presAssocID="{6A90CEE4-637D-45CA-A4F2-A8963ADC7884}" presName="spaceA" presStyleCnt="0"/>
      <dgm:spPr/>
    </dgm:pt>
  </dgm:ptLst>
  <dgm:cxnLst>
    <dgm:cxn modelId="{2269C92D-8D1F-44AC-9075-95CBB91A9E51}" srcId="{1525FF8E-1317-4D20-A225-BDB1246A386F}" destId="{9D236782-2B19-42B9-85CD-E821F96344AF}" srcOrd="0" destOrd="0" parTransId="{BF01625D-5580-4B76-9192-52522815037C}" sibTransId="{95D0F3C0-AF6F-42DF-A2FE-4B9640EC4D22}"/>
    <dgm:cxn modelId="{F5C8D951-DF3E-4E06-8B5E-CA7C314843B3}" type="presOf" srcId="{6A90CEE4-637D-45CA-A4F2-A8963ADC7884}" destId="{4B1E840B-5FB4-4617-A23E-A6FF8886022F}" srcOrd="0" destOrd="0" presId="urn:microsoft.com/office/officeart/2005/8/layout/hProcess11"/>
    <dgm:cxn modelId="{2F52E180-C792-4B41-B496-70E424F554E4}" type="presOf" srcId="{1525FF8E-1317-4D20-A225-BDB1246A386F}" destId="{EEA95E4B-36FC-4F1B-8A46-5793449B850D}" srcOrd="0" destOrd="0" presId="urn:microsoft.com/office/officeart/2005/8/layout/hProcess11"/>
    <dgm:cxn modelId="{80C5209D-B950-490B-B073-2C40569CDAD9}" srcId="{1525FF8E-1317-4D20-A225-BDB1246A386F}" destId="{6A90CEE4-637D-45CA-A4F2-A8963ADC7884}" srcOrd="2" destOrd="0" parTransId="{4FB421F5-60F7-4A65-A9A4-FF7726D153BC}" sibTransId="{4D740C2F-2198-4750-8A1C-CBD6A68D6B2C}"/>
    <dgm:cxn modelId="{A37C64B2-5939-4AA9-B845-232CD9FFC814}" srcId="{1525FF8E-1317-4D20-A225-BDB1246A386F}" destId="{DFF73BEC-E813-49B6-B84E-E5B137A3E341}" srcOrd="1" destOrd="0" parTransId="{320D6A77-8770-490B-AF98-81DDB87359D9}" sibTransId="{1B848464-1EAF-4CAA-9E3E-9D7024912A69}"/>
    <dgm:cxn modelId="{9EE84ACC-091E-4595-A7FC-A9408C9B4E54}" type="presOf" srcId="{9D236782-2B19-42B9-85CD-E821F96344AF}" destId="{CF56977C-DD92-4635-B677-44DCD9D35124}" srcOrd="0" destOrd="0" presId="urn:microsoft.com/office/officeart/2005/8/layout/hProcess11"/>
    <dgm:cxn modelId="{48FADEE6-1C18-427B-97F4-6994B4124E75}" type="presOf" srcId="{DFF73BEC-E813-49B6-B84E-E5B137A3E341}" destId="{78E907B4-86BC-4D13-ACE3-F26D68AE8D72}" srcOrd="0" destOrd="0" presId="urn:microsoft.com/office/officeart/2005/8/layout/hProcess11"/>
    <dgm:cxn modelId="{6BED7034-92A4-4750-94E9-59EF6C6CFB5B}" type="presParOf" srcId="{EEA95E4B-36FC-4F1B-8A46-5793449B850D}" destId="{25F8BA82-C245-4B07-823B-0FF175B18936}" srcOrd="0" destOrd="0" presId="urn:microsoft.com/office/officeart/2005/8/layout/hProcess11"/>
    <dgm:cxn modelId="{85EAF5E1-31F8-4E9C-9666-2DFDD1E62052}" type="presParOf" srcId="{EEA95E4B-36FC-4F1B-8A46-5793449B850D}" destId="{7F38946C-F77E-4BA6-8554-44AF5B7DEA57}" srcOrd="1" destOrd="0" presId="urn:microsoft.com/office/officeart/2005/8/layout/hProcess11"/>
    <dgm:cxn modelId="{4AA09814-8B1D-491F-BC9B-50669C86898E}" type="presParOf" srcId="{7F38946C-F77E-4BA6-8554-44AF5B7DEA57}" destId="{CDD73FF3-52D2-417F-93B5-AA2914325E4A}" srcOrd="0" destOrd="0" presId="urn:microsoft.com/office/officeart/2005/8/layout/hProcess11"/>
    <dgm:cxn modelId="{0FBD5327-6DAF-462A-821F-649B02D96974}" type="presParOf" srcId="{CDD73FF3-52D2-417F-93B5-AA2914325E4A}" destId="{CF56977C-DD92-4635-B677-44DCD9D35124}" srcOrd="0" destOrd="0" presId="urn:microsoft.com/office/officeart/2005/8/layout/hProcess11"/>
    <dgm:cxn modelId="{9A608347-A7E0-4644-A69E-83223133BD0C}" type="presParOf" srcId="{CDD73FF3-52D2-417F-93B5-AA2914325E4A}" destId="{172E9712-8531-4E19-A8F2-C5A7C54D6042}" srcOrd="1" destOrd="0" presId="urn:microsoft.com/office/officeart/2005/8/layout/hProcess11"/>
    <dgm:cxn modelId="{628297A2-B911-44DF-8E37-85A8A4869B97}" type="presParOf" srcId="{CDD73FF3-52D2-417F-93B5-AA2914325E4A}" destId="{BE9FAA21-221E-4C3D-9201-C1F58651460B}" srcOrd="2" destOrd="0" presId="urn:microsoft.com/office/officeart/2005/8/layout/hProcess11"/>
    <dgm:cxn modelId="{F7BCED63-64A9-4B24-AAC4-9AE970306943}" type="presParOf" srcId="{7F38946C-F77E-4BA6-8554-44AF5B7DEA57}" destId="{C241D4D0-AA04-41A5-BACE-C8599152CD82}" srcOrd="1" destOrd="0" presId="urn:microsoft.com/office/officeart/2005/8/layout/hProcess11"/>
    <dgm:cxn modelId="{1C5ED0E4-6117-4869-822C-B1A6E0852007}" type="presParOf" srcId="{7F38946C-F77E-4BA6-8554-44AF5B7DEA57}" destId="{A26D8AE9-E5D2-4771-830C-43099DA9B7FC}" srcOrd="2" destOrd="0" presId="urn:microsoft.com/office/officeart/2005/8/layout/hProcess11"/>
    <dgm:cxn modelId="{8A33DDFA-C5CE-479F-801A-00B847A12806}" type="presParOf" srcId="{A26D8AE9-E5D2-4771-830C-43099DA9B7FC}" destId="{78E907B4-86BC-4D13-ACE3-F26D68AE8D72}" srcOrd="0" destOrd="0" presId="urn:microsoft.com/office/officeart/2005/8/layout/hProcess11"/>
    <dgm:cxn modelId="{89695C08-C065-4115-A6FA-C168312D0C3B}" type="presParOf" srcId="{A26D8AE9-E5D2-4771-830C-43099DA9B7FC}" destId="{9E116B8E-EED4-4409-A7E6-EEBEF335F644}" srcOrd="1" destOrd="0" presId="urn:microsoft.com/office/officeart/2005/8/layout/hProcess11"/>
    <dgm:cxn modelId="{1788A49B-713C-467B-B978-C09F5794ACB5}" type="presParOf" srcId="{A26D8AE9-E5D2-4771-830C-43099DA9B7FC}" destId="{4A15CDB8-EB0C-4472-A8FF-85136040CBAB}" srcOrd="2" destOrd="0" presId="urn:microsoft.com/office/officeart/2005/8/layout/hProcess11"/>
    <dgm:cxn modelId="{7749A762-9C9C-4CAD-8359-1EA5FB823233}" type="presParOf" srcId="{7F38946C-F77E-4BA6-8554-44AF5B7DEA57}" destId="{E1FFC99C-4854-4A83-AF4B-7BCECDE6B346}" srcOrd="3" destOrd="0" presId="urn:microsoft.com/office/officeart/2005/8/layout/hProcess11"/>
    <dgm:cxn modelId="{1B76C163-D2F9-4AFB-8138-851ED08E7B80}" type="presParOf" srcId="{7F38946C-F77E-4BA6-8554-44AF5B7DEA57}" destId="{46D6E682-91C9-4276-9C46-8412BC1C6C45}" srcOrd="4" destOrd="0" presId="urn:microsoft.com/office/officeart/2005/8/layout/hProcess11"/>
    <dgm:cxn modelId="{BCFF8B6B-4E46-41E1-AE98-BDAD78A31458}" type="presParOf" srcId="{46D6E682-91C9-4276-9C46-8412BC1C6C45}" destId="{4B1E840B-5FB4-4617-A23E-A6FF8886022F}" srcOrd="0" destOrd="0" presId="urn:microsoft.com/office/officeart/2005/8/layout/hProcess11"/>
    <dgm:cxn modelId="{D86A2442-1CF6-404B-AE12-260C29D6D874}" type="presParOf" srcId="{46D6E682-91C9-4276-9C46-8412BC1C6C45}" destId="{DDF99F62-DE4C-413D-AE9B-871D7CEA8876}" srcOrd="1" destOrd="0" presId="urn:microsoft.com/office/officeart/2005/8/layout/hProcess11"/>
    <dgm:cxn modelId="{BB23D07A-7A0D-417E-81D9-0869AC0F7295}" type="presParOf" srcId="{46D6E682-91C9-4276-9C46-8412BC1C6C45}" destId="{09FE6279-7DAB-46EE-B9F0-93D888588191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87E1F7-6AEB-4918-9DDE-904B1D5894E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EA2BC9FB-31EB-4352-B87A-86CF9939D1B1}">
      <dgm:prSet phldrT="[Testo]" phldr="0" custT="1"/>
      <dgm:spPr/>
      <dgm:t>
        <a:bodyPr/>
        <a:lstStyle/>
        <a:p>
          <a:r>
            <a:rPr lang="it-IT" sz="2400" b="1" kern="1200" dirty="0">
              <a:solidFill>
                <a:schemeClr val="bg1"/>
              </a:solidFill>
              <a:latin typeface="Titillium Web" pitchFamily="2" charset="77"/>
              <a:ea typeface="+mn-ea"/>
              <a:cs typeface="+mn-cs"/>
            </a:rPr>
            <a:t>Dati</a:t>
          </a:r>
        </a:p>
      </dgm:t>
    </dgm:pt>
    <dgm:pt modelId="{23F5DE80-0223-4EFD-A9F9-32570C73C119}" type="parTrans" cxnId="{6CD30B92-694B-4487-AB53-58FE7F5EA6CB}">
      <dgm:prSet/>
      <dgm:spPr/>
      <dgm:t>
        <a:bodyPr/>
        <a:lstStyle/>
        <a:p>
          <a:endParaRPr lang="it-IT"/>
        </a:p>
      </dgm:t>
    </dgm:pt>
    <dgm:pt modelId="{B0A63263-4099-4407-BD21-EC04B0B44AFE}" type="sibTrans" cxnId="{6CD30B92-694B-4487-AB53-58FE7F5EA6CB}">
      <dgm:prSet/>
      <dgm:spPr/>
      <dgm:t>
        <a:bodyPr/>
        <a:lstStyle/>
        <a:p>
          <a:endParaRPr lang="it-IT"/>
        </a:p>
      </dgm:t>
    </dgm:pt>
    <dgm:pt modelId="{E3BC2251-4C6B-40EC-8ED2-668C7E30B0EE}">
      <dgm:prSet phldrT="[Testo]" phldr="0" custT="1"/>
      <dgm:spPr/>
      <dgm:t>
        <a:bodyPr/>
        <a:lstStyle/>
        <a:p>
          <a:pPr rtl="0"/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Pubblicazione di un dataset nazionale di risorsa idrica dal 1980 al 2070</a:t>
          </a:r>
        </a:p>
      </dgm:t>
    </dgm:pt>
    <dgm:pt modelId="{D5ED4806-A6DF-429E-92E1-83BABFD08054}" type="parTrans" cxnId="{514B6F8F-4354-4091-9634-99C7E1D0D3C5}">
      <dgm:prSet/>
      <dgm:spPr/>
      <dgm:t>
        <a:bodyPr/>
        <a:lstStyle/>
        <a:p>
          <a:endParaRPr lang="it-IT"/>
        </a:p>
      </dgm:t>
    </dgm:pt>
    <dgm:pt modelId="{4D90F9BB-8D25-4785-9AF3-9D60A3D64EC3}" type="sibTrans" cxnId="{514B6F8F-4354-4091-9634-99C7E1D0D3C5}">
      <dgm:prSet/>
      <dgm:spPr/>
      <dgm:t>
        <a:bodyPr/>
        <a:lstStyle/>
        <a:p>
          <a:endParaRPr lang="it-IT"/>
        </a:p>
      </dgm:t>
    </dgm:pt>
    <dgm:pt modelId="{6CA78831-CAA6-4D77-8997-A7941E71EF1F}">
      <dgm:prSet phldrT="[Testo]" phldr="0" custT="1"/>
      <dgm:spPr/>
      <dgm:t>
        <a:bodyPr/>
        <a:lstStyle/>
        <a:p>
          <a:pPr rtl="0"/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Integrazione con componente glaciale e nivale</a:t>
          </a:r>
        </a:p>
      </dgm:t>
    </dgm:pt>
    <dgm:pt modelId="{EC5A415F-1615-4E56-8BB0-CA55BF9E1E30}" type="parTrans" cxnId="{3C1E39AF-2B66-4DEE-B45D-BF8D9219FB83}">
      <dgm:prSet/>
      <dgm:spPr/>
      <dgm:t>
        <a:bodyPr/>
        <a:lstStyle/>
        <a:p>
          <a:endParaRPr lang="it-IT"/>
        </a:p>
      </dgm:t>
    </dgm:pt>
    <dgm:pt modelId="{6BDE9777-257E-4521-B671-7FD6B238AB51}" type="sibTrans" cxnId="{3C1E39AF-2B66-4DEE-B45D-BF8D9219FB83}">
      <dgm:prSet/>
      <dgm:spPr/>
      <dgm:t>
        <a:bodyPr/>
        <a:lstStyle/>
        <a:p>
          <a:endParaRPr lang="it-IT"/>
        </a:p>
      </dgm:t>
    </dgm:pt>
    <dgm:pt modelId="{7F815A85-B611-47DC-9633-7EF86981A0F8}">
      <dgm:prSet phldrT="[Testo]" phldr="0" custT="1"/>
      <dgm:spPr/>
      <dgm:t>
        <a:bodyPr/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Titillium Web" pitchFamily="2" charset="77"/>
              <a:ea typeface="+mn-ea"/>
              <a:cs typeface="+mn-cs"/>
            </a:rPr>
            <a:t>Informazioni</a:t>
          </a:r>
        </a:p>
      </dgm:t>
    </dgm:pt>
    <dgm:pt modelId="{4E74CF4B-CB54-4F47-9FE0-DC61FDA70DBE}" type="parTrans" cxnId="{15F7C28A-F05E-4F68-AE0D-2A15191834FA}">
      <dgm:prSet/>
      <dgm:spPr/>
      <dgm:t>
        <a:bodyPr/>
        <a:lstStyle/>
        <a:p>
          <a:endParaRPr lang="it-IT"/>
        </a:p>
      </dgm:t>
    </dgm:pt>
    <dgm:pt modelId="{D92D3DD0-45FE-47F1-A07E-0EACD66B9A89}" type="sibTrans" cxnId="{15F7C28A-F05E-4F68-AE0D-2A15191834FA}">
      <dgm:prSet/>
      <dgm:spPr/>
      <dgm:t>
        <a:bodyPr/>
        <a:lstStyle/>
        <a:p>
          <a:endParaRPr lang="it-IT"/>
        </a:p>
      </dgm:t>
    </dgm:pt>
    <dgm:pt modelId="{9901A6AB-E36E-49BD-9412-EACF30A2A55A}">
      <dgm:prSet phldrT="[Testo]" phldr="0" custT="1"/>
      <dgm:spPr>
        <a:solidFill>
          <a:schemeClr val="bg1"/>
        </a:solidFill>
      </dgm:spPr>
      <dgm:t>
        <a:bodyPr vert="horz" lIns="91440" tIns="45720" rIns="91440" bIns="45720" rtlCol="0"/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Un portfolio di indicatori di "impatto" partecipato con un panel di stakeholders</a:t>
          </a:r>
        </a:p>
      </dgm:t>
    </dgm:pt>
    <dgm:pt modelId="{091B4ACB-32EA-4D79-93CF-EF312C6F8544}" type="parTrans" cxnId="{1220FEBD-1FBF-4283-B0A7-9D4B7709DB76}">
      <dgm:prSet/>
      <dgm:spPr/>
      <dgm:t>
        <a:bodyPr/>
        <a:lstStyle/>
        <a:p>
          <a:endParaRPr lang="it-IT"/>
        </a:p>
      </dgm:t>
    </dgm:pt>
    <dgm:pt modelId="{9B81B60E-596D-4F22-B9F2-A376C3D4DA2C}" type="sibTrans" cxnId="{1220FEBD-1FBF-4283-B0A7-9D4B7709DB76}">
      <dgm:prSet/>
      <dgm:spPr/>
      <dgm:t>
        <a:bodyPr/>
        <a:lstStyle/>
        <a:p>
          <a:endParaRPr lang="it-IT"/>
        </a:p>
      </dgm:t>
    </dgm:pt>
    <dgm:pt modelId="{824375DE-5674-40A9-8010-EF1C00760888}">
      <dgm:prSet phldrT="[Testo]" phldr="0" custT="1"/>
      <dgm:spPr>
        <a:solidFill>
          <a:schemeClr val="bg1"/>
        </a:solidFill>
      </dgm:spPr>
      <dgm:t>
        <a:bodyPr vert="horz" lIns="91440" tIns="45720" rIns="91440" bIns="45720" rtlCol="0"/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Un </a:t>
          </a:r>
          <a:r>
            <a:rPr lang="it-IT" sz="1800" kern="1200" dirty="0" err="1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handbook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 commentato e presentato al pubblico nel 2026</a:t>
          </a:r>
        </a:p>
      </dgm:t>
    </dgm:pt>
    <dgm:pt modelId="{8643502F-3EB0-4D2E-B723-AD41B756381B}" type="parTrans" cxnId="{614A4D7A-816B-4351-9C6C-5FE26051AABB}">
      <dgm:prSet/>
      <dgm:spPr/>
      <dgm:t>
        <a:bodyPr/>
        <a:lstStyle/>
        <a:p>
          <a:endParaRPr lang="it-IT"/>
        </a:p>
      </dgm:t>
    </dgm:pt>
    <dgm:pt modelId="{A4515F5E-0300-4432-8DA3-9DE3111DF004}" type="sibTrans" cxnId="{614A4D7A-816B-4351-9C6C-5FE26051AABB}">
      <dgm:prSet/>
      <dgm:spPr/>
      <dgm:t>
        <a:bodyPr/>
        <a:lstStyle/>
        <a:p>
          <a:endParaRPr lang="it-IT"/>
        </a:p>
      </dgm:t>
    </dgm:pt>
    <dgm:pt modelId="{C87A969E-2B15-40EE-88D0-127D6D056DCD}">
      <dgm:prSet phldrT="[Testo]" phldr="0" custT="1"/>
      <dgm:spPr/>
      <dgm:t>
        <a:bodyPr/>
        <a:lstStyle/>
        <a:p>
          <a:r>
            <a:rPr lang="it-IT" sz="2000" b="1" kern="1200" dirty="0">
              <a:solidFill>
                <a:prstClr val="white"/>
              </a:solidFill>
              <a:latin typeface="Titillium Web" pitchFamily="2" charset="77"/>
              <a:ea typeface="+mn-ea"/>
              <a:cs typeface="+mn-cs"/>
            </a:rPr>
            <a:t>Decisioni</a:t>
          </a:r>
        </a:p>
      </dgm:t>
    </dgm:pt>
    <dgm:pt modelId="{5F9F1506-827B-4AA5-BC38-57982C324AAC}" type="parTrans" cxnId="{DA73C69C-A60B-49D5-AD89-5971D09F12F2}">
      <dgm:prSet/>
      <dgm:spPr/>
      <dgm:t>
        <a:bodyPr/>
        <a:lstStyle/>
        <a:p>
          <a:endParaRPr lang="it-IT"/>
        </a:p>
      </dgm:t>
    </dgm:pt>
    <dgm:pt modelId="{20E57E1B-4D0E-4910-B893-A31F2FE519F2}" type="sibTrans" cxnId="{DA73C69C-A60B-49D5-AD89-5971D09F12F2}">
      <dgm:prSet/>
      <dgm:spPr/>
      <dgm:t>
        <a:bodyPr/>
        <a:lstStyle/>
        <a:p>
          <a:endParaRPr lang="it-IT"/>
        </a:p>
      </dgm:t>
    </dgm:pt>
    <dgm:pt modelId="{60841C1A-CA5B-45DA-AD7E-18BC86621811}">
      <dgm:prSet phldrT="[Testo]" phldr="0" custT="1"/>
      <dgm:spPr/>
      <dgm:t>
        <a:bodyPr/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Manutenzione dell'infrastruttura su CINECA e sua progressiva </a:t>
          </a:r>
          <a:r>
            <a:rPr lang="it-IT" sz="1800" kern="1200" dirty="0" err="1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operazionalizzazione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 a scopi di scenari climatici</a:t>
          </a:r>
        </a:p>
      </dgm:t>
    </dgm:pt>
    <dgm:pt modelId="{E93B7789-7496-46D0-841A-F3E2FEC75DB9}" type="parTrans" cxnId="{65A802B2-BFB6-47D8-B894-074D4BEF2765}">
      <dgm:prSet/>
      <dgm:spPr/>
      <dgm:t>
        <a:bodyPr/>
        <a:lstStyle/>
        <a:p>
          <a:endParaRPr lang="it-IT"/>
        </a:p>
      </dgm:t>
    </dgm:pt>
    <dgm:pt modelId="{9DABF1F0-B94D-4B85-8E15-CCC4B5689965}" type="sibTrans" cxnId="{65A802B2-BFB6-47D8-B894-074D4BEF2765}">
      <dgm:prSet/>
      <dgm:spPr/>
      <dgm:t>
        <a:bodyPr/>
        <a:lstStyle/>
        <a:p>
          <a:endParaRPr lang="it-IT"/>
        </a:p>
      </dgm:t>
    </dgm:pt>
    <dgm:pt modelId="{71AE7A1C-0E7A-4061-88EA-095E6BB53A99}">
      <dgm:prSet phldrT="[Testo]" phldr="0" custT="1"/>
      <dgm:spPr/>
      <dgm:t>
        <a:bodyPr/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Animazione di un gruppo di lavoro permanente sugli scenari idrologici futuri in Italia</a:t>
          </a:r>
        </a:p>
      </dgm:t>
    </dgm:pt>
    <dgm:pt modelId="{DD741FB9-5CE4-4E2A-8AC3-03BE88C9B721}" type="parTrans" cxnId="{F4B904A4-3BCF-48D9-928E-723A7FCE138A}">
      <dgm:prSet/>
      <dgm:spPr/>
      <dgm:t>
        <a:bodyPr/>
        <a:lstStyle/>
        <a:p>
          <a:endParaRPr lang="it-IT"/>
        </a:p>
      </dgm:t>
    </dgm:pt>
    <dgm:pt modelId="{CBBD459F-C2D6-4AED-A2FA-A71A95EFFEF4}" type="sibTrans" cxnId="{F4B904A4-3BCF-48D9-928E-723A7FCE138A}">
      <dgm:prSet/>
      <dgm:spPr/>
      <dgm:t>
        <a:bodyPr/>
        <a:lstStyle/>
        <a:p>
          <a:endParaRPr lang="it-IT"/>
        </a:p>
      </dgm:t>
    </dgm:pt>
    <dgm:pt modelId="{DCA264E9-DD20-431F-804D-593E00C77A18}" type="pres">
      <dgm:prSet presAssocID="{5487E1F7-6AEB-4918-9DDE-904B1D5894E0}" presName="linearFlow" presStyleCnt="0">
        <dgm:presLayoutVars>
          <dgm:dir/>
          <dgm:animLvl val="lvl"/>
          <dgm:resizeHandles val="exact"/>
        </dgm:presLayoutVars>
      </dgm:prSet>
      <dgm:spPr/>
    </dgm:pt>
    <dgm:pt modelId="{4F9F87DD-2257-49DF-B6A2-BD0CA779CD83}" type="pres">
      <dgm:prSet presAssocID="{EA2BC9FB-31EB-4352-B87A-86CF9939D1B1}" presName="composite" presStyleCnt="0"/>
      <dgm:spPr/>
    </dgm:pt>
    <dgm:pt modelId="{FD6AA90A-89E9-4BA8-A542-3EC54EF6CAEC}" type="pres">
      <dgm:prSet presAssocID="{EA2BC9FB-31EB-4352-B87A-86CF9939D1B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5D01892F-2F6D-46B9-BD6F-D51B20749537}" type="pres">
      <dgm:prSet presAssocID="{EA2BC9FB-31EB-4352-B87A-86CF9939D1B1}" presName="descendantText" presStyleLbl="alignAcc1" presStyleIdx="0" presStyleCnt="3">
        <dgm:presLayoutVars>
          <dgm:bulletEnabled val="1"/>
        </dgm:presLayoutVars>
      </dgm:prSet>
      <dgm:spPr/>
    </dgm:pt>
    <dgm:pt modelId="{6EA33C48-A0A4-4B60-A878-707DBF0B8665}" type="pres">
      <dgm:prSet presAssocID="{B0A63263-4099-4407-BD21-EC04B0B44AFE}" presName="sp" presStyleCnt="0"/>
      <dgm:spPr/>
    </dgm:pt>
    <dgm:pt modelId="{61B5E782-593A-47B9-99CC-201E622557C0}" type="pres">
      <dgm:prSet presAssocID="{7F815A85-B611-47DC-9633-7EF86981A0F8}" presName="composite" presStyleCnt="0"/>
      <dgm:spPr/>
    </dgm:pt>
    <dgm:pt modelId="{1D2073F5-EF28-4B36-BBD3-D78E0E72A039}" type="pres">
      <dgm:prSet presAssocID="{7F815A85-B611-47DC-9633-7EF86981A0F8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1906E101-1D45-4566-A2EB-851DC9278108}" type="pres">
      <dgm:prSet presAssocID="{7F815A85-B611-47DC-9633-7EF86981A0F8}" presName="descendantText" presStyleLbl="alignAcc1" presStyleIdx="1" presStyleCnt="3" custScaleY="142720">
        <dgm:presLayoutVars>
          <dgm:bulletEnabled val="1"/>
        </dgm:presLayoutVars>
      </dgm:prSet>
      <dgm:spPr>
        <a:xfrm rot="5400000">
          <a:off x="3196123" y="-411979"/>
          <a:ext cx="1137239" cy="5080047"/>
        </a:xfrm>
        <a:prstGeom prst="round2SameRect">
          <a:avLst/>
        </a:prstGeom>
      </dgm:spPr>
    </dgm:pt>
    <dgm:pt modelId="{009C53F7-A630-4AC5-9795-9F845CF4882B}" type="pres">
      <dgm:prSet presAssocID="{D92D3DD0-45FE-47F1-A07E-0EACD66B9A89}" presName="sp" presStyleCnt="0"/>
      <dgm:spPr/>
    </dgm:pt>
    <dgm:pt modelId="{0CD885CB-4961-4475-9592-B43078552020}" type="pres">
      <dgm:prSet presAssocID="{C87A969E-2B15-40EE-88D0-127D6D056DCD}" presName="composite" presStyleCnt="0"/>
      <dgm:spPr/>
    </dgm:pt>
    <dgm:pt modelId="{08825E7C-50BC-4E11-ADDF-B4B1768B0E39}" type="pres">
      <dgm:prSet presAssocID="{C87A969E-2B15-40EE-88D0-127D6D056DC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9F92B2E8-D36B-4D27-9AA8-4EBE69CEC39C}" type="pres">
      <dgm:prSet presAssocID="{C87A969E-2B15-40EE-88D0-127D6D056DCD}" presName="descendantText" presStyleLbl="alignAcc1" presStyleIdx="2" presStyleCnt="3" custScaleY="173250">
        <dgm:presLayoutVars>
          <dgm:bulletEnabled val="1"/>
        </dgm:presLayoutVars>
      </dgm:prSet>
      <dgm:spPr/>
    </dgm:pt>
  </dgm:ptLst>
  <dgm:cxnLst>
    <dgm:cxn modelId="{1586CA00-F29F-4322-9BD6-0F55600CC091}" type="presOf" srcId="{7F815A85-B611-47DC-9633-7EF86981A0F8}" destId="{1D2073F5-EF28-4B36-BBD3-D78E0E72A039}" srcOrd="0" destOrd="0" presId="urn:microsoft.com/office/officeart/2005/8/layout/chevron2"/>
    <dgm:cxn modelId="{D8A5200A-9AF1-413B-B62F-E8B58AD76D5F}" type="presOf" srcId="{5487E1F7-6AEB-4918-9DDE-904B1D5894E0}" destId="{DCA264E9-DD20-431F-804D-593E00C77A18}" srcOrd="0" destOrd="0" presId="urn:microsoft.com/office/officeart/2005/8/layout/chevron2"/>
    <dgm:cxn modelId="{988BDE30-CF7C-4C78-B240-D7FE76315192}" type="presOf" srcId="{EA2BC9FB-31EB-4352-B87A-86CF9939D1B1}" destId="{FD6AA90A-89E9-4BA8-A542-3EC54EF6CAEC}" srcOrd="0" destOrd="0" presId="urn:microsoft.com/office/officeart/2005/8/layout/chevron2"/>
    <dgm:cxn modelId="{23190144-C75A-4722-88CC-7F1C249AD7A8}" type="presOf" srcId="{824375DE-5674-40A9-8010-EF1C00760888}" destId="{1906E101-1D45-4566-A2EB-851DC9278108}" srcOrd="0" destOrd="1" presId="urn:microsoft.com/office/officeart/2005/8/layout/chevron2"/>
    <dgm:cxn modelId="{74E89854-7B90-49D4-ACDA-87D76ECD9BA6}" type="presOf" srcId="{60841C1A-CA5B-45DA-AD7E-18BC86621811}" destId="{9F92B2E8-D36B-4D27-9AA8-4EBE69CEC39C}" srcOrd="0" destOrd="0" presId="urn:microsoft.com/office/officeart/2005/8/layout/chevron2"/>
    <dgm:cxn modelId="{E4BBD65F-124F-40B7-84FE-978AA17BE7E9}" type="presOf" srcId="{E3BC2251-4C6B-40EC-8ED2-668C7E30B0EE}" destId="{5D01892F-2F6D-46B9-BD6F-D51B20749537}" srcOrd="0" destOrd="0" presId="urn:microsoft.com/office/officeart/2005/8/layout/chevron2"/>
    <dgm:cxn modelId="{20CFEF6C-6B6A-46E4-870B-6193E0D4BAD1}" type="presOf" srcId="{9901A6AB-E36E-49BD-9412-EACF30A2A55A}" destId="{1906E101-1D45-4566-A2EB-851DC9278108}" srcOrd="0" destOrd="0" presId="urn:microsoft.com/office/officeart/2005/8/layout/chevron2"/>
    <dgm:cxn modelId="{E8DF7F70-4D4C-46FB-9930-24FF9F33DEDB}" type="presOf" srcId="{C87A969E-2B15-40EE-88D0-127D6D056DCD}" destId="{08825E7C-50BC-4E11-ADDF-B4B1768B0E39}" srcOrd="0" destOrd="0" presId="urn:microsoft.com/office/officeart/2005/8/layout/chevron2"/>
    <dgm:cxn modelId="{614A4D7A-816B-4351-9C6C-5FE26051AABB}" srcId="{7F815A85-B611-47DC-9633-7EF86981A0F8}" destId="{824375DE-5674-40A9-8010-EF1C00760888}" srcOrd="1" destOrd="0" parTransId="{8643502F-3EB0-4D2E-B723-AD41B756381B}" sibTransId="{A4515F5E-0300-4432-8DA3-9DE3111DF004}"/>
    <dgm:cxn modelId="{B979D189-01F5-4869-98D3-C30FAFACE940}" type="presOf" srcId="{6CA78831-CAA6-4D77-8997-A7941E71EF1F}" destId="{5D01892F-2F6D-46B9-BD6F-D51B20749537}" srcOrd="0" destOrd="1" presId="urn:microsoft.com/office/officeart/2005/8/layout/chevron2"/>
    <dgm:cxn modelId="{15F7C28A-F05E-4F68-AE0D-2A15191834FA}" srcId="{5487E1F7-6AEB-4918-9DDE-904B1D5894E0}" destId="{7F815A85-B611-47DC-9633-7EF86981A0F8}" srcOrd="1" destOrd="0" parTransId="{4E74CF4B-CB54-4F47-9FE0-DC61FDA70DBE}" sibTransId="{D92D3DD0-45FE-47F1-A07E-0EACD66B9A89}"/>
    <dgm:cxn modelId="{514B6F8F-4354-4091-9634-99C7E1D0D3C5}" srcId="{EA2BC9FB-31EB-4352-B87A-86CF9939D1B1}" destId="{E3BC2251-4C6B-40EC-8ED2-668C7E30B0EE}" srcOrd="0" destOrd="0" parTransId="{D5ED4806-A6DF-429E-92E1-83BABFD08054}" sibTransId="{4D90F9BB-8D25-4785-9AF3-9D60A3D64EC3}"/>
    <dgm:cxn modelId="{3A67D890-B031-4BB7-8A61-CAE17A0F17A7}" type="presOf" srcId="{71AE7A1C-0E7A-4061-88EA-095E6BB53A99}" destId="{9F92B2E8-D36B-4D27-9AA8-4EBE69CEC39C}" srcOrd="0" destOrd="1" presId="urn:microsoft.com/office/officeart/2005/8/layout/chevron2"/>
    <dgm:cxn modelId="{6CD30B92-694B-4487-AB53-58FE7F5EA6CB}" srcId="{5487E1F7-6AEB-4918-9DDE-904B1D5894E0}" destId="{EA2BC9FB-31EB-4352-B87A-86CF9939D1B1}" srcOrd="0" destOrd="0" parTransId="{23F5DE80-0223-4EFD-A9F9-32570C73C119}" sibTransId="{B0A63263-4099-4407-BD21-EC04B0B44AFE}"/>
    <dgm:cxn modelId="{DA73C69C-A60B-49D5-AD89-5971D09F12F2}" srcId="{5487E1F7-6AEB-4918-9DDE-904B1D5894E0}" destId="{C87A969E-2B15-40EE-88D0-127D6D056DCD}" srcOrd="2" destOrd="0" parTransId="{5F9F1506-827B-4AA5-BC38-57982C324AAC}" sibTransId="{20E57E1B-4D0E-4910-B893-A31F2FE519F2}"/>
    <dgm:cxn modelId="{F4B904A4-3BCF-48D9-928E-723A7FCE138A}" srcId="{C87A969E-2B15-40EE-88D0-127D6D056DCD}" destId="{71AE7A1C-0E7A-4061-88EA-095E6BB53A99}" srcOrd="1" destOrd="0" parTransId="{DD741FB9-5CE4-4E2A-8AC3-03BE88C9B721}" sibTransId="{CBBD459F-C2D6-4AED-A2FA-A71A95EFFEF4}"/>
    <dgm:cxn modelId="{3C1E39AF-2B66-4DEE-B45D-BF8D9219FB83}" srcId="{EA2BC9FB-31EB-4352-B87A-86CF9939D1B1}" destId="{6CA78831-CAA6-4D77-8997-A7941E71EF1F}" srcOrd="1" destOrd="0" parTransId="{EC5A415F-1615-4E56-8BB0-CA55BF9E1E30}" sibTransId="{6BDE9777-257E-4521-B671-7FD6B238AB51}"/>
    <dgm:cxn modelId="{65A802B2-BFB6-47D8-B894-074D4BEF2765}" srcId="{C87A969E-2B15-40EE-88D0-127D6D056DCD}" destId="{60841C1A-CA5B-45DA-AD7E-18BC86621811}" srcOrd="0" destOrd="0" parTransId="{E93B7789-7496-46D0-841A-F3E2FEC75DB9}" sibTransId="{9DABF1F0-B94D-4B85-8E15-CCC4B5689965}"/>
    <dgm:cxn modelId="{1220FEBD-1FBF-4283-B0A7-9D4B7709DB76}" srcId="{7F815A85-B611-47DC-9633-7EF86981A0F8}" destId="{9901A6AB-E36E-49BD-9412-EACF30A2A55A}" srcOrd="0" destOrd="0" parTransId="{091B4ACB-32EA-4D79-93CF-EF312C6F8544}" sibTransId="{9B81B60E-596D-4F22-B9F2-A376C3D4DA2C}"/>
    <dgm:cxn modelId="{9F4745B0-FE43-4B3E-A8EC-C2E8FC155CA9}" type="presParOf" srcId="{DCA264E9-DD20-431F-804D-593E00C77A18}" destId="{4F9F87DD-2257-49DF-B6A2-BD0CA779CD83}" srcOrd="0" destOrd="0" presId="urn:microsoft.com/office/officeart/2005/8/layout/chevron2"/>
    <dgm:cxn modelId="{5FB6D896-3878-44EE-B853-0580674E9761}" type="presParOf" srcId="{4F9F87DD-2257-49DF-B6A2-BD0CA779CD83}" destId="{FD6AA90A-89E9-4BA8-A542-3EC54EF6CAEC}" srcOrd="0" destOrd="0" presId="urn:microsoft.com/office/officeart/2005/8/layout/chevron2"/>
    <dgm:cxn modelId="{4377C1FC-F448-437F-B973-F5E9F13A415F}" type="presParOf" srcId="{4F9F87DD-2257-49DF-B6A2-BD0CA779CD83}" destId="{5D01892F-2F6D-46B9-BD6F-D51B20749537}" srcOrd="1" destOrd="0" presId="urn:microsoft.com/office/officeart/2005/8/layout/chevron2"/>
    <dgm:cxn modelId="{5EE9647C-7B96-4C62-ADFE-8991A97D330A}" type="presParOf" srcId="{DCA264E9-DD20-431F-804D-593E00C77A18}" destId="{6EA33C48-A0A4-4B60-A878-707DBF0B8665}" srcOrd="1" destOrd="0" presId="urn:microsoft.com/office/officeart/2005/8/layout/chevron2"/>
    <dgm:cxn modelId="{1C41B570-B391-4263-879C-7AB21ED5BF95}" type="presParOf" srcId="{DCA264E9-DD20-431F-804D-593E00C77A18}" destId="{61B5E782-593A-47B9-99CC-201E622557C0}" srcOrd="2" destOrd="0" presId="urn:microsoft.com/office/officeart/2005/8/layout/chevron2"/>
    <dgm:cxn modelId="{B95D604E-9161-441E-ADA5-6211F28F6F16}" type="presParOf" srcId="{61B5E782-593A-47B9-99CC-201E622557C0}" destId="{1D2073F5-EF28-4B36-BBD3-D78E0E72A039}" srcOrd="0" destOrd="0" presId="urn:microsoft.com/office/officeart/2005/8/layout/chevron2"/>
    <dgm:cxn modelId="{0A1CFDC1-18C3-4966-923F-328A4508EC8F}" type="presParOf" srcId="{61B5E782-593A-47B9-99CC-201E622557C0}" destId="{1906E101-1D45-4566-A2EB-851DC9278108}" srcOrd="1" destOrd="0" presId="urn:microsoft.com/office/officeart/2005/8/layout/chevron2"/>
    <dgm:cxn modelId="{CAB5950E-3872-457A-A2AF-B6A13C9F95C9}" type="presParOf" srcId="{DCA264E9-DD20-431F-804D-593E00C77A18}" destId="{009C53F7-A630-4AC5-9795-9F845CF4882B}" srcOrd="3" destOrd="0" presId="urn:microsoft.com/office/officeart/2005/8/layout/chevron2"/>
    <dgm:cxn modelId="{5A636798-A317-42D0-B9C6-CCEF4A674981}" type="presParOf" srcId="{DCA264E9-DD20-431F-804D-593E00C77A18}" destId="{0CD885CB-4961-4475-9592-B43078552020}" srcOrd="4" destOrd="0" presId="urn:microsoft.com/office/officeart/2005/8/layout/chevron2"/>
    <dgm:cxn modelId="{E7F72637-15D3-46C7-BCED-E99B1749D118}" type="presParOf" srcId="{0CD885CB-4961-4475-9592-B43078552020}" destId="{08825E7C-50BC-4E11-ADDF-B4B1768B0E39}" srcOrd="0" destOrd="0" presId="urn:microsoft.com/office/officeart/2005/8/layout/chevron2"/>
    <dgm:cxn modelId="{3E7C9782-833A-4AA8-91AB-3174EE21B9DF}" type="presParOf" srcId="{0CD885CB-4961-4475-9592-B43078552020}" destId="{9F92B2E8-D36B-4D27-9AA8-4EBE69CEC39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F8BA82-C245-4B07-823B-0FF175B18936}">
      <dsp:nvSpPr>
        <dsp:cNvPr id="0" name=""/>
        <dsp:cNvSpPr/>
      </dsp:nvSpPr>
      <dsp:spPr>
        <a:xfrm>
          <a:off x="0" y="1097279"/>
          <a:ext cx="8042189" cy="146304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56977C-DD92-4635-B677-44DCD9D35124}">
      <dsp:nvSpPr>
        <dsp:cNvPr id="0" name=""/>
        <dsp:cNvSpPr/>
      </dsp:nvSpPr>
      <dsp:spPr>
        <a:xfrm>
          <a:off x="0" y="0"/>
          <a:ext cx="2378390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Correzione del </a:t>
          </a:r>
          <a:r>
            <a:rPr lang="it-IT" sz="1800" kern="1200" dirty="0" err="1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bias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 degli </a:t>
          </a:r>
          <a:r>
            <a:rPr lang="it-IT" sz="1800" b="1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scenari climatici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ad alta risoluzione</a:t>
          </a:r>
        </a:p>
      </dsp:txBody>
      <dsp:txXfrm>
        <a:off x="0" y="0"/>
        <a:ext cx="2378390" cy="1463040"/>
      </dsp:txXfrm>
    </dsp:sp>
    <dsp:sp modelId="{172E9712-8531-4E19-A8F2-C5A7C54D6042}">
      <dsp:nvSpPr>
        <dsp:cNvPr id="0" name=""/>
        <dsp:cNvSpPr/>
      </dsp:nvSpPr>
      <dsp:spPr>
        <a:xfrm>
          <a:off x="1008635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907B4-86BC-4D13-ACE3-F26D68AE8D72}">
      <dsp:nvSpPr>
        <dsp:cNvPr id="0" name=""/>
        <dsp:cNvSpPr/>
      </dsp:nvSpPr>
      <dsp:spPr>
        <a:xfrm>
          <a:off x="2452896" y="2194559"/>
          <a:ext cx="2573060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>
              <a:latin typeface="Open Sans"/>
            </a:rPr>
            <a:t> 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Esecuzione in parallelo dei </a:t>
          </a:r>
          <a:r>
            <a:rPr lang="it-IT" sz="1800" b="1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modelli idrologici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CIMA su HPC CINECA</a:t>
          </a:r>
        </a:p>
      </dsp:txBody>
      <dsp:txXfrm>
        <a:off x="2452896" y="2194559"/>
        <a:ext cx="2573060" cy="1463040"/>
      </dsp:txXfrm>
    </dsp:sp>
    <dsp:sp modelId="{9E116B8E-EED4-4409-A7E6-EEBEF335F644}">
      <dsp:nvSpPr>
        <dsp:cNvPr id="0" name=""/>
        <dsp:cNvSpPr/>
      </dsp:nvSpPr>
      <dsp:spPr>
        <a:xfrm>
          <a:off x="3556546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1E840B-5FB4-4617-A23E-A6FF8886022F}">
      <dsp:nvSpPr>
        <dsp:cNvPr id="0" name=""/>
        <dsp:cNvSpPr/>
      </dsp:nvSpPr>
      <dsp:spPr>
        <a:xfrm>
          <a:off x="5098141" y="0"/>
          <a:ext cx="2137508" cy="1463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128016" numCol="1" spcCol="1270" anchor="b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Creazione di </a:t>
          </a:r>
          <a:r>
            <a:rPr lang="it-IT" sz="1800" b="1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indicatori di siccità 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e risorsa idrica</a:t>
          </a:r>
        </a:p>
      </dsp:txBody>
      <dsp:txXfrm>
        <a:off x="5098141" y="0"/>
        <a:ext cx="2137508" cy="1463040"/>
      </dsp:txXfrm>
    </dsp:sp>
    <dsp:sp modelId="{DDF99F62-DE4C-413D-AE9B-871D7CEA8876}">
      <dsp:nvSpPr>
        <dsp:cNvPr id="0" name=""/>
        <dsp:cNvSpPr/>
      </dsp:nvSpPr>
      <dsp:spPr>
        <a:xfrm>
          <a:off x="5984015" y="1645920"/>
          <a:ext cx="365760" cy="3657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AA90A-89E9-4BA8-A542-3EC54EF6CAEC}">
      <dsp:nvSpPr>
        <dsp:cNvPr id="0" name=""/>
        <dsp:cNvSpPr/>
      </dsp:nvSpPr>
      <dsp:spPr>
        <a:xfrm rot="5400000">
          <a:off x="-230835" y="236023"/>
          <a:ext cx="1538903" cy="1077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solidFill>
                <a:schemeClr val="bg1"/>
              </a:solidFill>
              <a:latin typeface="Titillium Web" pitchFamily="2" charset="77"/>
              <a:ea typeface="+mn-ea"/>
              <a:cs typeface="+mn-cs"/>
            </a:rPr>
            <a:t>Dati</a:t>
          </a:r>
        </a:p>
      </dsp:txBody>
      <dsp:txXfrm rot="-5400000">
        <a:off x="1" y="543803"/>
        <a:ext cx="1077232" cy="461671"/>
      </dsp:txXfrm>
    </dsp:sp>
    <dsp:sp modelId="{5D01892F-2F6D-46B9-BD6F-D51B20749537}">
      <dsp:nvSpPr>
        <dsp:cNvPr id="0" name=""/>
        <dsp:cNvSpPr/>
      </dsp:nvSpPr>
      <dsp:spPr>
        <a:xfrm rot="5400000">
          <a:off x="4339360" y="-3256940"/>
          <a:ext cx="1000287" cy="7524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Pubblicazione di un dataset nazionale di risorsa idrica dal 1980 al 2070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Integrazione con componente glaciale e nivale</a:t>
          </a:r>
        </a:p>
      </dsp:txBody>
      <dsp:txXfrm rot="-5400000">
        <a:off x="1077232" y="54018"/>
        <a:ext cx="7475713" cy="902627"/>
      </dsp:txXfrm>
    </dsp:sp>
    <dsp:sp modelId="{1D2073F5-EF28-4B36-BBD3-D78E0E72A039}">
      <dsp:nvSpPr>
        <dsp:cNvPr id="0" name=""/>
        <dsp:cNvSpPr/>
      </dsp:nvSpPr>
      <dsp:spPr>
        <a:xfrm rot="5400000">
          <a:off x="-230835" y="1819261"/>
          <a:ext cx="1538903" cy="1077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b="1" kern="1200" dirty="0">
              <a:solidFill>
                <a:prstClr val="white"/>
              </a:solidFill>
              <a:latin typeface="Titillium Web" pitchFamily="2" charset="77"/>
              <a:ea typeface="+mn-ea"/>
              <a:cs typeface="+mn-cs"/>
            </a:rPr>
            <a:t>Informazioni</a:t>
          </a:r>
        </a:p>
      </dsp:txBody>
      <dsp:txXfrm rot="-5400000">
        <a:off x="1" y="2127041"/>
        <a:ext cx="1077232" cy="461671"/>
      </dsp:txXfrm>
    </dsp:sp>
    <dsp:sp modelId="{1906E101-1D45-4566-A2EB-851DC9278108}">
      <dsp:nvSpPr>
        <dsp:cNvPr id="0" name=""/>
        <dsp:cNvSpPr/>
      </dsp:nvSpPr>
      <dsp:spPr>
        <a:xfrm rot="5400000">
          <a:off x="4125699" y="-1673702"/>
          <a:ext cx="1427609" cy="7524543"/>
        </a:xfrm>
        <a:prstGeom prst="round2SameRect">
          <a:avLst/>
        </a:prstGeom>
        <a:solidFill>
          <a:schemeClr val="bg1"/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45720" rIns="91440" bIns="45720" numCol="1" spcCol="1270" rtlCol="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Un portfolio di indicatori di "impatto" partecipato con un panel di stakeholders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Un </a:t>
          </a:r>
          <a:r>
            <a:rPr lang="it-IT" sz="1800" kern="1200" dirty="0" err="1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handbook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 commentato e presentato al pubblico nel 2026</a:t>
          </a:r>
        </a:p>
      </dsp:txBody>
      <dsp:txXfrm rot="-5400000">
        <a:off x="1077232" y="1444455"/>
        <a:ext cx="7454853" cy="1288229"/>
      </dsp:txXfrm>
    </dsp:sp>
    <dsp:sp modelId="{08825E7C-50BC-4E11-ADDF-B4B1768B0E39}">
      <dsp:nvSpPr>
        <dsp:cNvPr id="0" name=""/>
        <dsp:cNvSpPr/>
      </dsp:nvSpPr>
      <dsp:spPr>
        <a:xfrm rot="5400000">
          <a:off x="-230835" y="3555192"/>
          <a:ext cx="1538903" cy="107723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latin typeface="Titillium Web" pitchFamily="2" charset="77"/>
              <a:ea typeface="+mn-ea"/>
              <a:cs typeface="+mn-cs"/>
            </a:rPr>
            <a:t>Decisioni</a:t>
          </a:r>
        </a:p>
      </dsp:txBody>
      <dsp:txXfrm rot="-5400000">
        <a:off x="1" y="3862972"/>
        <a:ext cx="1077232" cy="461671"/>
      </dsp:txXfrm>
    </dsp:sp>
    <dsp:sp modelId="{9F92B2E8-D36B-4D27-9AA8-4EBE69CEC39C}">
      <dsp:nvSpPr>
        <dsp:cNvPr id="0" name=""/>
        <dsp:cNvSpPr/>
      </dsp:nvSpPr>
      <dsp:spPr>
        <a:xfrm rot="5400000">
          <a:off x="3973005" y="62229"/>
          <a:ext cx="1732997" cy="752454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Manutenzione dell'infrastruttura su CINECA e sua progressiva </a:t>
          </a:r>
          <a:r>
            <a:rPr lang="it-IT" sz="1800" kern="1200" dirty="0" err="1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operazionalizzazione</a:t>
          </a: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 a scopi di scenari climatici</a:t>
          </a:r>
        </a:p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it-IT" sz="1800" kern="1200" dirty="0">
              <a:solidFill>
                <a:srgbClr val="1528BC"/>
              </a:solidFill>
              <a:latin typeface="Titillium Web" pitchFamily="2" charset="77"/>
              <a:ea typeface="+mn-ea"/>
              <a:cs typeface="+mn-cs"/>
            </a:rPr>
            <a:t>Animazione di un gruppo di lavoro permanente sugli scenari idrologici futuri in Italia</a:t>
          </a:r>
        </a:p>
      </dsp:txBody>
      <dsp:txXfrm rot="-5400000">
        <a:off x="1077232" y="3042600"/>
        <a:ext cx="7439945" cy="15638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8EA49-2AC6-BE1B-06FA-5184953AE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09081E1-07B2-FA4B-8E01-676F0E0CE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6DE9F46-0D4B-0F10-C7CA-A36C2CD6F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AFD4B0D-BD86-4408-9C42-EA4E3798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B5CA18-5EE2-D679-39A3-F24CD46DA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9919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A39097-4067-4763-E258-20F5C038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47625C8-94F1-10F7-CAB9-75AEA7752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85AEAD5-89B5-CCF0-5F5D-58F78F19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30201BB-5A1F-A406-6F35-548C028FF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01B952E-E2B4-3B0A-769A-DEC860608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78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BC288FB0-B654-FDD2-1F54-28D5BD37D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80105F0-F399-DB1F-CF0A-F8531C2D0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1B3A8F6-7E8C-E2E3-28C8-140A28D8F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C95345-3CD4-B779-1F44-3CD789EA9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110167-37C1-3132-BA11-274392E2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45910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4" y="2306782"/>
            <a:ext cx="11318007" cy="3865418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03D4207-1B7E-59E0-40E5-7509AD243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C5E6B887-0117-42E1-3678-413D74C8A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6" y="1656535"/>
            <a:ext cx="10515600" cy="5357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27582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5E558FA-036B-BB04-0CE6-EDB4B32ED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6995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038062B3-0842-D420-5B15-BF91D0DF8B4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436995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6576FE3-3885-B4FF-D94B-E57651525437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6271738" y="2691245"/>
            <a:ext cx="5463063" cy="3434770"/>
          </a:xfrm>
          <a:prstGeom prst="rect">
            <a:avLst/>
          </a:prstGeom>
        </p:spPr>
        <p:txBody>
          <a:bodyPr/>
          <a:lstStyle>
            <a:lvl1pPr>
              <a:defRPr lang="it-IT" sz="1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1pPr>
            <a:lvl2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2pPr>
            <a:lvl3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3pPr>
            <a:lvl4pPr>
              <a:defRPr lang="it-IT" sz="16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4pPr>
            <a:lvl5pPr>
              <a:defRPr lang="it-IT" sz="1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tillium Web" pitchFamily="2" charset="77"/>
                <a:ea typeface="+mj-ea"/>
                <a:cs typeface="+mj-cs"/>
              </a:defRPr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testo 2">
            <a:extLst>
              <a:ext uri="{FF2B5EF4-FFF2-40B4-BE49-F238E27FC236}">
                <a16:creationId xmlns:a16="http://schemas.microsoft.com/office/drawing/2014/main" id="{38F98548-F57F-1626-6B75-0371D69F717E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6260852" y="1922070"/>
            <a:ext cx="5463063" cy="384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it-IT" sz="2400" kern="1200" dirty="0" smtClean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AE72784-1269-C3B0-8F6E-1860AE41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16448"/>
            <a:ext cx="10515600" cy="535707"/>
          </a:xfrm>
          <a:prstGeom prst="rect">
            <a:avLst/>
          </a:prstGeom>
        </p:spPr>
        <p:txBody>
          <a:bodyPr anchor="b"/>
          <a:lstStyle>
            <a:lvl1pPr>
              <a:defRPr lang="it-IT" sz="3200" b="1" kern="1200" dirty="0">
                <a:solidFill>
                  <a:srgbClr val="1528BC"/>
                </a:solidFill>
                <a:latin typeface="Titillium Web" pitchFamily="2" charset="77"/>
                <a:ea typeface="+mj-ea"/>
                <a:cs typeface="+mj-cs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030789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930026-C31E-75E1-E43B-0801CECB8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BE0071-4CB3-8EF2-80D9-A146E67217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05F86DB-EF25-3218-8CC6-BD025353A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5D84C-E795-237C-FF78-1AB4051D8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EB4C5E-AC23-8543-A222-4CB5F980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169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EF87C6-3A36-01AD-E0A2-DC20D5CEA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09F0A0-6C82-2BDE-23D6-D4117737F7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52609B-F424-7ADF-D051-77B4DE34B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6DACF8-6B14-32B7-B640-87FE160C2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F3C61D-43D9-D136-679A-9D031FB98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691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741E0B-43A4-6E1A-B124-E47CCF4BD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D7535F-2AA8-7CC3-A258-53BDA8BD9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E69E15-0362-508A-1239-B4C434C3EC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D4F77DE-ACEA-FB9B-B4EE-C9180620F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2B1319F-FEEB-3F76-2467-B35FE39FD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B89958-D208-F120-13A8-36BFB2F1A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0053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1B193A-05BD-39F9-8A6B-B2859BF82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020CE9-E983-51C9-9F43-E3EB62B02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F69B0B3-7D8A-2746-87E9-865C00FDA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52F75B1-A40F-C043-862B-E2091B2BBD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3436A08-7AC1-7563-D50F-9D94E4D451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40C40F6E-CEE7-A970-76F6-FDFB6A00E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9A18749-7255-6E43-26C6-E876DC1E9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3173CA26-72BF-8FD1-4BA4-A42BA0B5B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248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5EDB6A-C8C9-ACE5-B325-0B0149234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ABEDEB-1D26-8AE8-4A0A-BEFEB3556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5CFCA2-7BFC-27D3-E51B-C0657EB84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21AEE23-7A89-273E-8A1D-98A95CA0E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609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BAF3ADC-ADA1-1E63-8841-1DE7031A9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F5F5AC3-4907-FF86-3D2F-D26553FB5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4575F01-94D3-FFE8-7E81-A36D9D62E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7655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6581DD-4BB2-CC84-E05D-37470D343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047087E-E568-D1FB-E578-866AF5ECE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4AD939-FAA5-B513-4FBC-85442022B3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704A882-8A0B-DE52-E8BC-69B08C5BB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DB4992D-B083-25D0-67C3-26F91818F0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0EF10D2-34DD-98CD-F308-7F67EEA9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2471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0100F5-3DDE-0305-0D39-31C4E5362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60AC44C-401B-B1CF-59FC-01468B22A6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9B5C919-01F9-8B41-6AD5-58BDFEECD0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946823-97E9-8FB9-8C9A-C5E20921A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58CCE5-D370-60A2-6FC3-D5440A50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2036CD8-E395-FF36-C045-56F49808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07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2E7809E-3106-5F1D-CB60-6D6FF7256E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AA5B33A-3704-6923-1B8F-A1C47F8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15E26A1-2B56-0376-646B-DD68077EDC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852A094-26FE-2C48-BD78-16E3996DDCFB}" type="datetimeFigureOut">
              <a:rPr lang="it-IT" smtClean="0"/>
              <a:t>10/11/25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3F3BC7-A73D-E8B2-DB2E-BA94CE53E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30830D3-A710-1328-1CC3-DDD2A0858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00F68-6BD6-7F45-A17A-2E8F58443DE7}" type="slidenum">
              <a:rPr lang="it-IT" smtClean="0"/>
              <a:t>‹N›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79BC4B-9B9E-E733-E76E-421BA315CE4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874512" y="6642100"/>
            <a:ext cx="471488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it-IT" sz="1000">
                <a:solidFill>
                  <a:srgbClr val="008000">
                    <a:alpha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Pubblico</a:t>
            </a:r>
          </a:p>
        </p:txBody>
      </p:sp>
    </p:spTree>
    <p:extLst>
      <p:ext uri="{BB962C8B-B14F-4D97-AF65-F5344CB8AC3E}">
        <p14:creationId xmlns:p14="http://schemas.microsoft.com/office/powerpoint/2010/main" val="1357893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e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diagramLayout" Target="../diagrams/layout2.xml"/><Relationship Id="rId11" Type="http://schemas.openxmlformats.org/officeDocument/2006/relationships/image" Target="../media/image19.jpeg"/><Relationship Id="rId5" Type="http://schemas.openxmlformats.org/officeDocument/2006/relationships/diagramData" Target="../diagrams/data2.xml"/><Relationship Id="rId10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diagramDrawing" Target="../diagrams/drawin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68EDAD4-1D08-38D5-9DA7-3BA27CA17E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A8160C-5FEC-D686-205C-D48302E061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C6A3C38-91B8-3974-676F-ABE00121CDD6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7B5F768-5910-B8A7-D503-73188E24D672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864172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9E1558-04DD-B29C-71B5-93B12CD35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400F4F-5F98-6769-18AB-FAB3C484EF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01BBB60-7C58-35F5-C16A-6FC5DF956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C260D5A-E12E-8854-BE4C-1E0604F48042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FD99978-9468-4529-34FB-7EE281F0E377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A50AE0C5-9199-FA40-CE71-8E653A7464AF}"/>
              </a:ext>
            </a:extLst>
          </p:cNvPr>
          <p:cNvSpPr txBox="1">
            <a:spLocks/>
          </p:cNvSpPr>
          <p:nvPr/>
        </p:nvSpPr>
        <p:spPr>
          <a:xfrm>
            <a:off x="838200" y="2841852"/>
            <a:ext cx="10515600" cy="1010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4000" b="1" dirty="0">
                <a:solidFill>
                  <a:schemeClr val="bg1"/>
                </a:solidFill>
                <a:latin typeface="Titillium Web" pitchFamily="2" charset="77"/>
              </a:rPr>
              <a:t>IT-WATER: </a:t>
            </a:r>
            <a:r>
              <a:rPr lang="it-IT" sz="4000" dirty="0">
                <a:solidFill>
                  <a:srgbClr val="FFFFFF"/>
                </a:solidFill>
                <a:latin typeface="Montserrat Medium"/>
                <a:cs typeface="Arial"/>
              </a:rPr>
              <a:t>Calcolo ad alte prestazioni degli scenari futuri di siccità e risorse idriche in Italia </a:t>
            </a:r>
            <a:endParaRPr lang="it-IT" sz="4000" b="1" dirty="0">
              <a:solidFill>
                <a:schemeClr val="bg1"/>
              </a:solidFill>
              <a:latin typeface="Titillium Web" pitchFamily="2" charset="77"/>
            </a:endParaRPr>
          </a:p>
        </p:txBody>
      </p:sp>
      <p:sp>
        <p:nvSpPr>
          <p:cNvPr id="5" name="Titolo 4">
            <a:extLst>
              <a:ext uri="{FF2B5EF4-FFF2-40B4-BE49-F238E27FC236}">
                <a16:creationId xmlns:a16="http://schemas.microsoft.com/office/drawing/2014/main" id="{20C832B3-302D-76BB-3A07-3B08469FB2BF}"/>
              </a:ext>
            </a:extLst>
          </p:cNvPr>
          <p:cNvSpPr txBox="1">
            <a:spLocks/>
          </p:cNvSpPr>
          <p:nvPr/>
        </p:nvSpPr>
        <p:spPr>
          <a:xfrm>
            <a:off x="838200" y="4124608"/>
            <a:ext cx="4020403" cy="503978"/>
          </a:xfrm>
          <a:prstGeom prst="rect">
            <a:avLst/>
          </a:prstGeom>
        </p:spPr>
        <p:txBody>
          <a:bodyPr/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6600" b="1" kern="1200" dirty="0">
                <a:solidFill>
                  <a:schemeClr val="bg1"/>
                </a:solidFill>
                <a:latin typeface="Titillium Web" pitchFamily="2" charset="77"/>
                <a:ea typeface="+mn-ea"/>
                <a:cs typeface="+mn-cs"/>
              </a:defRPr>
            </a:lvl1pPr>
          </a:lstStyle>
          <a:p>
            <a:r>
              <a:rPr lang="it-IT" sz="3600" b="0" dirty="0"/>
              <a:t>Simone Gabellani </a:t>
            </a:r>
          </a:p>
        </p:txBody>
      </p:sp>
    </p:spTree>
    <p:extLst>
      <p:ext uri="{BB962C8B-B14F-4D97-AF65-F5344CB8AC3E}">
        <p14:creationId xmlns:p14="http://schemas.microsoft.com/office/powerpoint/2010/main" val="3836724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28C46-0D2B-B0E8-2FBD-D52D4C50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F03FF163-F619-3333-00C9-688032878133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88968"/>
            <a:ext cx="7467600" cy="3647614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FEEE532D-EFA9-B31A-A3E9-F074B2C10D1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F1FF6D6-D43B-B64D-0E31-0E637F477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FA5B42F0-F243-7177-E16C-78733BE54437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97EDF77F-65F5-1ABB-E00D-164612F4EC9F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FD3BEF0F-7EA5-9D68-6EB0-0994AEB5C1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Titolo 2">
            <a:extLst>
              <a:ext uri="{FF2B5EF4-FFF2-40B4-BE49-F238E27FC236}">
                <a16:creationId xmlns:a16="http://schemas.microsoft.com/office/drawing/2014/main" id="{93BBBA8E-87A3-E290-1877-47A0ABEEE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996" y="1100918"/>
            <a:ext cx="5988691" cy="692877"/>
          </a:xfrm>
        </p:spPr>
        <p:txBody>
          <a:bodyPr>
            <a:normAutofit fontScale="90000"/>
          </a:bodyPr>
          <a:lstStyle/>
          <a:p>
            <a:r>
              <a:rPr lang="it-IT" dirty="0"/>
              <a:t>Contesto: le siccità e il cambiamento climatico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40FB8BC-A612-A031-7178-67E65AE14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316" y="5522856"/>
            <a:ext cx="5904664" cy="892717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r>
              <a:rPr lang="it-IT" dirty="0"/>
              <a:t>Mentre il clima si sta riscaldando, l'Italia non ha a disposizione scenari spazialmente consistenti e dettagliati sul futuro della risorsa idrica</a:t>
            </a:r>
          </a:p>
          <a:p>
            <a:pPr algn="ctr"/>
            <a:endParaRPr lang="it-IT" dirty="0"/>
          </a:p>
        </p:txBody>
      </p:sp>
      <p:pic>
        <p:nvPicPr>
          <p:cNvPr id="14" name="Immagine 13" descr="Siccità in Italia: le regioni chiedono lo stato di emergenza, a cosa serve?">
            <a:extLst>
              <a:ext uri="{FF2B5EF4-FFF2-40B4-BE49-F238E27FC236}">
                <a16:creationId xmlns:a16="http://schemas.microsoft.com/office/drawing/2014/main" id="{3BDB0712-D07C-8AB5-24D4-DCAE5A161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316" y="1885241"/>
            <a:ext cx="5993371" cy="3514188"/>
          </a:xfrm>
          <a:prstGeom prst="rect">
            <a:avLst/>
          </a:prstGeom>
        </p:spPr>
      </p:pic>
      <p:pic>
        <p:nvPicPr>
          <p:cNvPr id="15" name="Immagine 14" descr="Immagine che contiene testo, schermata, Carattere, documento&#10;&#10;Descrizione generata automaticamente">
            <a:extLst>
              <a:ext uri="{FF2B5EF4-FFF2-40B4-BE49-F238E27FC236}">
                <a16:creationId xmlns:a16="http://schemas.microsoft.com/office/drawing/2014/main" id="{B9AE87F1-7578-9133-EF24-4CF1B7689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70976" y="2207251"/>
            <a:ext cx="2400763" cy="3596422"/>
          </a:xfrm>
          <a:prstGeom prst="rect">
            <a:avLst/>
          </a:prstGeom>
        </p:spPr>
      </p:pic>
      <p:pic>
        <p:nvPicPr>
          <p:cNvPr id="18" name="Immagine 17" descr="FadeOut Software | Genova">
            <a:extLst>
              <a:ext uri="{FF2B5EF4-FFF2-40B4-BE49-F238E27FC236}">
                <a16:creationId xmlns:a16="http://schemas.microsoft.com/office/drawing/2014/main" id="{BFAD6D37-F557-7679-1069-831BCD23C5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78197" y="901847"/>
            <a:ext cx="1051775" cy="958055"/>
          </a:xfrm>
          <a:prstGeom prst="rect">
            <a:avLst/>
          </a:prstGeom>
        </p:spPr>
      </p:pic>
      <p:pic>
        <p:nvPicPr>
          <p:cNvPr id="19" name="Immagine 18" descr="Immagine che contiene Elementi grafici, Carattere, testo, grafic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EC00034A-2F26-399C-267B-63F5D02E16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9744" y="991234"/>
            <a:ext cx="2683229" cy="56981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Immagine 22" descr="Immagine che contiene testo, Carattere, schermata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D6B10E52-DFBA-FFFA-1D05-E5A18BA18B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8003" y="881690"/>
            <a:ext cx="910153" cy="11313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4443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2D1E3-DDC9-AC32-FFE3-25AF87101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egnaposto contenuto 16" descr="Immagine che contiene nero, oscurità, notte&#10;&#10;Il contenuto generato dall'IA potrebbe non essere corretto.">
            <a:extLst>
              <a:ext uri="{FF2B5EF4-FFF2-40B4-BE49-F238E27FC236}">
                <a16:creationId xmlns:a16="http://schemas.microsoft.com/office/drawing/2014/main" id="{7151E625-57EC-74EE-EE9A-D2D2B5B91B26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892423">
            <a:off x="9075069" y="1419288"/>
            <a:ext cx="4670890" cy="5451381"/>
          </a:xfr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79909521-DEA7-D6E2-3118-F06BE30F25A8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81E045D-BE61-A3CB-DEF8-16B56989F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1A6898D7-F201-AF23-8B18-BD3A6264C166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5511CF4F-89AE-7B67-E4D5-A5274515CA66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B0C528F-B496-ABCE-AAF3-AEFA95359B5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5C74D91-AB0E-1F66-B195-D154DFE090E3}"/>
              </a:ext>
            </a:extLst>
          </p:cNvPr>
          <p:cNvSpPr txBox="1"/>
          <p:nvPr/>
        </p:nvSpPr>
        <p:spPr>
          <a:xfrm>
            <a:off x="595074" y="1224522"/>
            <a:ext cx="10767887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tillium Web" pitchFamily="2" charset="77"/>
              </a:rPr>
              <a:t>High-performing computing</a:t>
            </a:r>
            <a:r>
              <a:rPr lang="en-US" sz="2800" dirty="0">
                <a:latin typeface="Titillium Web" pitchFamily="2" charset="77"/>
              </a:rPr>
              <a:t> of </a:t>
            </a:r>
            <a:r>
              <a:rPr lang="en-US" sz="2800" b="1" dirty="0">
                <a:solidFill>
                  <a:srgbClr val="7030A0"/>
                </a:solidFill>
                <a:latin typeface="Titillium Web" pitchFamily="2" charset="77"/>
              </a:rPr>
              <a:t>future</a:t>
            </a:r>
            <a:r>
              <a:rPr lang="en-US" sz="2800" dirty="0">
                <a:solidFill>
                  <a:srgbClr val="7030A0"/>
                </a:solidFill>
                <a:latin typeface="Titillium Web" pitchFamily="2" charset="77"/>
              </a:rPr>
              <a:t> </a:t>
            </a:r>
            <a:r>
              <a:rPr lang="en-US" sz="2800" b="1" dirty="0">
                <a:solidFill>
                  <a:schemeClr val="accent1">
                    <a:lumMod val="76000"/>
                  </a:schemeClr>
                </a:solidFill>
                <a:latin typeface="Titillium Web" pitchFamily="2" charset="77"/>
              </a:rPr>
              <a:t>drought</a:t>
            </a:r>
            <a:r>
              <a:rPr lang="en-US" sz="2800" dirty="0">
                <a:solidFill>
                  <a:schemeClr val="accent1">
                    <a:lumMod val="76000"/>
                  </a:schemeClr>
                </a:solidFill>
                <a:latin typeface="Titillium Web" pitchFamily="2" charset="77"/>
              </a:rPr>
              <a:t> </a:t>
            </a:r>
            <a:r>
              <a:rPr lang="en-US" sz="2800" dirty="0">
                <a:latin typeface="Titillium Web" pitchFamily="2" charset="77"/>
              </a:rPr>
              <a:t>&amp; </a:t>
            </a:r>
            <a:r>
              <a:rPr lang="en-US" sz="2800" b="1" dirty="0">
                <a:solidFill>
                  <a:schemeClr val="accent1">
                    <a:lumMod val="76000"/>
                  </a:schemeClr>
                </a:solidFill>
                <a:latin typeface="Titillium Web" pitchFamily="2" charset="77"/>
              </a:rPr>
              <a:t>water </a:t>
            </a:r>
            <a:r>
              <a:rPr lang="en-US" sz="2800" dirty="0">
                <a:latin typeface="Titillium Web" pitchFamily="2" charset="77"/>
              </a:rPr>
              <a:t>resources scenarios in </a:t>
            </a:r>
            <a:r>
              <a:rPr lang="en-US" sz="2800" b="1" dirty="0">
                <a:solidFill>
                  <a:schemeClr val="accent6">
                    <a:lumMod val="76000"/>
                  </a:schemeClr>
                </a:solidFill>
                <a:latin typeface="Titillium Web" pitchFamily="2" charset="77"/>
              </a:rPr>
              <a:t>Italy</a:t>
            </a:r>
            <a:endParaRPr lang="en-US" sz="2800" b="1" dirty="0">
              <a:solidFill>
                <a:schemeClr val="accent6">
                  <a:lumMod val="76000"/>
                </a:schemeClr>
              </a:solidFill>
              <a:latin typeface="Titillium Web" pitchFamily="2" charset="77"/>
              <a:ea typeface="Open Sans"/>
              <a:cs typeface="Open Sans"/>
            </a:endParaRPr>
          </a:p>
        </p:txBody>
      </p:sp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146EC35D-35D4-950E-7271-08BE0048D6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2856238"/>
              </p:ext>
            </p:extLst>
          </p:nvPr>
        </p:nvGraphicFramePr>
        <p:xfrm>
          <a:off x="2190440" y="2316178"/>
          <a:ext cx="8042189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179108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C3A98-0B84-D0A6-59A5-46D4CCEC5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2932CFB5-381A-8D2D-952B-0140FEF247D4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A2D681F7-3418-DFBB-4FD6-2C4D8DF74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4F948598-3799-0DB9-6E73-B821BC25D880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A073D75C-DC80-AF7F-0526-2E8644D1AEDD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E65E8165-7E93-65BA-F762-BEFF7479A8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2C1B587-0864-8703-F3BA-83E5D9364C90}"/>
              </a:ext>
            </a:extLst>
          </p:cNvPr>
          <p:cNvSpPr txBox="1"/>
          <p:nvPr/>
        </p:nvSpPr>
        <p:spPr>
          <a:xfrm>
            <a:off x="268306" y="1063552"/>
            <a:ext cx="432802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700" dirty="0">
                <a:ea typeface="+mn-lt"/>
                <a:cs typeface="+mn-lt"/>
              </a:rPr>
              <a:t>La parte di modellistica </a:t>
            </a:r>
            <a:r>
              <a:rPr lang="it-IT" sz="1700" b="1" dirty="0">
                <a:ea typeface="+mn-lt"/>
                <a:cs typeface="+mn-lt"/>
              </a:rPr>
              <a:t>neve e ghiacciai </a:t>
            </a:r>
            <a:r>
              <a:rPr lang="it-IT" sz="1700" dirty="0">
                <a:ea typeface="+mn-lt"/>
                <a:cs typeface="+mn-lt"/>
              </a:rPr>
              <a:t>è stata effettuata con </a:t>
            </a:r>
            <a:r>
              <a:rPr lang="it-IT" sz="1700" b="1" dirty="0">
                <a:ea typeface="+mn-lt"/>
                <a:cs typeface="+mn-lt"/>
              </a:rPr>
              <a:t>S3M Italia</a:t>
            </a:r>
            <a:r>
              <a:rPr lang="it-IT" sz="1700" dirty="0">
                <a:ea typeface="+mn-lt"/>
                <a:cs typeface="+mn-lt"/>
              </a:rPr>
              <a:t>, un modello </a:t>
            </a:r>
            <a:r>
              <a:rPr lang="it-IT" sz="1700" dirty="0" err="1">
                <a:ea typeface="+mn-lt"/>
                <a:cs typeface="+mn-lt"/>
              </a:rPr>
              <a:t>criosferico</a:t>
            </a:r>
            <a:r>
              <a:rPr lang="it-IT" sz="1700" dirty="0">
                <a:ea typeface="+mn-lt"/>
                <a:cs typeface="+mn-lt"/>
              </a:rPr>
              <a:t> attualmente operativo a scala nazionale e che restituisce mappe di neve e fusione </a:t>
            </a:r>
            <a:r>
              <a:rPr lang="it-IT" sz="1700" dirty="0" err="1">
                <a:ea typeface="+mn-lt"/>
                <a:cs typeface="+mn-lt"/>
              </a:rPr>
              <a:t>nivo</a:t>
            </a:r>
            <a:r>
              <a:rPr lang="it-IT" sz="1700" dirty="0">
                <a:ea typeface="+mn-lt"/>
                <a:cs typeface="+mn-lt"/>
              </a:rPr>
              <a:t>-glaciale ai 200 m per tutto il Paese</a:t>
            </a:r>
            <a:endParaRPr lang="it-IT" sz="1700" dirty="0">
              <a:ea typeface="Open Sans"/>
              <a:cs typeface="Open Sans"/>
            </a:endParaRPr>
          </a:p>
        </p:txBody>
      </p:sp>
      <p:pic>
        <p:nvPicPr>
          <p:cNvPr id="8" name="Immagine 7" descr="Immagine che contiene testo, schermata, mapp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734E9123-5AF0-0460-F3BA-E38862E97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185" y="3510780"/>
            <a:ext cx="4536914" cy="290115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026C855-7898-931A-FE54-5A6A3082783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049786" y="835358"/>
            <a:ext cx="2110625" cy="1487389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" name="Immagine 13" descr="Immagine che contiene mappa, fiore, acqu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4F8EFD47-935C-6AD0-DD1C-0DC0A6D15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5206" y="3095870"/>
            <a:ext cx="2952305" cy="3440711"/>
          </a:xfrm>
          <a:prstGeom prst="rect">
            <a:avLst/>
          </a:prstGeom>
        </p:spPr>
      </p:pic>
      <p:pic>
        <p:nvPicPr>
          <p:cNvPr id="3" name="Immagine 2" descr="Immagine che contiene testo, schermat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A3EE28EF-D155-A0FD-3D04-0C3BBD63E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423" y="2856107"/>
            <a:ext cx="2170974" cy="293834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971B80-0564-197B-7A82-C5AB08C9ADEC}"/>
              </a:ext>
            </a:extLst>
          </p:cNvPr>
          <p:cNvSpPr txBox="1"/>
          <p:nvPr/>
        </p:nvSpPr>
        <p:spPr>
          <a:xfrm>
            <a:off x="7382540" y="1028166"/>
            <a:ext cx="4328020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700" dirty="0">
                <a:ea typeface="+mn-lt"/>
                <a:cs typeface="+mn-lt"/>
              </a:rPr>
              <a:t>La parte di </a:t>
            </a:r>
            <a:r>
              <a:rPr lang="it-IT" sz="1700" b="1" dirty="0">
                <a:ea typeface="+mn-lt"/>
                <a:cs typeface="+mn-lt"/>
              </a:rPr>
              <a:t>modellistica idrologica</a:t>
            </a:r>
            <a:r>
              <a:rPr lang="it-IT" sz="1700" dirty="0">
                <a:ea typeface="+mn-lt"/>
                <a:cs typeface="+mn-lt"/>
              </a:rPr>
              <a:t> è in corso con </a:t>
            </a:r>
            <a:r>
              <a:rPr lang="it-IT" sz="1700" b="1" dirty="0">
                <a:ea typeface="+mn-lt"/>
                <a:cs typeface="+mn-lt"/>
              </a:rPr>
              <a:t>Continuum (HMC)</a:t>
            </a:r>
            <a:r>
              <a:rPr lang="it-IT" sz="1700" dirty="0">
                <a:ea typeface="+mn-lt"/>
                <a:cs typeface="+mn-lt"/>
              </a:rPr>
              <a:t>, un modello idrologico attualmente operativo a scala nazionale e che ricostruisce il ciclo dell'acqua a risoluzione oraria e a scala di circa 500 m</a:t>
            </a:r>
            <a:endParaRPr lang="it-IT" sz="1700" dirty="0"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3387453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47BC1-D399-2176-F56F-990428504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8E1F3355-1019-2577-2F75-D4D334C527B1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956BFD23-5375-858F-FD7E-175A9051C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7F5E2910-9B4D-FEAD-71AF-D88F424C0CF2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29112029-00E0-2BD5-B3FF-14901EDF5002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4D3B8D1C-E4AB-D9AC-BC8C-F377FEB987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751861-8554-B1DB-3982-4C262670580E}"/>
              </a:ext>
            </a:extLst>
          </p:cNvPr>
          <p:cNvSpPr txBox="1"/>
          <p:nvPr/>
        </p:nvSpPr>
        <p:spPr>
          <a:xfrm>
            <a:off x="6798202" y="5028047"/>
            <a:ext cx="5183657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it-IT" sz="1700" dirty="0">
                <a:ea typeface="+mn-lt"/>
                <a:cs typeface="+mn-lt"/>
              </a:rPr>
              <a:t>È in corso il calcolo di </a:t>
            </a:r>
            <a:r>
              <a:rPr lang="it-IT" sz="1700" b="1" dirty="0">
                <a:ea typeface="+mn-lt"/>
                <a:cs typeface="+mn-lt"/>
              </a:rPr>
              <a:t>indici di risorsa idrica futura (orizzonte al 2070 circa)</a:t>
            </a:r>
            <a:endParaRPr lang="it-IT" sz="1700" b="1" dirty="0">
              <a:ea typeface="Open Sans"/>
              <a:cs typeface="Open Sans"/>
            </a:endParaRPr>
          </a:p>
        </p:txBody>
      </p:sp>
      <p:pic>
        <p:nvPicPr>
          <p:cNvPr id="11" name="Immagine 10" descr="Immagine che contiene mappa&#10;&#10;Descrizione generata automaticamente">
            <a:extLst>
              <a:ext uri="{FF2B5EF4-FFF2-40B4-BE49-F238E27FC236}">
                <a16:creationId xmlns:a16="http://schemas.microsoft.com/office/drawing/2014/main" id="{DCB265BF-696E-E71C-7DCB-1A71C4213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52" y="1162346"/>
            <a:ext cx="6410582" cy="4532871"/>
          </a:xfrm>
          <a:prstGeom prst="rect">
            <a:avLst/>
          </a:prstGeom>
        </p:spPr>
      </p:pic>
      <p:pic>
        <p:nvPicPr>
          <p:cNvPr id="15" name="Immagine 14" descr="Immagine che contiene testo, mappa, diagramma&#10;&#10;Descrizione generata automaticamente">
            <a:extLst>
              <a:ext uri="{FF2B5EF4-FFF2-40B4-BE49-F238E27FC236}">
                <a16:creationId xmlns:a16="http://schemas.microsoft.com/office/drawing/2014/main" id="{1757F990-A7F7-64FD-D5E3-66B284A5F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2435" y="1545465"/>
            <a:ext cx="4804363" cy="328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2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8F463-D153-5E9D-8715-ED9D18C92B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04141DA-4B76-E986-FF19-C0F3B0545B5B}"/>
              </a:ext>
            </a:extLst>
          </p:cNvPr>
          <p:cNvGrpSpPr/>
          <p:nvPr/>
        </p:nvGrpSpPr>
        <p:grpSpPr>
          <a:xfrm>
            <a:off x="0" y="6511282"/>
            <a:ext cx="12192000" cy="361767"/>
            <a:chOff x="0" y="6511282"/>
            <a:chExt cx="12192000" cy="36176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CED2004C-8A2C-2558-E8F6-93705385A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6511282"/>
              <a:ext cx="12192000" cy="361767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34CB0B4E-4A0B-6B4B-4663-D654AB365652}"/>
                </a:ext>
              </a:extLst>
            </p:cNvPr>
            <p:cNvSpPr txBox="1"/>
            <p:nvPr/>
          </p:nvSpPr>
          <p:spPr>
            <a:xfrm>
              <a:off x="6712747" y="6536581"/>
              <a:ext cx="53172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400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Missione 4 </a:t>
              </a:r>
              <a:r>
                <a:rPr lang="it-IT" sz="1400" b="1" dirty="0">
                  <a:solidFill>
                    <a:schemeClr val="bg1">
                      <a:alpha val="50000"/>
                    </a:schemeClr>
                  </a:solidFill>
                  <a:latin typeface="Titillium" pitchFamily="2" charset="77"/>
                </a:rPr>
                <a:t>• Istruzione e Ricerca </a:t>
              </a:r>
              <a:endPara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endParaRP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307AF1F7-2BF9-27E0-8510-3C39582F64B9}"/>
                </a:ext>
              </a:extLst>
            </p:cNvPr>
            <p:cNvSpPr txBox="1"/>
            <p:nvPr/>
          </p:nvSpPr>
          <p:spPr>
            <a:xfrm>
              <a:off x="467555" y="6530753"/>
              <a:ext cx="79192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ICSC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Italian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</a:t>
              </a:r>
              <a:r>
                <a:rPr lang="it-IT" sz="1400" dirty="0" err="1">
                  <a:solidFill>
                    <a:schemeClr val="bg1"/>
                  </a:solidFill>
                  <a:latin typeface="Titillium Web" pitchFamily="2" charset="77"/>
                </a:rPr>
                <a:t>Research</a:t>
              </a:r>
              <a:r>
                <a:rPr lang="it-IT" sz="1400" dirty="0">
                  <a:solidFill>
                    <a:schemeClr val="bg1"/>
                  </a:solidFill>
                  <a:latin typeface="Titillium Web" pitchFamily="2" charset="77"/>
                </a:rPr>
                <a:t> Center on High-Performance Computing, Big Data and Quantum Computing</a:t>
              </a:r>
            </a:p>
          </p:txBody>
        </p:sp>
      </p:grpSp>
      <p:pic>
        <p:nvPicPr>
          <p:cNvPr id="2" name="Immagine 1">
            <a:extLst>
              <a:ext uri="{FF2B5EF4-FFF2-40B4-BE49-F238E27FC236}">
                <a16:creationId xmlns:a16="http://schemas.microsoft.com/office/drawing/2014/main" id="{2D75B75F-2BCF-25D8-F09C-6492EE96C4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87B6F9A-5F4E-9B4A-11CC-AC1BEEAE3F55}"/>
              </a:ext>
            </a:extLst>
          </p:cNvPr>
          <p:cNvSpPr txBox="1"/>
          <p:nvPr/>
        </p:nvSpPr>
        <p:spPr>
          <a:xfrm>
            <a:off x="463378" y="266699"/>
            <a:ext cx="211094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chemeClr val="accent2"/>
                </a:solidFill>
                <a:ea typeface="Open Sans"/>
                <a:cs typeface="Open Sans"/>
              </a:rPr>
              <a:t>Risultati attesi</a:t>
            </a:r>
            <a:endParaRPr lang="it-IT" dirty="0">
              <a:solidFill>
                <a:schemeClr val="accent2"/>
              </a:solidFill>
            </a:endParaRPr>
          </a:p>
        </p:txBody>
      </p:sp>
      <p:pic>
        <p:nvPicPr>
          <p:cNvPr id="8" name="Immagine 7" descr="Immagine che contiene Elementi grafici, Carattere, testo, grafica&#10;&#10;Il contenuto generato dall&amp;#39;intelligenza artificiale potrebbe non essere corretto.">
            <a:extLst>
              <a:ext uri="{FF2B5EF4-FFF2-40B4-BE49-F238E27FC236}">
                <a16:creationId xmlns:a16="http://schemas.microsoft.com/office/drawing/2014/main" id="{C762CE60-95B7-77D8-7AF0-5C976FADF9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5257" y="304638"/>
            <a:ext cx="1320085" cy="280336"/>
          </a:xfrm>
          <a:prstGeom prst="rect">
            <a:avLst/>
          </a:prstGeom>
        </p:spPr>
      </p:pic>
      <p:graphicFrame>
        <p:nvGraphicFramePr>
          <p:cNvPr id="10" name="Diagramma 9">
            <a:extLst>
              <a:ext uri="{FF2B5EF4-FFF2-40B4-BE49-F238E27FC236}">
                <a16:creationId xmlns:a16="http://schemas.microsoft.com/office/drawing/2014/main" id="{C02EED05-DC8B-1E3E-71D4-DA10DC37F0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072459"/>
              </p:ext>
            </p:extLst>
          </p:nvPr>
        </p:nvGraphicFramePr>
        <p:xfrm>
          <a:off x="118154" y="1120036"/>
          <a:ext cx="8601776" cy="48684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3" name="Immagine 12" descr="Immagine che contiene vestiti, persona, interno, Viso umano&#10;&#10;Il contenuto generato dall&amp;#39;IA potrebbe non essere corretto.">
            <a:extLst>
              <a:ext uri="{FF2B5EF4-FFF2-40B4-BE49-F238E27FC236}">
                <a16:creationId xmlns:a16="http://schemas.microsoft.com/office/drawing/2014/main" id="{DBC972BA-F83E-E106-C347-6AC019E3DE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88880" y="3643255"/>
            <a:ext cx="3617413" cy="2719975"/>
          </a:xfrm>
          <a:prstGeom prst="rect">
            <a:avLst/>
          </a:prstGeom>
        </p:spPr>
      </p:pic>
      <p:pic>
        <p:nvPicPr>
          <p:cNvPr id="14" name="Immagine 13" descr="Immagine che contiene testo, interno, calligrafia, carta&#10;&#10;Il contenuto generato dall&amp;#39;IA potrebbe non essere corretto.">
            <a:extLst>
              <a:ext uri="{FF2B5EF4-FFF2-40B4-BE49-F238E27FC236}">
                <a16:creationId xmlns:a16="http://schemas.microsoft.com/office/drawing/2014/main" id="{95FF6483-238A-35A2-55B1-27E1669954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6540000">
            <a:off x="8980938" y="1833086"/>
            <a:ext cx="2864348" cy="2148261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5DA77C6-7940-1E7A-A2F9-D857BBB7ED96}"/>
              </a:ext>
            </a:extLst>
          </p:cNvPr>
          <p:cNvSpPr txBox="1"/>
          <p:nvPr/>
        </p:nvSpPr>
        <p:spPr>
          <a:xfrm>
            <a:off x="8805978" y="887518"/>
            <a:ext cx="321426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it-IT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tillium Web" pitchFamily="2" charset="77"/>
              </a:rPr>
              <a:t>Come rappresentare scenari di risorsa </a:t>
            </a:r>
            <a:r>
              <a:rPr lang="it-IT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Titillium Web" pitchFamily="2" charset="77"/>
              </a:rPr>
              <a:t>idrica</a:t>
            </a:r>
            <a:r>
              <a:rPr lang="it-IT" sz="2400" b="1" dirty="0">
                <a:solidFill>
                  <a:schemeClr val="tx2">
                    <a:lumMod val="90000"/>
                    <a:lumOff val="10000"/>
                  </a:schemeClr>
                </a:solidFill>
                <a:effectLst/>
                <a:latin typeface="Titillium Web" pitchFamily="2" charset="77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00209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9B47D1-3A2E-09C0-A484-D96A80DF3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D8C9C24-882F-A2AC-BEE6-9371098EC3A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86221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DAFF47D-347E-EA59-40D6-2A52E44D07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11282"/>
            <a:ext cx="12192000" cy="361767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3FE62E9-82D0-450A-4ED2-4E7F4EEE7B0A}"/>
              </a:ext>
            </a:extLst>
          </p:cNvPr>
          <p:cNvSpPr txBox="1"/>
          <p:nvPr/>
        </p:nvSpPr>
        <p:spPr>
          <a:xfrm>
            <a:off x="6712747" y="6536581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A5087D4-8726-D45F-308B-DC48D33B509E}"/>
              </a:ext>
            </a:extLst>
          </p:cNvPr>
          <p:cNvSpPr txBox="1"/>
          <p:nvPr/>
        </p:nvSpPr>
        <p:spPr>
          <a:xfrm>
            <a:off x="467555" y="6530753"/>
            <a:ext cx="7919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ICSC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Italian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</a:t>
            </a:r>
            <a:r>
              <a:rPr lang="it-IT" sz="1400" dirty="0" err="1">
                <a:solidFill>
                  <a:schemeClr val="bg1"/>
                </a:solidFill>
                <a:latin typeface="Titillium Web" pitchFamily="2" charset="77"/>
              </a:rPr>
              <a:t>Research</a:t>
            </a:r>
            <a:r>
              <a:rPr lang="it-IT" sz="1400" dirty="0">
                <a:solidFill>
                  <a:schemeClr val="bg1"/>
                </a:solidFill>
                <a:latin typeface="Titillium Web" pitchFamily="2" charset="77"/>
              </a:rPr>
              <a:t> Center on High-Performance Computing, Big Data and Quantum Computing</a:t>
            </a:r>
          </a:p>
        </p:txBody>
      </p:sp>
      <p:sp>
        <p:nvSpPr>
          <p:cNvPr id="3" name="Titolo 4">
            <a:extLst>
              <a:ext uri="{FF2B5EF4-FFF2-40B4-BE49-F238E27FC236}">
                <a16:creationId xmlns:a16="http://schemas.microsoft.com/office/drawing/2014/main" id="{AA7BB53C-2304-1396-2CAE-F9CF716EAA6C}"/>
              </a:ext>
            </a:extLst>
          </p:cNvPr>
          <p:cNvSpPr txBox="1">
            <a:spLocks/>
          </p:cNvSpPr>
          <p:nvPr/>
        </p:nvSpPr>
        <p:spPr>
          <a:xfrm>
            <a:off x="838200" y="1933792"/>
            <a:ext cx="10515600" cy="26375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Grazie </a:t>
            </a:r>
          </a:p>
          <a:p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per </a:t>
            </a:r>
          </a:p>
          <a:p>
            <a:r>
              <a:rPr lang="it-IT" b="1" dirty="0">
                <a:solidFill>
                  <a:schemeClr val="bg1"/>
                </a:solidFill>
                <a:latin typeface="Titillium Web" pitchFamily="2" charset="77"/>
              </a:rPr>
              <a:t>l’attenzione</a:t>
            </a:r>
          </a:p>
        </p:txBody>
      </p:sp>
    </p:spTree>
    <p:extLst>
      <p:ext uri="{BB962C8B-B14F-4D97-AF65-F5344CB8AC3E}">
        <p14:creationId xmlns:p14="http://schemas.microsoft.com/office/powerpoint/2010/main" val="32679916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EEE8D967367C4F43800F524D0FB25F14" ma:contentTypeVersion="16" ma:contentTypeDescription="Creare un nuovo documento." ma:contentTypeScope="" ma:versionID="00b5e24aa4fe71f18a411d208d8feab8">
  <xsd:schema xmlns:xsd="http://www.w3.org/2001/XMLSchema" xmlns:xs="http://www.w3.org/2001/XMLSchema" xmlns:p="http://schemas.microsoft.com/office/2006/metadata/properties" xmlns:ns2="61dc867b-cde0-418c-8f68-453c80a5486d" xmlns:ns3="9c2f6c11-a5d2-4411-8a2d-6b39d3ef753b" targetNamespace="http://schemas.microsoft.com/office/2006/metadata/properties" ma:root="true" ma:fieldsID="bb46f9adfbf3fd6f50c7ce854ccce3ee" ns2:_="" ns3:_="">
    <xsd:import namespace="61dc867b-cde0-418c-8f68-453c80a5486d"/>
    <xsd:import namespace="9c2f6c11-a5d2-4411-8a2d-6b39d3ef75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dc867b-cde0-418c-8f68-453c80a5486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Tag immagine" ma:readOnly="false" ma:fieldId="{5cf76f15-5ced-4ddc-b409-7134ff3c332f}" ma:taxonomyMulti="true" ma:sspId="b5cfcbd8-6033-42e0-bf64-395394fc0a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c2f6c11-a5d2-4411-8a2d-6b39d3ef753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Colonna per tutti i valori di tassonomia" ma:hidden="true" ma:list="{68c33b50-0603-471a-9307-77a9cfe783aa}" ma:internalName="TaxCatchAll" ma:showField="CatchAllData" ma:web="9c2f6c11-a5d2-4411-8a2d-6b39d3ef75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1dc867b-cde0-418c-8f68-453c80a5486d">
      <Terms xmlns="http://schemas.microsoft.com/office/infopath/2007/PartnerControls"/>
    </lcf76f155ced4ddcb4097134ff3c332f>
    <TaxCatchAll xmlns="9c2f6c11-a5d2-4411-8a2d-6b39d3ef753b" xsi:nil="true"/>
  </documentManagement>
</p:properties>
</file>

<file path=customXml/itemProps1.xml><?xml version="1.0" encoding="utf-8"?>
<ds:datastoreItem xmlns:ds="http://schemas.openxmlformats.org/officeDocument/2006/customXml" ds:itemID="{E86DE732-6D8C-4B51-B4F6-C5C14126F835}"/>
</file>

<file path=customXml/itemProps2.xml><?xml version="1.0" encoding="utf-8"?>
<ds:datastoreItem xmlns:ds="http://schemas.openxmlformats.org/officeDocument/2006/customXml" ds:itemID="{BB113588-BA80-4D2E-AA7D-637370F55A07}"/>
</file>

<file path=customXml/itemProps3.xml><?xml version="1.0" encoding="utf-8"?>
<ds:datastoreItem xmlns:ds="http://schemas.openxmlformats.org/officeDocument/2006/customXml" ds:itemID="{5AE8AB32-0F32-4D09-B61D-DB67CAD6C434}"/>
</file>

<file path=docMetadata/LabelInfo.xml><?xml version="1.0" encoding="utf-8"?>
<clbl:labelList xmlns:clbl="http://schemas.microsoft.com/office/2020/mipLabelMetadata">
  <clbl:label id="{3d039f18-be30-4d14-a39b-43726fab950e}" enabled="1" method="Standard" siteId="{34bcdf7f-9a80-4d3f-86b3-a07ecaa09672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413</Words>
  <Application>Microsoft Macintosh PowerPoint</Application>
  <PresentationFormat>Widescreen</PresentationFormat>
  <Paragraphs>41</Paragraphs>
  <Slides>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8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Montserrat Medium</vt:lpstr>
      <vt:lpstr>Open Sans</vt:lpstr>
      <vt:lpstr>Titillium</vt:lpstr>
      <vt:lpstr>Titillium Web</vt:lpstr>
      <vt:lpstr>Tema di Office</vt:lpstr>
      <vt:lpstr>Presentazione standard di PowerPoint</vt:lpstr>
      <vt:lpstr>Presentazione standard di PowerPoint</vt:lpstr>
      <vt:lpstr>Contesto: le siccità e il cambiamento climatico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Matteo Massicci</dc:creator>
  <cp:lastModifiedBy>Simone Gabellani</cp:lastModifiedBy>
  <cp:revision>7</cp:revision>
  <dcterms:created xsi:type="dcterms:W3CDTF">2025-10-30T15:19:27Z</dcterms:created>
  <dcterms:modified xsi:type="dcterms:W3CDTF">2025-11-10T16:25:30Z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di Office:8</vt:lpwstr>
  </property>
  <property fmtid="{D5CDD505-2E9C-101B-9397-08002B2CF9AE}" pid="3" name="ClassificationContentMarkingFooterText">
    <vt:lpwstr>Pubblico</vt:lpwstr>
  </property>
  <property fmtid="{D5CDD505-2E9C-101B-9397-08002B2CF9AE}" pid="4" name="ContentTypeId">
    <vt:lpwstr>0x010100EEE8D967367C4F43800F524D0FB25F14</vt:lpwstr>
  </property>
</Properties>
</file>