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lay"/>
      <p:regular r:id="rId16"/>
      <p:bold r:id="rId17"/>
    </p:embeddedFont>
    <p:embeddedFont>
      <p:font typeface="Titillium Web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lEo1iYyO5XBzYHu+yb8slWOEP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TitilliumWeb-regular.fntdata"/><Relationship Id="rId8" Type="http://schemas.openxmlformats.org/officeDocument/2006/relationships/slide" Target="slides/slide4.xml"/><Relationship Id="rId21" Type="http://schemas.openxmlformats.org/officeDocument/2006/relationships/font" Target="fonts/TitilliumWeb-boldItalic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font" Target="fonts/Play-bold.fntdata"/><Relationship Id="rId7" Type="http://schemas.openxmlformats.org/officeDocument/2006/relationships/slide" Target="slides/slide3.xml"/><Relationship Id="rId25" Type="http://schemas.openxmlformats.org/officeDocument/2006/relationships/customXml" Target="../customXml/item3.xml"/><Relationship Id="rId20" Type="http://schemas.openxmlformats.org/officeDocument/2006/relationships/font" Target="fonts/TitilliumWeb-italic.fntdata"/><Relationship Id="rId2" Type="http://schemas.openxmlformats.org/officeDocument/2006/relationships/presProps" Target="presProps.xml"/><Relationship Id="rId16" Type="http://schemas.openxmlformats.org/officeDocument/2006/relationships/font" Target="fonts/Play-regular.fntdata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24" Type="http://schemas.openxmlformats.org/officeDocument/2006/relationships/customXml" Target="../customXml/item2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23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font" Target="fonts/TitilliumWeb-bold.fntdata"/><Relationship Id="rId22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20973166b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a20973166b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2097316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a20973166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20973166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a20973166b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20973166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a20973166b_0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a20973166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a20973166b_0_1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ntestazione sezione">
  <p:cSld name="3_Intestazione sezion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436994" y="2306782"/>
            <a:ext cx="11318007" cy="3865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  <a:defRPr b="1" sz="32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2" type="body"/>
          </p:nvPr>
        </p:nvSpPr>
        <p:spPr>
          <a:xfrm>
            <a:off x="436996" y="1656535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ntestazione sezione">
  <p:cSld name="4_Intestazione sezion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36995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2" type="body"/>
          </p:nvPr>
        </p:nvSpPr>
        <p:spPr>
          <a:xfrm>
            <a:off x="436995" y="2691245"/>
            <a:ext cx="5463063" cy="3434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6271738" y="2691245"/>
            <a:ext cx="5463063" cy="3434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 sz="18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Char char="•"/>
              <a:defRPr sz="1600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4" type="body"/>
          </p:nvPr>
        </p:nvSpPr>
        <p:spPr>
          <a:xfrm>
            <a:off x="6260852" y="1922070"/>
            <a:ext cx="5463063" cy="384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  <a:defRPr sz="24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7" name="Google Shape;27;p10"/>
          <p:cNvSpPr txBox="1"/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  <a:defRPr b="1" sz="320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ntestazione sezione">
  <p:cSld name="2_Intestazione sezion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>
            <p:ph idx="2" type="pic"/>
          </p:nvPr>
        </p:nvSpPr>
        <p:spPr>
          <a:xfrm>
            <a:off x="0" y="862446"/>
            <a:ext cx="12191999" cy="5663045"/>
          </a:xfrm>
          <a:prstGeom prst="rect">
            <a:avLst/>
          </a:prstGeom>
          <a:solidFill>
            <a:srgbClr val="1528BC"/>
          </a:solidFill>
          <a:ln>
            <a:noFill/>
          </a:ln>
        </p:spPr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436996" y="1116448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tillium Web"/>
              <a:buNone/>
              <a:defRPr b="1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436996" y="1656535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2" name="Google Shape;32;p11"/>
          <p:cNvSpPr txBox="1"/>
          <p:nvPr>
            <p:ph idx="3" type="body"/>
          </p:nvPr>
        </p:nvSpPr>
        <p:spPr>
          <a:xfrm>
            <a:off x="436996" y="2490090"/>
            <a:ext cx="11297804" cy="3447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" name="Google Shape;11;p7"/>
          <p:cNvSpPr txBox="1"/>
          <p:nvPr/>
        </p:nvSpPr>
        <p:spPr>
          <a:xfrm>
            <a:off x="5874512" y="6642100"/>
            <a:ext cx="471488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0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Pubblico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.jp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capio.hpc4ai.it/" TargetMode="External"/><Relationship Id="rId10" Type="http://schemas.openxmlformats.org/officeDocument/2006/relationships/hyperlink" Target="https://www.dagoncapiouniparthenope.org/" TargetMode="External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8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35.png"/><Relationship Id="rId13" Type="http://schemas.openxmlformats.org/officeDocument/2006/relationships/image" Target="../media/image1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7.pn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40.png"/><Relationship Id="rId8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39.png"/><Relationship Id="rId8" Type="http://schemas.openxmlformats.org/officeDocument/2006/relationships/image" Target="../media/image3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2.jpg"/><Relationship Id="rId6" Type="http://schemas.openxmlformats.org/officeDocument/2006/relationships/image" Target="../media/image1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9" Type="http://schemas.openxmlformats.org/officeDocument/2006/relationships/image" Target="../media/image29.jpg"/><Relationship Id="rId5" Type="http://schemas.openxmlformats.org/officeDocument/2006/relationships/image" Target="../media/image2.jp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46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5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92" name="Google Shape;29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5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295" name="Google Shape;2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"/>
          <p:cNvSpPr txBox="1"/>
          <p:nvPr>
            <p:ph type="title"/>
          </p:nvPr>
        </p:nvSpPr>
        <p:spPr>
          <a:xfrm>
            <a:off x="436996" y="1116448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tillium Web"/>
              <a:buNone/>
            </a:pPr>
            <a:r>
              <a:t/>
            </a:r>
            <a:endParaRPr/>
          </a:p>
        </p:txBody>
      </p:sp>
      <p:sp>
        <p:nvSpPr>
          <p:cNvPr id="297" name="Google Shape;297;p5"/>
          <p:cNvSpPr txBox="1"/>
          <p:nvPr>
            <p:ph idx="1" type="body"/>
          </p:nvPr>
        </p:nvSpPr>
        <p:spPr>
          <a:xfrm>
            <a:off x="436996" y="1656535"/>
            <a:ext cx="11297804" cy="51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magine che contiene schermata, Elementi grafici, design&#10;&#10;Il contenuto generato dall'IA potrebbe non essere corretto." id="298" name="Google Shape;298;p5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 rot="1309499">
            <a:off x="6821751" y="696930"/>
            <a:ext cx="6419880" cy="343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303" name="Google Shape;303;g3a20973166b_0_161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1707676">
            <a:off x="9074986" y="1419236"/>
            <a:ext cx="4670931" cy="545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304" name="Google Shape;304;g3a20973166b_0_16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62219"/>
            <a:ext cx="6966000" cy="56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g3a20973166b_0_16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306" name="Google Shape;306;g3a20973166b_0_1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g3a20973166b_0_16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g3a20973166b_0_16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309" name="Google Shape;309;g3a20973166b_0_1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a20973166b_0_161"/>
          <p:cNvSpPr txBox="1"/>
          <p:nvPr>
            <p:ph idx="1" type="body"/>
          </p:nvPr>
        </p:nvSpPr>
        <p:spPr>
          <a:xfrm>
            <a:off x="436995" y="1922070"/>
            <a:ext cx="5463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1" name="Google Shape;311;g3a20973166b_0_161"/>
          <p:cNvSpPr txBox="1"/>
          <p:nvPr>
            <p:ph idx="4" type="body"/>
          </p:nvPr>
        </p:nvSpPr>
        <p:spPr>
          <a:xfrm>
            <a:off x="6260852" y="1922070"/>
            <a:ext cx="5463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2" name="Google Shape;312;g3a20973166b_0_161"/>
          <p:cNvSpPr txBox="1"/>
          <p:nvPr>
            <p:ph type="title"/>
          </p:nvPr>
        </p:nvSpPr>
        <p:spPr>
          <a:xfrm>
            <a:off x="436996" y="1116448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465221" y="1477222"/>
            <a:ext cx="10515600" cy="1010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DAGonCAPIO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465221" y="2522252"/>
            <a:ext cx="10515600" cy="503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</a:pPr>
            <a:r>
              <a:rPr lang="it-IT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Raffaele Montella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4939825" y="1250671"/>
            <a:ext cx="5259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</a:pPr>
            <a:r>
              <a:rPr lang="it-IT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Directed Acyclic Graph on Cross-Application Programmable I/O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10611850" y="2578206"/>
            <a:ext cx="1515900" cy="1237200"/>
          </a:xfrm>
          <a:prstGeom prst="rect">
            <a:avLst/>
          </a:prstGeom>
          <a:solidFill>
            <a:srgbClr val="EEEEEE"/>
          </a:solidFill>
          <a:ln cap="flat" cmpd="sng" w="4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" title="FIdes_2021_B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7433" y="2728507"/>
            <a:ext cx="1201797" cy="10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>
            <a:off x="10619871" y="978006"/>
            <a:ext cx="1515900" cy="1237200"/>
          </a:xfrm>
          <a:prstGeom prst="rect">
            <a:avLst/>
          </a:prstGeom>
          <a:solidFill>
            <a:srgbClr val="EEEEEE"/>
          </a:solidFill>
          <a:ln cap="flat" cmpd="sng" w="4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" title="Logo-uniparthenope.gif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15820" y="1019251"/>
            <a:ext cx="1146925" cy="114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10611850" y="4252306"/>
            <a:ext cx="1515900" cy="1237200"/>
          </a:xfrm>
          <a:prstGeom prst="rect">
            <a:avLst/>
          </a:prstGeom>
          <a:solidFill>
            <a:srgbClr val="EEEEEE"/>
          </a:solidFill>
          <a:ln cap="flat" cmpd="sng" w="4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" title="ITD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88146" y="4474781"/>
            <a:ext cx="1363299" cy="79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/>
          <p:nvPr/>
        </p:nvSpPr>
        <p:spPr>
          <a:xfrm>
            <a:off x="818705" y="3603412"/>
            <a:ext cx="3539700" cy="1391100"/>
          </a:xfrm>
          <a:prstGeom prst="rect">
            <a:avLst/>
          </a:prstGeom>
          <a:solidFill>
            <a:srgbClr val="EEEEEE"/>
          </a:solidFill>
          <a:ln cap="flat" cmpd="sng" w="4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" title="dagoncapio_normal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3314" y="3678050"/>
            <a:ext cx="3391027" cy="12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>
          <a:xfrm>
            <a:off x="206250" y="4994500"/>
            <a:ext cx="468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lt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https://www.dagoncapiouniparthenope.org/</a:t>
            </a:r>
            <a:endParaRPr b="1" sz="1600">
              <a:solidFill>
                <a:schemeClr val="lt1"/>
              </a:solidFill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5311650" y="4994500"/>
            <a:ext cx="468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 u="sng">
                <a:solidFill>
                  <a:schemeClr val="lt1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https://capio.hpc4ai.it/</a:t>
            </a:r>
            <a:endParaRPr b="1" sz="1600">
              <a:solidFill>
                <a:schemeClr val="lt1"/>
              </a:solidFill>
            </a:endParaRPr>
          </a:p>
        </p:txBody>
      </p:sp>
      <p:pic>
        <p:nvPicPr>
          <p:cNvPr id="125" name="Google Shape;125;p2" title="Screenshot 2025-11-10 at 19.15.10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16450" y="3528775"/>
            <a:ext cx="3272492" cy="13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0" y="862225"/>
            <a:ext cx="51357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lt1"/>
                </a:solidFill>
              </a:rPr>
              <a:t>PNRR M4C2 I1.4 Campione Nazionale ICSC – Cascade call SPOKE 1 – “Future HPC and Big Data” (CN00000013 - CUP J33C22001170001)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131" name="Google Shape;13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999" y="13642"/>
            <a:ext cx="3429002" cy="3415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132" name="Google Shape;132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88968"/>
            <a:ext cx="7467600" cy="3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4" name="Google Shape;134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3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>
            <p:ph type="title"/>
          </p:nvPr>
        </p:nvSpPr>
        <p:spPr>
          <a:xfrm>
            <a:off x="437000" y="1116450"/>
            <a:ext cx="117414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/>
              <a:t>HPC+AI routinary services: high-resolution local environmental modelling</a:t>
            </a:r>
            <a:endParaRPr/>
          </a:p>
        </p:txBody>
      </p:sp>
      <p:sp>
        <p:nvSpPr>
          <p:cNvPr id="139" name="Google Shape;139;p3"/>
          <p:cNvSpPr txBox="1"/>
          <p:nvPr>
            <p:ph idx="2" type="body"/>
          </p:nvPr>
        </p:nvSpPr>
        <p:spPr>
          <a:xfrm>
            <a:off x="437000" y="2165675"/>
            <a:ext cx="2311500" cy="41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/>
              <a:t>Great challenges, great </a:t>
            </a:r>
            <a:r>
              <a:rPr lang="it-IT"/>
              <a:t>responsibilities</a:t>
            </a:r>
            <a:r>
              <a:rPr lang="it-IT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/>
              <a:t>Providing results on time.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/>
              <a:t>Users: local agencies, sporting events, regular citizens.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3096298" y="1798380"/>
            <a:ext cx="5318939" cy="3196538"/>
            <a:chOff x="76923" y="601033"/>
            <a:chExt cx="5318939" cy="3196538"/>
          </a:xfrm>
        </p:grpSpPr>
        <p:sp>
          <p:nvSpPr>
            <p:cNvPr id="141" name="Google Shape;141;p3"/>
            <p:cNvSpPr/>
            <p:nvPr/>
          </p:nvSpPr>
          <p:spPr>
            <a:xfrm>
              <a:off x="76923" y="601346"/>
              <a:ext cx="1463100" cy="8274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Initial &amp; Boundary conditions</a:t>
              </a:r>
              <a:endParaRPr sz="13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6933" y="1701546"/>
              <a:ext cx="1463100" cy="8274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WRF Preparation</a:t>
              </a:r>
              <a:endParaRPr sz="13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6933" y="2970171"/>
              <a:ext cx="1463100" cy="827400"/>
            </a:xfrm>
            <a:prstGeom prst="rect">
              <a:avLst/>
            </a:prstGeom>
            <a:solidFill>
              <a:srgbClr val="F4CCCC"/>
            </a:solidFill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Weather Research and Forecast</a:t>
              </a:r>
              <a:endParaRPr sz="13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979266" y="2830558"/>
              <a:ext cx="1463100" cy="827400"/>
            </a:xfrm>
            <a:prstGeom prst="rect">
              <a:avLst/>
            </a:prstGeom>
            <a:solidFill>
              <a:srgbClr val="3D85C6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WW3 Preparation</a:t>
              </a:r>
              <a:endParaRPr sz="13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980504" y="1729958"/>
              <a:ext cx="1463100" cy="827400"/>
            </a:xfrm>
            <a:prstGeom prst="rect">
              <a:avLst/>
            </a:prstGeom>
            <a:solidFill>
              <a:srgbClr val="6D9EEB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ROMS Preparation</a:t>
              </a:r>
              <a:endParaRPr sz="13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932750" y="2830558"/>
              <a:ext cx="1463100" cy="827400"/>
            </a:xfrm>
            <a:prstGeom prst="rect">
              <a:avLst/>
            </a:prstGeom>
            <a:solidFill>
              <a:srgbClr val="F4CCCC"/>
            </a:solidFill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Wavewatch 3</a:t>
              </a:r>
              <a:endParaRPr sz="13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932762" y="1729958"/>
              <a:ext cx="1463100" cy="827400"/>
            </a:xfrm>
            <a:prstGeom prst="rect">
              <a:avLst/>
            </a:prstGeom>
            <a:solidFill>
              <a:srgbClr val="F4CCCC"/>
            </a:solidFill>
            <a:ln cap="flat" cmpd="sng" w="19050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Regional Ocean Model System</a:t>
              </a:r>
              <a:endParaRPr sz="13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979261" y="601033"/>
              <a:ext cx="1463100" cy="8274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7525" lIns="97525" spcFirstLastPara="1" rIns="97525" wrap="square" tIns="975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300"/>
                <a:t>Initial and Boundary conditions</a:t>
              </a:r>
              <a:endParaRPr sz="1300"/>
            </a:p>
          </p:txBody>
        </p:sp>
        <p:cxnSp>
          <p:nvCxnSpPr>
            <p:cNvPr id="149" name="Google Shape;149;p3"/>
            <p:cNvCxnSpPr>
              <a:stCxn id="141" idx="2"/>
              <a:endCxn id="142" idx="0"/>
            </p:cNvCxnSpPr>
            <p:nvPr/>
          </p:nvCxnSpPr>
          <p:spPr>
            <a:xfrm flipH="1" rot="-5400000">
              <a:off x="672423" y="1564796"/>
              <a:ext cx="272700" cy="600"/>
            </a:xfrm>
            <a:prstGeom prst="bentConnector3">
              <a:avLst>
                <a:gd fmla="val 50018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0" name="Google Shape;150;p3"/>
            <p:cNvCxnSpPr>
              <a:stCxn id="142" idx="2"/>
              <a:endCxn id="143" idx="0"/>
            </p:cNvCxnSpPr>
            <p:nvPr/>
          </p:nvCxnSpPr>
          <p:spPr>
            <a:xfrm flipH="1" rot="-5400000">
              <a:off x="588133" y="2749296"/>
              <a:ext cx="441300" cy="600"/>
            </a:xfrm>
            <a:prstGeom prst="bentConnector3">
              <a:avLst>
                <a:gd fmla="val 49992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1" name="Google Shape;151;p3"/>
            <p:cNvCxnSpPr>
              <a:stCxn id="143" idx="3"/>
              <a:endCxn id="145" idx="1"/>
            </p:cNvCxnSpPr>
            <p:nvPr/>
          </p:nvCxnSpPr>
          <p:spPr>
            <a:xfrm flipH="1" rot="10800000">
              <a:off x="1540033" y="2143671"/>
              <a:ext cx="440400" cy="1240200"/>
            </a:xfrm>
            <a:prstGeom prst="bentConnector3">
              <a:avLst>
                <a:gd fmla="val 50008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2" name="Google Shape;152;p3"/>
            <p:cNvCxnSpPr>
              <a:stCxn id="143" idx="3"/>
              <a:endCxn id="144" idx="1"/>
            </p:cNvCxnSpPr>
            <p:nvPr/>
          </p:nvCxnSpPr>
          <p:spPr>
            <a:xfrm flipH="1" rot="10800000">
              <a:off x="1540033" y="3244371"/>
              <a:ext cx="439200" cy="1395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3" name="Google Shape;153;p3"/>
            <p:cNvCxnSpPr>
              <a:stCxn id="148" idx="2"/>
              <a:endCxn id="145" idx="0"/>
            </p:cNvCxnSpPr>
            <p:nvPr/>
          </p:nvCxnSpPr>
          <p:spPr>
            <a:xfrm flipH="1" rot="-5400000">
              <a:off x="2560661" y="1578583"/>
              <a:ext cx="301500" cy="1200"/>
            </a:xfrm>
            <a:prstGeom prst="bentConnector3">
              <a:avLst>
                <a:gd fmla="val 50004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4" name="Google Shape;154;p3"/>
            <p:cNvCxnSpPr>
              <a:stCxn id="144" idx="3"/>
              <a:endCxn id="146" idx="1"/>
            </p:cNvCxnSpPr>
            <p:nvPr/>
          </p:nvCxnSpPr>
          <p:spPr>
            <a:xfrm>
              <a:off x="3442366" y="3244258"/>
              <a:ext cx="490500" cy="600"/>
            </a:xfrm>
            <a:prstGeom prst="bentConnector3">
              <a:avLst>
                <a:gd fmla="val 49988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55" name="Google Shape;155;p3"/>
            <p:cNvCxnSpPr>
              <a:stCxn id="145" idx="3"/>
              <a:endCxn id="147" idx="1"/>
            </p:cNvCxnSpPr>
            <p:nvPr/>
          </p:nvCxnSpPr>
          <p:spPr>
            <a:xfrm>
              <a:off x="3443604" y="2143658"/>
              <a:ext cx="489300" cy="600"/>
            </a:xfrm>
            <a:prstGeom prst="bentConnector3">
              <a:avLst>
                <a:gd fmla="val 49986" name="adj1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56" name="Google Shape;156;p3" title="image-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0775" y="4913721"/>
            <a:ext cx="1828326" cy="14254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3" title="image-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79036" y="1791522"/>
            <a:ext cx="2774738" cy="217622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3" title="image-7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22951" y="4022471"/>
            <a:ext cx="2580468" cy="231837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9" name="Google Shape;159;p3" title="image-4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52711" y="4877822"/>
            <a:ext cx="1391864" cy="14254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60" name="Google Shape;160;p3"/>
          <p:cNvCxnSpPr>
            <a:stCxn id="143" idx="2"/>
            <a:endCxn id="159" idx="1"/>
          </p:cNvCxnSpPr>
          <p:nvPr/>
        </p:nvCxnSpPr>
        <p:spPr>
          <a:xfrm flipH="1" rot="-5400000">
            <a:off x="3892508" y="4930267"/>
            <a:ext cx="595500" cy="724800"/>
          </a:xfrm>
          <a:prstGeom prst="bentConnector2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3"/>
          <p:cNvCxnSpPr>
            <a:stCxn id="146" idx="3"/>
            <a:endCxn id="158" idx="1"/>
          </p:cNvCxnSpPr>
          <p:nvPr/>
        </p:nvCxnSpPr>
        <p:spPr>
          <a:xfrm>
            <a:off x="8415225" y="4441605"/>
            <a:ext cx="507600" cy="7401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3"/>
          <p:cNvCxnSpPr>
            <a:stCxn id="147" idx="3"/>
            <a:endCxn id="157" idx="1"/>
          </p:cNvCxnSpPr>
          <p:nvPr/>
        </p:nvCxnSpPr>
        <p:spPr>
          <a:xfrm flipH="1" rot="10800000">
            <a:off x="8415237" y="2879605"/>
            <a:ext cx="363900" cy="461400"/>
          </a:xfrm>
          <a:prstGeom prst="bentConnector3">
            <a:avLst>
              <a:gd fmla="val 49986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3"/>
          <p:cNvSpPr/>
          <p:nvPr/>
        </p:nvSpPr>
        <p:spPr>
          <a:xfrm>
            <a:off x="5285100" y="5696571"/>
            <a:ext cx="182700" cy="16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4" name="Google Shape;164;p3"/>
          <p:cNvCxnSpPr>
            <a:stCxn id="163" idx="3"/>
            <a:endCxn id="156" idx="1"/>
          </p:cNvCxnSpPr>
          <p:nvPr/>
        </p:nvCxnSpPr>
        <p:spPr>
          <a:xfrm flipH="1" rot="10800000">
            <a:off x="5467800" y="5626521"/>
            <a:ext cx="552900" cy="150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5" name="Google Shape;165;p3" title="Screenshot 2025-05-19 at 05.46.22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7428299" y="5398120"/>
            <a:ext cx="1350702" cy="427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3" title="Screenshot 2025-05-19 at 05.51.02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5400000">
            <a:off x="10848925" y="4987346"/>
            <a:ext cx="2040525" cy="645625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7" name="Google Shape;167;p3" title="Screenshot 2025-05-19 at 06.19.15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5400000">
            <a:off x="10921070" y="2652306"/>
            <a:ext cx="1896223" cy="6185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172" name="Google Shape;172;g3a20973166b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999" y="13642"/>
            <a:ext cx="3429002" cy="3415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173" name="Google Shape;173;g3a20973166b_0_1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88968"/>
            <a:ext cx="7467600" cy="3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g3a20973166b_0_1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5" name="Google Shape;175;g3a20973166b_0_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g3a20973166b_0_1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3a20973166b_0_1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178" name="Google Shape;178;g3a20973166b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3a20973166b_0_11"/>
          <p:cNvSpPr txBox="1"/>
          <p:nvPr>
            <p:ph type="title"/>
          </p:nvPr>
        </p:nvSpPr>
        <p:spPr>
          <a:xfrm>
            <a:off x="436996" y="1116448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/>
              <a:t>Predicting batteria contamination in farmed mussels</a:t>
            </a:r>
            <a:endParaRPr/>
          </a:p>
        </p:txBody>
      </p:sp>
      <p:sp>
        <p:nvSpPr>
          <p:cNvPr id="180" name="Google Shape;180;g3a20973166b_0_11"/>
          <p:cNvSpPr txBox="1"/>
          <p:nvPr>
            <p:ph idx="2" type="body"/>
          </p:nvPr>
        </p:nvSpPr>
        <p:spPr>
          <a:xfrm rot="-5400000">
            <a:off x="-1454050" y="3289750"/>
            <a:ext cx="46923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b="1" lang="it-IT"/>
              <a:t>OOO: orchestration, orchestration, orchestration</a:t>
            </a:r>
            <a:endParaRPr b="1"/>
          </a:p>
        </p:txBody>
      </p:sp>
      <p:sp>
        <p:nvSpPr>
          <p:cNvPr id="181" name="Google Shape;181;g3a20973166b_0_11"/>
          <p:cNvSpPr/>
          <p:nvPr/>
        </p:nvSpPr>
        <p:spPr>
          <a:xfrm>
            <a:off x="8489497" y="2179026"/>
            <a:ext cx="1680600" cy="950400"/>
          </a:xfrm>
          <a:prstGeom prst="rect">
            <a:avLst/>
          </a:prstGeom>
          <a:solidFill>
            <a:srgbClr val="F4CCCC"/>
          </a:solidFill>
          <a:ln cap="flat" cmpd="sng" w="218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12025" lIns="112025" spcFirstLastPara="1" rIns="112025" wrap="square" tIns="112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93"/>
              <a:t>AIQUAM++</a:t>
            </a:r>
            <a:endParaRPr sz="1493"/>
          </a:p>
        </p:txBody>
      </p:sp>
      <p:cxnSp>
        <p:nvCxnSpPr>
          <p:cNvPr id="182" name="Google Shape;182;g3a20973166b_0_11"/>
          <p:cNvCxnSpPr>
            <a:stCxn id="183" idx="3"/>
            <a:endCxn id="181" idx="1"/>
          </p:cNvCxnSpPr>
          <p:nvPr/>
        </p:nvCxnSpPr>
        <p:spPr>
          <a:xfrm flipH="1" rot="10800000">
            <a:off x="8042709" y="2654248"/>
            <a:ext cx="446700" cy="700200"/>
          </a:xfrm>
          <a:prstGeom prst="bentConnector3">
            <a:avLst>
              <a:gd fmla="val 49992" name="adj1"/>
            </a:avLst>
          </a:prstGeom>
          <a:noFill/>
          <a:ln cap="flat" cmpd="sng" w="109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g3a20973166b_0_11"/>
          <p:cNvSpPr/>
          <p:nvPr/>
        </p:nvSpPr>
        <p:spPr>
          <a:xfrm>
            <a:off x="6362070" y="1673657"/>
            <a:ext cx="1680600" cy="450300"/>
          </a:xfrm>
          <a:prstGeom prst="rect">
            <a:avLst/>
          </a:prstGeom>
          <a:solidFill>
            <a:srgbClr val="CFE2F3"/>
          </a:solidFill>
          <a:ln cap="flat" cmpd="sng" w="109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025" lIns="112025" spcFirstLastPara="1" rIns="112025" wrap="square" tIns="112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93"/>
              <a:t>Initial conditions</a:t>
            </a:r>
            <a:endParaRPr sz="1493"/>
          </a:p>
        </p:txBody>
      </p:sp>
      <p:cxnSp>
        <p:nvCxnSpPr>
          <p:cNvPr id="185" name="Google Shape;185;g3a20973166b_0_11"/>
          <p:cNvCxnSpPr>
            <a:stCxn id="184" idx="2"/>
            <a:endCxn id="183" idx="0"/>
          </p:cNvCxnSpPr>
          <p:nvPr/>
        </p:nvCxnSpPr>
        <p:spPr>
          <a:xfrm flipH="1" rot="-5400000">
            <a:off x="6824970" y="2501357"/>
            <a:ext cx="755400" cy="600"/>
          </a:xfrm>
          <a:prstGeom prst="bentConnector3">
            <a:avLst>
              <a:gd fmla="val 49993" name="adj1"/>
            </a:avLst>
          </a:prstGeom>
          <a:noFill/>
          <a:ln cap="flat" cmpd="sng" w="109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3" name="Google Shape;183;g3a20973166b_0_11"/>
          <p:cNvSpPr/>
          <p:nvPr/>
        </p:nvSpPr>
        <p:spPr>
          <a:xfrm>
            <a:off x="6362109" y="2879248"/>
            <a:ext cx="1680600" cy="950400"/>
          </a:xfrm>
          <a:prstGeom prst="rect">
            <a:avLst/>
          </a:prstGeom>
          <a:solidFill>
            <a:srgbClr val="F4CCCC"/>
          </a:solidFill>
          <a:ln cap="flat" cmpd="sng" w="2187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12025" lIns="112025" spcFirstLastPara="1" rIns="112025" wrap="square" tIns="112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93"/>
              <a:t>WaComM++</a:t>
            </a:r>
            <a:endParaRPr sz="1493"/>
          </a:p>
        </p:txBody>
      </p:sp>
      <p:cxnSp>
        <p:nvCxnSpPr>
          <p:cNvPr id="186" name="Google Shape;186;g3a20973166b_0_11"/>
          <p:cNvCxnSpPr>
            <a:stCxn id="187" idx="3"/>
            <a:endCxn id="183" idx="1"/>
          </p:cNvCxnSpPr>
          <p:nvPr/>
        </p:nvCxnSpPr>
        <p:spPr>
          <a:xfrm>
            <a:off x="5727155" y="2813919"/>
            <a:ext cx="635100" cy="540600"/>
          </a:xfrm>
          <a:prstGeom prst="bentConnector3">
            <a:avLst>
              <a:gd fmla="val 50008" name="adj1"/>
            </a:avLst>
          </a:prstGeom>
          <a:noFill/>
          <a:ln cap="flat" cmpd="sng" w="109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188" name="Google Shape;188;g3a20973166b_0_11"/>
          <p:cNvGrpSpPr/>
          <p:nvPr/>
        </p:nvGrpSpPr>
        <p:grpSpPr>
          <a:xfrm>
            <a:off x="1782097" y="1669754"/>
            <a:ext cx="3945057" cy="2370872"/>
            <a:chOff x="76923" y="601033"/>
            <a:chExt cx="5318939" cy="3196538"/>
          </a:xfrm>
        </p:grpSpPr>
        <p:sp>
          <p:nvSpPr>
            <p:cNvPr id="189" name="Google Shape;189;g3a20973166b_0_11"/>
            <p:cNvSpPr/>
            <p:nvPr/>
          </p:nvSpPr>
          <p:spPr>
            <a:xfrm>
              <a:off x="76923" y="601346"/>
              <a:ext cx="1463100" cy="827400"/>
            </a:xfrm>
            <a:prstGeom prst="rect">
              <a:avLst/>
            </a:prstGeom>
            <a:solidFill>
              <a:srgbClr val="CFE2F3"/>
            </a:solidFill>
            <a:ln cap="flat" cmpd="sng" w="70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Initial &amp; Boundary conditions</a:t>
              </a:r>
              <a:endParaRPr sz="964"/>
            </a:p>
          </p:txBody>
        </p:sp>
        <p:sp>
          <p:nvSpPr>
            <p:cNvPr id="190" name="Google Shape;190;g3a20973166b_0_11"/>
            <p:cNvSpPr/>
            <p:nvPr/>
          </p:nvSpPr>
          <p:spPr>
            <a:xfrm>
              <a:off x="76933" y="1701546"/>
              <a:ext cx="1463100" cy="827400"/>
            </a:xfrm>
            <a:prstGeom prst="rect">
              <a:avLst/>
            </a:prstGeom>
            <a:solidFill>
              <a:srgbClr val="6D9EEB"/>
            </a:solidFill>
            <a:ln cap="flat" cmpd="sng" w="70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WRF Preparation</a:t>
              </a:r>
              <a:endParaRPr sz="964"/>
            </a:p>
          </p:txBody>
        </p:sp>
        <p:sp>
          <p:nvSpPr>
            <p:cNvPr id="191" name="Google Shape;191;g3a20973166b_0_11"/>
            <p:cNvSpPr/>
            <p:nvPr/>
          </p:nvSpPr>
          <p:spPr>
            <a:xfrm>
              <a:off x="76933" y="2970171"/>
              <a:ext cx="1463100" cy="827400"/>
            </a:xfrm>
            <a:prstGeom prst="rect">
              <a:avLst/>
            </a:prstGeom>
            <a:solidFill>
              <a:srgbClr val="F4CCCC"/>
            </a:solidFill>
            <a:ln cap="flat" cmpd="sng" w="14125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Weather Research and Forecast</a:t>
              </a:r>
              <a:endParaRPr sz="964"/>
            </a:p>
          </p:txBody>
        </p:sp>
        <p:sp>
          <p:nvSpPr>
            <p:cNvPr id="192" name="Google Shape;192;g3a20973166b_0_11"/>
            <p:cNvSpPr/>
            <p:nvPr/>
          </p:nvSpPr>
          <p:spPr>
            <a:xfrm>
              <a:off x="1979266" y="2830558"/>
              <a:ext cx="1463100" cy="827400"/>
            </a:xfrm>
            <a:prstGeom prst="rect">
              <a:avLst/>
            </a:prstGeom>
            <a:solidFill>
              <a:srgbClr val="3D85C6"/>
            </a:solidFill>
            <a:ln cap="flat" cmpd="sng" w="70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WW3 Preparation</a:t>
              </a:r>
              <a:endParaRPr sz="964"/>
            </a:p>
          </p:txBody>
        </p:sp>
        <p:sp>
          <p:nvSpPr>
            <p:cNvPr id="193" name="Google Shape;193;g3a20973166b_0_11"/>
            <p:cNvSpPr/>
            <p:nvPr/>
          </p:nvSpPr>
          <p:spPr>
            <a:xfrm>
              <a:off x="1980504" y="1729958"/>
              <a:ext cx="1463100" cy="827400"/>
            </a:xfrm>
            <a:prstGeom prst="rect">
              <a:avLst/>
            </a:prstGeom>
            <a:solidFill>
              <a:srgbClr val="6D9EEB"/>
            </a:solidFill>
            <a:ln cap="flat" cmpd="sng" w="70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ROMS Preparation</a:t>
              </a:r>
              <a:endParaRPr sz="964"/>
            </a:p>
          </p:txBody>
        </p:sp>
        <p:sp>
          <p:nvSpPr>
            <p:cNvPr id="194" name="Google Shape;194;g3a20973166b_0_11"/>
            <p:cNvSpPr/>
            <p:nvPr/>
          </p:nvSpPr>
          <p:spPr>
            <a:xfrm>
              <a:off x="3932750" y="2830558"/>
              <a:ext cx="1463100" cy="827400"/>
            </a:xfrm>
            <a:prstGeom prst="rect">
              <a:avLst/>
            </a:prstGeom>
            <a:solidFill>
              <a:srgbClr val="F4CCCC"/>
            </a:solidFill>
            <a:ln cap="flat" cmpd="sng" w="14125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Wavewatch 3</a:t>
              </a:r>
              <a:endParaRPr sz="964"/>
            </a:p>
          </p:txBody>
        </p:sp>
        <p:sp>
          <p:nvSpPr>
            <p:cNvPr id="187" name="Google Shape;187;g3a20973166b_0_11"/>
            <p:cNvSpPr/>
            <p:nvPr/>
          </p:nvSpPr>
          <p:spPr>
            <a:xfrm>
              <a:off x="3932762" y="1729958"/>
              <a:ext cx="1463100" cy="827400"/>
            </a:xfrm>
            <a:prstGeom prst="rect">
              <a:avLst/>
            </a:prstGeom>
            <a:solidFill>
              <a:srgbClr val="F4CCCC"/>
            </a:solidFill>
            <a:ln cap="flat" cmpd="sng" w="14125">
              <a:solidFill>
                <a:srgbClr val="595959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Regional Ocean Model System</a:t>
              </a:r>
              <a:endParaRPr sz="964"/>
            </a:p>
          </p:txBody>
        </p:sp>
        <p:sp>
          <p:nvSpPr>
            <p:cNvPr id="195" name="Google Shape;195;g3a20973166b_0_11"/>
            <p:cNvSpPr/>
            <p:nvPr/>
          </p:nvSpPr>
          <p:spPr>
            <a:xfrm>
              <a:off x="1979261" y="601033"/>
              <a:ext cx="1463100" cy="827400"/>
            </a:xfrm>
            <a:prstGeom prst="rect">
              <a:avLst/>
            </a:prstGeom>
            <a:solidFill>
              <a:srgbClr val="CFE2F3"/>
            </a:solidFill>
            <a:ln cap="flat" cmpd="sng" w="70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2325" lIns="72325" spcFirstLastPara="1" rIns="72325" wrap="square" tIns="723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64"/>
                <a:t>Initial and Boundary conditions</a:t>
              </a:r>
              <a:endParaRPr sz="964"/>
            </a:p>
          </p:txBody>
        </p:sp>
        <p:cxnSp>
          <p:nvCxnSpPr>
            <p:cNvPr id="196" name="Google Shape;196;g3a20973166b_0_11"/>
            <p:cNvCxnSpPr>
              <a:stCxn id="189" idx="2"/>
              <a:endCxn id="190" idx="0"/>
            </p:cNvCxnSpPr>
            <p:nvPr/>
          </p:nvCxnSpPr>
          <p:spPr>
            <a:xfrm flipH="1" rot="-5400000">
              <a:off x="672423" y="1564796"/>
              <a:ext cx="272700" cy="600"/>
            </a:xfrm>
            <a:prstGeom prst="bentConnector3">
              <a:avLst>
                <a:gd fmla="val 50018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7" name="Google Shape;197;g3a20973166b_0_11"/>
            <p:cNvCxnSpPr>
              <a:stCxn id="190" idx="2"/>
              <a:endCxn id="191" idx="0"/>
            </p:cNvCxnSpPr>
            <p:nvPr/>
          </p:nvCxnSpPr>
          <p:spPr>
            <a:xfrm flipH="1" rot="-5400000">
              <a:off x="588133" y="2749296"/>
              <a:ext cx="441300" cy="600"/>
            </a:xfrm>
            <a:prstGeom prst="bentConnector3">
              <a:avLst>
                <a:gd fmla="val 49992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8" name="Google Shape;198;g3a20973166b_0_11"/>
            <p:cNvCxnSpPr>
              <a:stCxn id="191" idx="3"/>
              <a:endCxn id="193" idx="1"/>
            </p:cNvCxnSpPr>
            <p:nvPr/>
          </p:nvCxnSpPr>
          <p:spPr>
            <a:xfrm flipH="1" rot="10800000">
              <a:off x="1540033" y="2143671"/>
              <a:ext cx="440400" cy="1240200"/>
            </a:xfrm>
            <a:prstGeom prst="bentConnector3">
              <a:avLst>
                <a:gd fmla="val 50008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99" name="Google Shape;199;g3a20973166b_0_11"/>
            <p:cNvCxnSpPr>
              <a:stCxn id="191" idx="3"/>
              <a:endCxn id="192" idx="1"/>
            </p:cNvCxnSpPr>
            <p:nvPr/>
          </p:nvCxnSpPr>
          <p:spPr>
            <a:xfrm flipH="1" rot="10800000">
              <a:off x="1540033" y="3244371"/>
              <a:ext cx="439200" cy="139500"/>
            </a:xfrm>
            <a:prstGeom prst="bentConnector3">
              <a:avLst>
                <a:gd fmla="val 50004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0" name="Google Shape;200;g3a20973166b_0_11"/>
            <p:cNvCxnSpPr>
              <a:stCxn id="195" idx="2"/>
              <a:endCxn id="193" idx="0"/>
            </p:cNvCxnSpPr>
            <p:nvPr/>
          </p:nvCxnSpPr>
          <p:spPr>
            <a:xfrm flipH="1" rot="-5400000">
              <a:off x="2560661" y="1578583"/>
              <a:ext cx="301500" cy="1200"/>
            </a:xfrm>
            <a:prstGeom prst="bentConnector3">
              <a:avLst>
                <a:gd fmla="val 50004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1" name="Google Shape;201;g3a20973166b_0_11"/>
            <p:cNvCxnSpPr>
              <a:stCxn id="192" idx="3"/>
              <a:endCxn id="194" idx="1"/>
            </p:cNvCxnSpPr>
            <p:nvPr/>
          </p:nvCxnSpPr>
          <p:spPr>
            <a:xfrm>
              <a:off x="3442366" y="3244258"/>
              <a:ext cx="490500" cy="600"/>
            </a:xfrm>
            <a:prstGeom prst="bentConnector3">
              <a:avLst>
                <a:gd fmla="val 49988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02" name="Google Shape;202;g3a20973166b_0_11"/>
            <p:cNvCxnSpPr>
              <a:stCxn id="193" idx="3"/>
              <a:endCxn id="187" idx="1"/>
            </p:cNvCxnSpPr>
            <p:nvPr/>
          </p:nvCxnSpPr>
          <p:spPr>
            <a:xfrm>
              <a:off x="3443604" y="2143658"/>
              <a:ext cx="489300" cy="600"/>
            </a:xfrm>
            <a:prstGeom prst="bentConnector3">
              <a:avLst>
                <a:gd fmla="val 49986" name="adj1"/>
              </a:avLst>
            </a:prstGeom>
            <a:noFill/>
            <a:ln cap="flat" cmpd="sng" w="70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203" name="Google Shape;203;g3a20973166b_0_11" title="image-9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0292" y="4179677"/>
            <a:ext cx="2477873" cy="2226201"/>
          </a:xfrm>
          <a:prstGeom prst="rect">
            <a:avLst/>
          </a:prstGeom>
          <a:noFill/>
          <a:ln cap="flat" cmpd="sng" w="109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g3a20973166b_0_11" title="image-1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2703" y="4179677"/>
            <a:ext cx="3776085" cy="2226200"/>
          </a:xfrm>
          <a:prstGeom prst="rect">
            <a:avLst/>
          </a:prstGeom>
          <a:noFill/>
          <a:ln cap="flat" cmpd="sng" w="109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5" name="Google Shape;205;g3a20973166b_0_11" title="image-11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47084" y="3304396"/>
            <a:ext cx="2124210" cy="3130681"/>
          </a:xfrm>
          <a:prstGeom prst="rect">
            <a:avLst/>
          </a:prstGeom>
          <a:noFill/>
          <a:ln cap="flat" cmpd="sng" w="109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6" name="Google Shape;206;g3a20973166b_0_11"/>
          <p:cNvCxnSpPr>
            <a:stCxn id="181" idx="3"/>
            <a:endCxn id="205" idx="0"/>
          </p:cNvCxnSpPr>
          <p:nvPr/>
        </p:nvCxnSpPr>
        <p:spPr>
          <a:xfrm>
            <a:off x="10170097" y="2654226"/>
            <a:ext cx="239100" cy="650100"/>
          </a:xfrm>
          <a:prstGeom prst="bentConnector2">
            <a:avLst/>
          </a:prstGeom>
          <a:noFill/>
          <a:ln cap="flat" cmpd="sng" w="109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g3a20973166b_0_11"/>
          <p:cNvCxnSpPr>
            <a:stCxn id="183" idx="3"/>
            <a:endCxn id="203" idx="0"/>
          </p:cNvCxnSpPr>
          <p:nvPr/>
        </p:nvCxnSpPr>
        <p:spPr>
          <a:xfrm flipH="1">
            <a:off x="3089109" y="3354448"/>
            <a:ext cx="4953600" cy="825300"/>
          </a:xfrm>
          <a:prstGeom prst="bentConnector4">
            <a:avLst>
              <a:gd fmla="val -5522" name="adj1"/>
              <a:gd fmla="val 78787" name="adj2"/>
            </a:avLst>
          </a:prstGeom>
          <a:noFill/>
          <a:ln cap="flat" cmpd="sng" w="109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8" name="Google Shape;208;g3a20973166b_0_11" title="Screenshot 2025-05-19 at 06.12.33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5400000">
            <a:off x="10456498" y="4581966"/>
            <a:ext cx="2568842" cy="812786"/>
          </a:xfrm>
          <a:prstGeom prst="rect">
            <a:avLst/>
          </a:prstGeom>
          <a:noFill/>
          <a:ln cap="flat" cmpd="sng" w="109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9" name="Google Shape;209;g3a20973166b_0_11" title="Screenshot 2025-05-19 at 06.20.24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7627198" y="5111809"/>
            <a:ext cx="1909965" cy="604313"/>
          </a:xfrm>
          <a:prstGeom prst="rect">
            <a:avLst/>
          </a:prstGeom>
          <a:noFill/>
          <a:ln cap="flat" cmpd="sng" w="109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214" name="Google Shape;214;g3a20973166b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2999" y="13642"/>
            <a:ext cx="3429002" cy="3415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215" name="Google Shape;215;g3a20973166b_0_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888968"/>
            <a:ext cx="7467600" cy="3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g3a20973166b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17" name="Google Shape;217;g3a20973166b_0_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g3a20973166b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3a20973166b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220" name="Google Shape;220;g3a20973166b_0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a20973166b_0_23"/>
          <p:cNvSpPr txBox="1"/>
          <p:nvPr>
            <p:ph type="title"/>
          </p:nvPr>
        </p:nvSpPr>
        <p:spPr>
          <a:xfrm>
            <a:off x="436996" y="1116448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it-IT"/>
              <a:t>Direct Acyclic Graphs as parallel jobs on anything</a:t>
            </a:r>
            <a:endParaRPr/>
          </a:p>
        </p:txBody>
      </p:sp>
      <p:sp>
        <p:nvSpPr>
          <p:cNvPr id="222" name="Google Shape;222;g3a20973166b_0_23"/>
          <p:cNvSpPr txBox="1"/>
          <p:nvPr>
            <p:ph idx="2" type="body"/>
          </p:nvPr>
        </p:nvSpPr>
        <p:spPr>
          <a:xfrm>
            <a:off x="436996" y="1656535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400"/>
              <a:buNone/>
            </a:pPr>
            <a:r>
              <a:rPr lang="it-IT"/>
              <a:t>DAGonStar is a production-oriented workflow engine</a:t>
            </a:r>
            <a:endParaRPr/>
          </a:p>
        </p:txBody>
      </p:sp>
      <p:sp>
        <p:nvSpPr>
          <p:cNvPr id="223" name="Google Shape;223;g3a20973166b_0_23"/>
          <p:cNvSpPr txBox="1"/>
          <p:nvPr>
            <p:ph idx="1" type="body"/>
          </p:nvPr>
        </p:nvSpPr>
        <p:spPr>
          <a:xfrm>
            <a:off x="437000" y="2192325"/>
            <a:ext cx="7740900" cy="4159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Integrated in the Python environment.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Minimal footprint for external software components execution.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Avoiding any workflow engine centered data management.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Checkpoints for failover and execution recovery.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Straightforward definition of tasks:</a:t>
            </a:r>
            <a:endParaRPr sz="2100"/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Python scripts.</a:t>
            </a:r>
            <a:endParaRPr sz="2100"/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Web interaction.</a:t>
            </a:r>
            <a:endParaRPr sz="2100"/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External software components.</a:t>
            </a:r>
            <a:endParaRPr sz="2100"/>
          </a:p>
          <a:p>
            <a:pPr indent="-3619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Execution sites independence:</a:t>
            </a:r>
            <a:endParaRPr sz="2100"/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Local / scheduler (SLURM).</a:t>
            </a:r>
            <a:endParaRPr sz="2100"/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Containers (Docker).</a:t>
            </a:r>
            <a:endParaRPr sz="2100"/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it-IT" sz="2100"/>
              <a:t>Clouds (AWS, OpenStack, DigitalOcean).</a:t>
            </a:r>
            <a:endParaRPr sz="2100"/>
          </a:p>
        </p:txBody>
      </p:sp>
      <p:pic>
        <p:nvPicPr>
          <p:cNvPr id="224" name="Google Shape;224;g3a20973166b_0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27625" y="953700"/>
            <a:ext cx="2585400" cy="1368300"/>
          </a:xfrm>
          <a:prstGeom prst="rect">
            <a:avLst/>
          </a:prstGeom>
          <a:noFill/>
          <a:ln cap="flat" cmpd="sng" w="9525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5" name="Google Shape;225;g3a20973166b_0_23"/>
          <p:cNvSpPr/>
          <p:nvPr/>
        </p:nvSpPr>
        <p:spPr>
          <a:xfrm>
            <a:off x="6095989" y="3624950"/>
            <a:ext cx="6096000" cy="2419800"/>
          </a:xfrm>
          <a:prstGeom prst="roundRect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/>
              <a:t>Python Script: “DAGonStar Hello World App”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import dagon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workflow=Workflow(“myapp”,settings)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workflow.add_task(new </a:t>
            </a:r>
            <a:r>
              <a:rPr b="1" lang="it-IT" sz="1200">
                <a:highlight>
                  <a:srgbClr val="F4CCCC"/>
                </a:highlight>
                <a:latin typeface="Courier New"/>
                <a:ea typeface="Courier New"/>
                <a:cs typeface="Courier New"/>
                <a:sym typeface="Courier New"/>
              </a:rPr>
              <a:t>Task(“a”,”...”)</a:t>
            </a: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-IT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workflow.add_task(new </a:t>
            </a:r>
            <a:r>
              <a:rPr b="1" lang="it-IT" sz="1200">
                <a:solidFill>
                  <a:srgbClr val="000000"/>
                </a:solidFill>
                <a:highlight>
                  <a:srgbClr val="EA9999"/>
                </a:highlight>
                <a:latin typeface="Courier New"/>
                <a:ea typeface="Courier New"/>
                <a:cs typeface="Courier New"/>
                <a:sym typeface="Courier New"/>
              </a:rPr>
              <a:t>Task(“b”,”workflow:///a”)</a:t>
            </a:r>
            <a:r>
              <a:rPr b="1" lang="it-IT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workflow.add_task(new </a:t>
            </a:r>
            <a:r>
              <a:rPr b="1" lang="it-IT" sz="1200">
                <a:solidFill>
                  <a:srgbClr val="000000"/>
                </a:solidFill>
                <a:highlight>
                  <a:srgbClr val="EA9999"/>
                </a:highlight>
                <a:latin typeface="Courier New"/>
                <a:ea typeface="Courier New"/>
                <a:cs typeface="Courier New"/>
                <a:sym typeface="Courier New"/>
              </a:rPr>
              <a:t>Task(“c”,”workflow:///a”)</a:t>
            </a:r>
            <a:r>
              <a:rPr b="1" lang="it-IT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workflow.add_task(new </a:t>
            </a:r>
            <a:r>
              <a:rPr b="1" lang="it-IT" sz="1200">
                <a:solidFill>
                  <a:srgbClr val="000000"/>
                </a:solidFill>
                <a:highlight>
                  <a:srgbClr val="E06666"/>
                </a:highlight>
                <a:latin typeface="Courier New"/>
                <a:ea typeface="Courier New"/>
                <a:cs typeface="Courier New"/>
                <a:sym typeface="Courier New"/>
              </a:rPr>
              <a:t>Task(“d”,”workflow:///b workflow:///c”)</a:t>
            </a:r>
            <a:r>
              <a:rPr b="1" lang="it-IT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2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workflow.run()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200">
                <a:latin typeface="Courier New"/>
                <a:ea typeface="Courier New"/>
                <a:cs typeface="Courier New"/>
                <a:sym typeface="Courier New"/>
              </a:rPr>
              <a:t>sys.exit(0)</a:t>
            </a:r>
            <a:endParaRPr b="1"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230" name="Google Shape;230;p4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1707577">
            <a:off x="9075069" y="1419288"/>
            <a:ext cx="4670890" cy="5451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231" name="Google Shape;231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62219"/>
            <a:ext cx="6966146" cy="5643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33" name="Google Shape;23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4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236" name="Google Shape;23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 txBox="1"/>
          <p:nvPr>
            <p:ph type="title"/>
          </p:nvPr>
        </p:nvSpPr>
        <p:spPr>
          <a:xfrm>
            <a:off x="436996" y="1116448"/>
            <a:ext cx="10515600" cy="5357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it-IT"/>
              <a:t>S</a:t>
            </a:r>
            <a:r>
              <a:rPr lang="it-IT"/>
              <a:t>treaming capabilities for environmental modeling orchestration</a:t>
            </a:r>
            <a:endParaRPr/>
          </a:p>
        </p:txBody>
      </p:sp>
      <p:pic>
        <p:nvPicPr>
          <p:cNvPr id="238" name="Google Shape;238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3450" y="5426825"/>
            <a:ext cx="2009921" cy="10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"/>
          <p:cNvSpPr txBox="1"/>
          <p:nvPr/>
        </p:nvSpPr>
        <p:spPr>
          <a:xfrm>
            <a:off x="3972599" y="5710689"/>
            <a:ext cx="577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200" lIns="85200" spcFirstLastPara="1" rIns="85200" wrap="square" tIns="85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660">
                <a:solidFill>
                  <a:srgbClr val="595959"/>
                </a:solidFill>
              </a:rPr>
              <a:t>+</a:t>
            </a:r>
            <a:endParaRPr b="1" sz="4660">
              <a:solidFill>
                <a:srgbClr val="595959"/>
              </a:solidFill>
            </a:endParaRPr>
          </a:p>
        </p:txBody>
      </p:sp>
      <p:pic>
        <p:nvPicPr>
          <p:cNvPr id="240" name="Google Shape;240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1224" y="5474331"/>
            <a:ext cx="3393984" cy="10087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"/>
          <p:cNvSpPr txBox="1"/>
          <p:nvPr/>
        </p:nvSpPr>
        <p:spPr>
          <a:xfrm>
            <a:off x="7950095" y="5639662"/>
            <a:ext cx="5772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5200" lIns="85200" spcFirstLastPara="1" rIns="85200" wrap="square" tIns="852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4660">
                <a:solidFill>
                  <a:srgbClr val="595959"/>
                </a:solidFill>
              </a:rPr>
              <a:t>=</a:t>
            </a:r>
            <a:endParaRPr b="1" sz="4660">
              <a:solidFill>
                <a:srgbClr val="595959"/>
              </a:solidFill>
            </a:endParaRPr>
          </a:p>
        </p:txBody>
      </p:sp>
      <p:pic>
        <p:nvPicPr>
          <p:cNvPr id="242" name="Google Shape;242;p4" title="dagoncapio_normal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81141" y="5579285"/>
            <a:ext cx="1787402" cy="65456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"/>
          <p:cNvSpPr txBox="1"/>
          <p:nvPr>
            <p:ph idx="1" type="body"/>
          </p:nvPr>
        </p:nvSpPr>
        <p:spPr>
          <a:xfrm>
            <a:off x="437000" y="1652150"/>
            <a:ext cx="5791800" cy="3774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DAGonStar batch tasks generate the JSON file based on the dependencies between tasks, identified by the workflow:// schema;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The JSON file is used by the CAPIO server for configuration;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Tasks make up a pipeline in which one produces files and the other reads them;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Posix calls made on these output files will be intercepted by the CAPIO server, allowing it to process data in RAM.</a:t>
            </a:r>
            <a:endParaRPr sz="2100"/>
          </a:p>
        </p:txBody>
      </p:sp>
      <p:sp>
        <p:nvSpPr>
          <p:cNvPr id="244" name="Google Shape;244;p4"/>
          <p:cNvSpPr/>
          <p:nvPr/>
        </p:nvSpPr>
        <p:spPr>
          <a:xfrm>
            <a:off x="6290875" y="1652300"/>
            <a:ext cx="5857500" cy="3774600"/>
          </a:xfrm>
          <a:prstGeom prst="rect">
            <a:avLst/>
          </a:prstGeom>
          <a:solidFill>
            <a:srgbClr val="EEEEEE"/>
          </a:solidFill>
          <a:ln cap="flat" cmpd="sng" w="41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83600" y="1918709"/>
            <a:ext cx="5699077" cy="32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nero, oscurità, notte&#10;&#10;Il contenuto generato dall'IA potrebbe non essere corretto." id="250" name="Google Shape;250;g3a20973166b_0_136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1707676">
            <a:off x="9074986" y="1419236"/>
            <a:ext cx="4670931" cy="5451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nero, oscurità, notte&#10;&#10;Il contenuto generato dall'IA potrebbe non essere corretto." id="251" name="Google Shape;251;g3a20973166b_0_13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62219"/>
            <a:ext cx="6966000" cy="56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g3a20973166b_0_136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53" name="Google Shape;253;g3a20973166b_0_1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g3a20973166b_0_136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b="1" lang="it-IT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3a20973166b_0_136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/>
            </a:p>
          </p:txBody>
        </p:sp>
      </p:grpSp>
      <p:pic>
        <p:nvPicPr>
          <p:cNvPr id="256" name="Google Shape;256;g3a20973166b_0_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a20973166b_0_136"/>
          <p:cNvSpPr txBox="1"/>
          <p:nvPr>
            <p:ph type="title"/>
          </p:nvPr>
        </p:nvSpPr>
        <p:spPr>
          <a:xfrm>
            <a:off x="436996" y="1116448"/>
            <a:ext cx="105156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3200"/>
              <a:buFont typeface="Titillium Web"/>
              <a:buNone/>
            </a:pPr>
            <a:r>
              <a:rPr lang="it-IT"/>
              <a:t>Results</a:t>
            </a:r>
            <a:endParaRPr/>
          </a:p>
        </p:txBody>
      </p:sp>
      <p:pic>
        <p:nvPicPr>
          <p:cNvPr id="258" name="Google Shape;258;g3a20973166b_0_1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39500" y="1752313"/>
            <a:ext cx="8252500" cy="46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a20973166b_0_136" title="Screenshot 2025-11-10 at 18.32.59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450" y="1752325"/>
            <a:ext cx="3826048" cy="156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a20973166b_0_136"/>
          <p:cNvSpPr txBox="1"/>
          <p:nvPr>
            <p:ph idx="1" type="body"/>
          </p:nvPr>
        </p:nvSpPr>
        <p:spPr>
          <a:xfrm>
            <a:off x="437000" y="3423275"/>
            <a:ext cx="3502500" cy="29418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First WRF output @T+~15m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First ROMS output @T+~20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Overall performance </a:t>
            </a:r>
            <a:r>
              <a:rPr lang="it-IT" sz="2100"/>
              <a:t>improvement -~90m.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it-IT" sz="2100"/>
              <a:t>~85% of the DAGonStar time.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6"/>
          <p:cNvSpPr txBox="1"/>
          <p:nvPr/>
        </p:nvSpPr>
        <p:spPr>
          <a:xfrm>
            <a:off x="6712747" y="6536581"/>
            <a:ext cx="5317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467555" y="6530753"/>
            <a:ext cx="7919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269" name="Google Shape;269;p6"/>
          <p:cNvSpPr txBox="1"/>
          <p:nvPr/>
        </p:nvSpPr>
        <p:spPr>
          <a:xfrm>
            <a:off x="446314" y="1108762"/>
            <a:ext cx="105156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32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Advantages at the fringe &amp; conclusions</a:t>
            </a:r>
            <a:endParaRPr sz="3200"/>
          </a:p>
        </p:txBody>
      </p:sp>
      <p:sp>
        <p:nvSpPr>
          <p:cNvPr id="270" name="Google Shape;270;p6"/>
          <p:cNvSpPr txBox="1"/>
          <p:nvPr>
            <p:ph idx="4294967295" type="body"/>
          </p:nvPr>
        </p:nvSpPr>
        <p:spPr>
          <a:xfrm>
            <a:off x="4156925" y="4687800"/>
            <a:ext cx="7919100" cy="17286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528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/>
              <a:t>Develop DAGonCAPIO for HPC+AI environmental applications.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/>
              <a:t>Extend the workflow:// schema to support data streaming as staging system.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/>
              <a:t>Deploy DAGonCAPIO use cases on public cloud to democratize open-source tools and open-data products.</a:t>
            </a:r>
            <a:endParaRPr sz="2000"/>
          </a:p>
        </p:txBody>
      </p:sp>
      <p:pic>
        <p:nvPicPr>
          <p:cNvPr id="271" name="Google Shape;27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410" y="1704760"/>
            <a:ext cx="5242449" cy="294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"/>
          <p:cNvSpPr txBox="1"/>
          <p:nvPr/>
        </p:nvSpPr>
        <p:spPr>
          <a:xfrm rot="-5399654">
            <a:off x="-1312003" y="2898288"/>
            <a:ext cx="29799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Hi-WeFAI - Spoke 9</a:t>
            </a:r>
            <a:endParaRPr sz="2400"/>
          </a:p>
        </p:txBody>
      </p:sp>
      <p:sp>
        <p:nvSpPr>
          <p:cNvPr id="273" name="Google Shape;273;p6"/>
          <p:cNvSpPr txBox="1"/>
          <p:nvPr/>
        </p:nvSpPr>
        <p:spPr>
          <a:xfrm rot="-5399654">
            <a:off x="4402997" y="2898288"/>
            <a:ext cx="29799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2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GLOWPP - Spoke 4</a:t>
            </a:r>
            <a:endParaRPr sz="2400"/>
          </a:p>
        </p:txBody>
      </p:sp>
      <p:pic>
        <p:nvPicPr>
          <p:cNvPr id="274" name="Google Shape;274;p6" title="Screenshot 2025-11-10 at 19.04.3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63708" y="1704750"/>
            <a:ext cx="4306150" cy="14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6" title="Screenshot 2025-11-10 at 19.05.4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3508" y="3200735"/>
            <a:ext cx="4306150" cy="145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29125" y="1704750"/>
            <a:ext cx="1618043" cy="108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29129" y="2846659"/>
            <a:ext cx="1618043" cy="1087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3a20973166b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1998" cy="86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3a20973166b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11282"/>
            <a:ext cx="12192000" cy="36176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a20973166b_0_179"/>
          <p:cNvSpPr txBox="1"/>
          <p:nvPr/>
        </p:nvSpPr>
        <p:spPr>
          <a:xfrm>
            <a:off x="6712747" y="6536581"/>
            <a:ext cx="531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Missione 4 </a:t>
            </a:r>
            <a:r>
              <a:rPr b="1"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Istruzione e Ricerca 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a20973166b_0_179"/>
          <p:cNvSpPr txBox="1"/>
          <p:nvPr/>
        </p:nvSpPr>
        <p:spPr>
          <a:xfrm>
            <a:off x="467555" y="6530753"/>
            <a:ext cx="7919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ICSC Italian Research Center on High-Performance Computing, Big Data and Quantum Computing</a:t>
            </a:r>
            <a:endParaRPr/>
          </a:p>
        </p:txBody>
      </p:sp>
      <p:sp>
        <p:nvSpPr>
          <p:cNvPr id="286" name="Google Shape;286;g3a20973166b_0_179"/>
          <p:cNvSpPr txBox="1"/>
          <p:nvPr/>
        </p:nvSpPr>
        <p:spPr>
          <a:xfrm>
            <a:off x="838200" y="1933792"/>
            <a:ext cx="10515600" cy="26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Grazie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tillium Web"/>
              <a:buNone/>
            </a:pPr>
            <a:r>
              <a:rPr b="1" lang="it-IT" sz="6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l’attenzione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EE8D967367C4F43800F524D0FB25F14" ma:contentTypeVersion="16" ma:contentTypeDescription="Creare un nuovo documento." ma:contentTypeScope="" ma:versionID="00b5e24aa4fe71f18a411d208d8feab8">
  <xsd:schema xmlns:xsd="http://www.w3.org/2001/XMLSchema" xmlns:xs="http://www.w3.org/2001/XMLSchema" xmlns:p="http://schemas.microsoft.com/office/2006/metadata/properties" xmlns:ns2="61dc867b-cde0-418c-8f68-453c80a5486d" xmlns:ns3="9c2f6c11-a5d2-4411-8a2d-6b39d3ef753b" targetNamespace="http://schemas.microsoft.com/office/2006/metadata/properties" ma:root="true" ma:fieldsID="bb46f9adfbf3fd6f50c7ce854ccce3ee" ns2:_="" ns3:_="">
    <xsd:import namespace="61dc867b-cde0-418c-8f68-453c80a5486d"/>
    <xsd:import namespace="9c2f6c11-a5d2-4411-8a2d-6b39d3ef7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867b-cde0-418c-8f68-453c80a54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5cfcbd8-6033-42e0-bf64-395394fc0a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f6c11-a5d2-4411-8a2d-6b39d3ef7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Colonna per tutti i valori di tassonomia" ma:hidden="true" ma:list="{68c33b50-0603-471a-9307-77a9cfe783aa}" ma:internalName="TaxCatchAll" ma:showField="CatchAllData" ma:web="9c2f6c11-a5d2-4411-8a2d-6b39d3ef7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dc867b-cde0-418c-8f68-453c80a5486d">
      <Terms xmlns="http://schemas.microsoft.com/office/infopath/2007/PartnerControls"/>
    </lcf76f155ced4ddcb4097134ff3c332f>
    <TaxCatchAll xmlns="9c2f6c11-a5d2-4411-8a2d-6b39d3ef753b" xsi:nil="true"/>
    <SharedWithUsers xmlns="9c2f6c11-a5d2-4411-8a2d-6b39d3ef753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CBFACE-D1D3-4425-BE8C-D0845A4FA9C8}"/>
</file>

<file path=customXml/itemProps2.xml><?xml version="1.0" encoding="utf-8"?>
<ds:datastoreItem xmlns:ds="http://schemas.openxmlformats.org/officeDocument/2006/customXml" ds:itemID="{FB7339D1-1A41-4FF6-B324-19E55DDEC944}"/>
</file>

<file path=customXml/itemProps3.xml><?xml version="1.0" encoding="utf-8"?>
<ds:datastoreItem xmlns:ds="http://schemas.openxmlformats.org/officeDocument/2006/customXml" ds:itemID="{2B01AFD0-8163-4EB2-9803-F200EC2195C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Massicci</dc:creator>
  <dcterms:created xsi:type="dcterms:W3CDTF">2025-10-30T15:19:27Z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Tema di Office:8</vt:lpwstr>
  </property>
  <property fmtid="{D5CDD505-2E9C-101B-9397-08002B2CF9AE}" pid="3" name="ClassificationContentMarkingFooterText">
    <vt:lpwstr>Pubblico</vt:lpwstr>
  </property>
  <property fmtid="{D5CDD505-2E9C-101B-9397-08002B2CF9AE}" pid="4" name="ContentTypeId">
    <vt:lpwstr>0x010100EEE8D967367C4F43800F524D0FB25F14</vt:lpwstr>
  </property>
  <property fmtid="{D5CDD505-2E9C-101B-9397-08002B2CF9AE}" pid="5" name="Order">
    <vt:r8>18100</vt:r8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