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3" r:id="rId5"/>
  </p:sldMasterIdLst>
  <p:notesMasterIdLst>
    <p:notesMasterId r:id="rId26"/>
  </p:notesMasterIdLst>
  <p:handoutMasterIdLst>
    <p:handoutMasterId r:id="rId27"/>
  </p:handoutMasterIdLst>
  <p:sldIdLst>
    <p:sldId id="307" r:id="rId6"/>
    <p:sldId id="308" r:id="rId7"/>
    <p:sldId id="309" r:id="rId8"/>
    <p:sldId id="2145707253" r:id="rId9"/>
    <p:sldId id="2145707251" r:id="rId10"/>
    <p:sldId id="2145707232" r:id="rId11"/>
    <p:sldId id="2145707250" r:id="rId12"/>
    <p:sldId id="2145707255" r:id="rId13"/>
    <p:sldId id="2145707271" r:id="rId14"/>
    <p:sldId id="2145707270" r:id="rId15"/>
    <p:sldId id="2145707268" r:id="rId16"/>
    <p:sldId id="2145707272" r:id="rId17"/>
    <p:sldId id="2147478925" r:id="rId18"/>
    <p:sldId id="2147482007" r:id="rId19"/>
    <p:sldId id="2147478896" r:id="rId20"/>
    <p:sldId id="2147482006" r:id="rId21"/>
    <p:sldId id="257" r:id="rId22"/>
    <p:sldId id="2147482004" r:id="rId23"/>
    <p:sldId id="2147482008" r:id="rId24"/>
    <p:sldId id="2147482010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Nunito Light" panose="020F0302020204030204" pitchFamily="34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Raleway" pitchFamily="2" charset="77"/>
      <p:regular r:id="rId38"/>
      <p:bold r:id="rId39"/>
      <p:italic r:id="rId40"/>
      <p:boldItalic r:id="rId41"/>
    </p:embeddedFont>
    <p:embeddedFont>
      <p:font typeface="Titillium Web" pitchFamily="2" charset="77"/>
      <p:regular r:id="rId42"/>
      <p:bold r:id="rId43"/>
      <p:italic r:id="rId44"/>
      <p:boldItalic r:id="rId45"/>
    </p:embeddedFont>
    <p:embeddedFont>
      <p:font typeface="TitilliumText22L" pitchFamily="2" charset="77"/>
      <p:regular r:id="rId46"/>
      <p:bold r:id="rId47"/>
    </p:embeddedFont>
    <p:embeddedFont>
      <p:font typeface="TITILLIUMTEXT22L-400WT" pitchFamily="2" charset="77"/>
      <p:regular r:id="rId4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922D676-0422-9442-AE16-C1568E3C9F53}">
          <p14:sldIdLst>
            <p14:sldId id="307"/>
            <p14:sldId id="308"/>
            <p14:sldId id="309"/>
            <p14:sldId id="2145707253"/>
            <p14:sldId id="2145707251"/>
            <p14:sldId id="2145707232"/>
            <p14:sldId id="2145707250"/>
            <p14:sldId id="2145707255"/>
            <p14:sldId id="2145707271"/>
            <p14:sldId id="2145707270"/>
            <p14:sldId id="2145707268"/>
            <p14:sldId id="2145707272"/>
            <p14:sldId id="2147478925"/>
            <p14:sldId id="2147482007"/>
            <p14:sldId id="2147478896"/>
            <p14:sldId id="2147482006"/>
            <p14:sldId id="257"/>
            <p14:sldId id="2147482004"/>
            <p14:sldId id="2147482008"/>
            <p14:sldId id="21474820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CA9211-665D-4F27-7448-3E855B44E283}" name="m.ortali@cineca.it" initials="m." userId="S::urn:spo:guest#m.ortali@cineca.it::" providerId="AD"/>
  <p188:author id="{C58D849C-F063-43B1-0E89-E36E3A9AF1D1}" name="SANZIO BASSINI" initials="SB" userId="S::s.bassini_cineca.it#ext#@istnazfisnucl.onmicrosoft.com::2e71d752-4745-4796-ad02-ae9db3a404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1C7FFF"/>
    <a:srgbClr val="EFFFE6"/>
    <a:srgbClr val="003333"/>
    <a:srgbClr val="0299FF"/>
    <a:srgbClr val="0099FF"/>
    <a:srgbClr val="33CCFF"/>
    <a:srgbClr val="2A65B0"/>
    <a:srgbClr val="3A64AA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254417-744B-7C65-8817-07165A330F87}" v="230" dt="2025-02-16T14:54:12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19"/>
    <p:restoredTop sz="94681"/>
  </p:normalViewPr>
  <p:slideViewPr>
    <p:cSldViewPr snapToGrid="0">
      <p:cViewPr varScale="1">
        <p:scale>
          <a:sx n="97" d="100"/>
          <a:sy n="97" d="100"/>
        </p:scale>
        <p:origin x="89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D3300-C95B-4543-BA04-D04F0A39404C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38BA55-AE0A-D140-B417-BC5CA0E854C3}">
      <dgm:prSet phldrT="[Text]" custT="1"/>
      <dgm:spPr/>
      <dgm:t>
        <a:bodyPr/>
        <a:lstStyle/>
        <a:p>
          <a:pPr>
            <a:buNone/>
          </a:pPr>
          <a:r>
            <a:rPr lang="en-US" sz="1800" b="1">
              <a:latin typeface="Titillium Web" pitchFamily="2" charset="77"/>
            </a:rPr>
            <a:t>Fibre Infrastructure 2301 - [20.7</a:t>
          </a:r>
          <a:r>
            <a:rPr lang="en-US" sz="1800" b="1" baseline="30000">
              <a:latin typeface="Titillium Web" pitchFamily="2" charset="77"/>
            </a:rPr>
            <a:t>(*)</a:t>
          </a:r>
          <a:r>
            <a:rPr lang="en-US" sz="1800" b="1">
              <a:latin typeface="Titillium Web" pitchFamily="2" charset="77"/>
            </a:rPr>
            <a:t> M€] – 20y</a:t>
          </a:r>
        </a:p>
      </dgm:t>
    </dgm:pt>
    <dgm:pt modelId="{37E100E3-5446-2949-8000-7F908B362BE6}" type="parTrans" cxnId="{07CA3F48-8A1F-9F47-8368-A6E30006D642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1E45F432-42B3-1A4A-9455-BCB3651F9FFE}" type="sibTrans" cxnId="{07CA3F48-8A1F-9F47-8368-A6E30006D642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9F8F4D90-5434-9648-88CC-1345660EF26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﻿﻿Optical Fibre + Open Line System</a:t>
          </a:r>
        </a:p>
      </dgm:t>
    </dgm:pt>
    <dgm:pt modelId="{5C6ABEE1-FD42-A644-BC38-FC0C55C9CA93}" type="parTrans" cxnId="{F83DB1FA-3B75-F143-89BF-2CCDF30CDFA9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59F795A7-1FE2-4C49-969C-8DE79AE6F4C4}" type="sibTrans" cxnId="{F83DB1FA-3B75-F143-89BF-2CCDF30CDFA9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42A710B9-739B-C442-B0D7-AF940B2AC260}">
      <dgm:prSet phldrT="[Text]" custT="1"/>
      <dgm:spPr/>
      <dgm:t>
        <a:bodyPr/>
        <a:lstStyle/>
        <a:p>
          <a:r>
            <a:rPr lang="en-US" sz="1800" b="1">
              <a:latin typeface="Titillium Web" pitchFamily="2" charset="77"/>
            </a:rPr>
            <a:t>Optical Network 2302 - [15.0</a:t>
          </a:r>
          <a:r>
            <a:rPr lang="en-US" sz="1800" b="1" baseline="30000">
              <a:latin typeface="Titillium Web" pitchFamily="2" charset="77"/>
            </a:rPr>
            <a:t>(*)</a:t>
          </a:r>
          <a:r>
            <a:rPr lang="en-US" sz="1800" b="1">
              <a:latin typeface="Titillium Web" pitchFamily="2" charset="77"/>
            </a:rPr>
            <a:t> M€] – 10y</a:t>
          </a:r>
        </a:p>
      </dgm:t>
    </dgm:pt>
    <dgm:pt modelId="{39FC31CA-05DA-2240-A53F-446FCA88CED7}" type="parTrans" cxnId="{AEF5F018-80ED-5445-9815-D3E093597E28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72379F3C-23ED-DC4D-BE0E-0EEE6C0CABAE}" type="sibTrans" cxnId="{AEF5F018-80ED-5445-9815-D3E093597E28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C929E9AB-901F-B546-8710-52C24BC5647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﻿﻿Upgrade GARR-X Progress Optical Network → GARR-T unified optical network</a:t>
          </a:r>
        </a:p>
      </dgm:t>
    </dgm:pt>
    <dgm:pt modelId="{5BCCEFC1-237F-EA41-A187-A88677821C53}" type="parTrans" cxnId="{44442D56-F6FC-0644-BA7B-DE69F35715AF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C12B77BC-DBC3-D14F-B0BC-113E79FB53B4}" type="sibTrans" cxnId="{44442D56-F6FC-0644-BA7B-DE69F35715AF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B92DE6CE-E57E-E443-A328-EC81DAD13DF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﻿﻿[TeRABIT] Sardinia {submarine + terrestrial}</a:t>
          </a:r>
        </a:p>
      </dgm:t>
    </dgm:pt>
    <dgm:pt modelId="{F5873CEB-8C28-304F-B368-D4D27413C764}" type="parTrans" cxnId="{190763E6-6383-B742-AD7E-D7ED71EC519B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1D4D8D35-91BE-0A40-B56D-97CA07366481}" type="sibTrans" cxnId="{190763E6-6383-B742-AD7E-D7ED71EC519B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F707ED2F-DC81-F148-AC33-B3EB2CEDB13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﻿﻿[ICSC] Abruzzo {terrestrial}</a:t>
          </a:r>
        </a:p>
      </dgm:t>
    </dgm:pt>
    <dgm:pt modelId="{A4401961-38A3-4F44-BEC7-8AF0238E5C5D}" type="parTrans" cxnId="{9E252100-7A3C-0F40-AAA5-4090BD3F1A66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7119E276-1B2E-7041-8CF8-69570AC8D6F4}" type="sibTrans" cxnId="{9E252100-7A3C-0F40-AAA5-4090BD3F1A66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F03FC021-CE93-0941-BA57-B6587B4C78A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﻿﻿Network Transport Capacity over Open line system</a:t>
          </a:r>
        </a:p>
      </dgm:t>
    </dgm:pt>
    <dgm:pt modelId="{79249973-B263-3742-88B9-86915CBFE009}" type="parTrans" cxnId="{873ABF66-A51A-4448-A8FC-F24A9016906D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8F41C8E2-2444-8D4B-A848-4FB7C45EBF5F}" type="sibTrans" cxnId="{873ABF66-A51A-4448-A8FC-F24A9016906D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9ED1848E-9D68-4245-9D16-087C01071F2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﻿﻿[Terabit] Sardinia, Southern Sicily</a:t>
          </a:r>
        </a:p>
      </dgm:t>
    </dgm:pt>
    <dgm:pt modelId="{98CE5E10-CBB5-414C-8C24-1A8EF9E9FD4D}" type="parTrans" cxnId="{D3D81B7A-5CDD-1F42-AA1C-FC4F416510EF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7F99C4A1-0A4C-2C49-9FB8-56927CDE89BE}" type="sibTrans" cxnId="{D3D81B7A-5CDD-1F42-AA1C-FC4F416510EF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DA2C03E2-2A7C-E240-BC24-A42F848312B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[ICSC] Abruzzo, Campania, Puglia, Calabria, Sicilia</a:t>
          </a:r>
        </a:p>
      </dgm:t>
    </dgm:pt>
    <dgm:pt modelId="{380009E6-78B7-2A40-82D2-286E5ADDE6CA}" type="parTrans" cxnId="{8C0DD1FF-D5B6-4A4F-B4F3-5B07E187ACEC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6FB461BD-77CB-D742-BD00-5B8ADF154225}" type="sibTrans" cxnId="{8C0DD1FF-D5B6-4A4F-B4F3-5B07E187ACEC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9D160039-BD5D-424A-BDF2-1FFB7FBCC19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>
              <a:latin typeface="Titillium Web" pitchFamily="2" charset="77"/>
            </a:rPr>
            <a:t>Upgrade Packet Network 2303 - [7.1</a:t>
          </a:r>
          <a:r>
            <a:rPr lang="en-US" sz="1800" b="1" baseline="30000">
              <a:latin typeface="Titillium Web" pitchFamily="2" charset="77"/>
            </a:rPr>
            <a:t>(*)</a:t>
          </a:r>
          <a:r>
            <a:rPr lang="en-US" sz="1800" b="1">
              <a:latin typeface="Titillium Web" pitchFamily="2" charset="77"/>
            </a:rPr>
            <a:t> M€] - 5y</a:t>
          </a:r>
        </a:p>
      </dgm:t>
    </dgm:pt>
    <dgm:pt modelId="{DAE828E4-B049-124B-B780-9D613560D198}" type="parTrans" cxnId="{2EC3E0F5-30B2-324C-964F-9ED44342EAE6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57F4B32D-824C-0A42-B3F0-C6398B324647}" type="sibTrans" cxnId="{2EC3E0F5-30B2-324C-964F-9ED44342EAE6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D49BC5C8-F51A-0A42-A5D5-1EEBDB4E0D3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[Terabit] Sardinia, Southern Sicily</a:t>
          </a:r>
        </a:p>
      </dgm:t>
    </dgm:pt>
    <dgm:pt modelId="{4D183AF4-E7D2-1A4B-BF68-9B957264B1C3}" type="parTrans" cxnId="{81CE4BDF-4548-644F-9BDC-566CB5CE245E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61482295-1C36-5A41-858D-ED4892D3C94E}" type="sibTrans" cxnId="{81CE4BDF-4548-644F-9BDC-566CB5CE245E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B5771058-1CD3-BC48-9A84-7D155D1E586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>
              <a:latin typeface="Titillium Web" pitchFamily="2" charset="77"/>
            </a:rPr>
            <a:t>﻿﻿[ICSC] Abruzzo, Campania, Puglia, Calabria, Sicilia, Backbone and Edge Connectivity</a:t>
          </a:r>
        </a:p>
      </dgm:t>
    </dgm:pt>
    <dgm:pt modelId="{176CF7AB-C08E-B34F-881E-0A1B34CEED5A}" type="parTrans" cxnId="{BAC3858B-224B-E049-A002-42CCC6381767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DD98C1A5-E726-174A-B960-8A0CBE96CBA5}" type="sibTrans" cxnId="{BAC3858B-224B-E049-A002-42CCC6381767}">
      <dgm:prSet/>
      <dgm:spPr/>
      <dgm:t>
        <a:bodyPr/>
        <a:lstStyle/>
        <a:p>
          <a:endParaRPr lang="en-US" sz="2000">
            <a:latin typeface="Titillium Web" pitchFamily="2" charset="77"/>
          </a:endParaRPr>
        </a:p>
      </dgm:t>
    </dgm:pt>
    <dgm:pt modelId="{805379F8-C080-A54A-848E-8FF0540D277D}" type="pres">
      <dgm:prSet presAssocID="{9FAD3300-C95B-4543-BA04-D04F0A39404C}" presName="linear" presStyleCnt="0">
        <dgm:presLayoutVars>
          <dgm:animLvl val="lvl"/>
          <dgm:resizeHandles val="exact"/>
        </dgm:presLayoutVars>
      </dgm:prSet>
      <dgm:spPr/>
    </dgm:pt>
    <dgm:pt modelId="{B431A11D-6505-0F45-BC97-D7AF1CDC9B16}" type="pres">
      <dgm:prSet presAssocID="{BA38BA55-AE0A-D140-B417-BC5CA0E854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C27F74-46D0-344D-BDF1-CEC8BBA50367}" type="pres">
      <dgm:prSet presAssocID="{BA38BA55-AE0A-D140-B417-BC5CA0E854C3}" presName="childText" presStyleLbl="revTx" presStyleIdx="0" presStyleCnt="3">
        <dgm:presLayoutVars>
          <dgm:bulletEnabled val="1"/>
        </dgm:presLayoutVars>
      </dgm:prSet>
      <dgm:spPr/>
    </dgm:pt>
    <dgm:pt modelId="{187D1E7A-4090-6A49-8999-8FDD8FC3C63F}" type="pres">
      <dgm:prSet presAssocID="{42A710B9-739B-C442-B0D7-AF940B2AC2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7ACE34-8010-B243-9DEA-279AC72C3030}" type="pres">
      <dgm:prSet presAssocID="{42A710B9-739B-C442-B0D7-AF940B2AC260}" presName="childText" presStyleLbl="revTx" presStyleIdx="1" presStyleCnt="3">
        <dgm:presLayoutVars>
          <dgm:bulletEnabled val="1"/>
        </dgm:presLayoutVars>
      </dgm:prSet>
      <dgm:spPr/>
    </dgm:pt>
    <dgm:pt modelId="{4B811253-6379-8A43-9142-D586B42F7ED6}" type="pres">
      <dgm:prSet presAssocID="{9D160039-BD5D-424A-BDF2-1FFB7FBCC19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44AB780-AA21-934E-AF72-F14DF83152CF}" type="pres">
      <dgm:prSet presAssocID="{9D160039-BD5D-424A-BDF2-1FFB7FBCC19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E252100-7A3C-0F40-AAA5-4090BD3F1A66}" srcId="{BA38BA55-AE0A-D140-B417-BC5CA0E854C3}" destId="{F707ED2F-DC81-F148-AC33-B3EB2CEDB134}" srcOrd="2" destOrd="0" parTransId="{A4401961-38A3-4F44-BEC7-8AF0238E5C5D}" sibTransId="{7119E276-1B2E-7041-8CF8-69570AC8D6F4}"/>
    <dgm:cxn modelId="{AEF5F018-80ED-5445-9815-D3E093597E28}" srcId="{9FAD3300-C95B-4543-BA04-D04F0A39404C}" destId="{42A710B9-739B-C442-B0D7-AF940B2AC260}" srcOrd="1" destOrd="0" parTransId="{39FC31CA-05DA-2240-A53F-446FCA88CED7}" sibTransId="{72379F3C-23ED-DC4D-BE0E-0EEE6C0CABAE}"/>
    <dgm:cxn modelId="{BF34D61B-5121-7A44-9BAF-6005A6B422B7}" type="presOf" srcId="{F03FC021-CE93-0941-BA57-B6587B4C78A8}" destId="{DE7ACE34-8010-B243-9DEA-279AC72C3030}" srcOrd="0" destOrd="1" presId="urn:microsoft.com/office/officeart/2005/8/layout/vList2"/>
    <dgm:cxn modelId="{6E8B8629-42FD-D647-8FAA-0B11840AF21C}" type="presOf" srcId="{9FAD3300-C95B-4543-BA04-D04F0A39404C}" destId="{805379F8-C080-A54A-848E-8FF0540D277D}" srcOrd="0" destOrd="0" presId="urn:microsoft.com/office/officeart/2005/8/layout/vList2"/>
    <dgm:cxn modelId="{07CA3F48-8A1F-9F47-8368-A6E30006D642}" srcId="{9FAD3300-C95B-4543-BA04-D04F0A39404C}" destId="{BA38BA55-AE0A-D140-B417-BC5CA0E854C3}" srcOrd="0" destOrd="0" parTransId="{37E100E3-5446-2949-8000-7F908B362BE6}" sibTransId="{1E45F432-42B3-1A4A-9455-BCB3651F9FFE}"/>
    <dgm:cxn modelId="{44442D56-F6FC-0644-BA7B-DE69F35715AF}" srcId="{42A710B9-739B-C442-B0D7-AF940B2AC260}" destId="{C929E9AB-901F-B546-8710-52C24BC56470}" srcOrd="0" destOrd="0" parTransId="{5BCCEFC1-237F-EA41-A187-A88677821C53}" sibTransId="{C12B77BC-DBC3-D14F-B0BC-113E79FB53B4}"/>
    <dgm:cxn modelId="{65CB2261-F9C4-C24F-BF89-1E8129FA084E}" type="presOf" srcId="{B92DE6CE-E57E-E443-A328-EC81DAD13DFD}" destId="{4AC27F74-46D0-344D-BDF1-CEC8BBA50367}" srcOrd="0" destOrd="1" presId="urn:microsoft.com/office/officeart/2005/8/layout/vList2"/>
    <dgm:cxn modelId="{873ABF66-A51A-4448-A8FC-F24A9016906D}" srcId="{42A710B9-739B-C442-B0D7-AF940B2AC260}" destId="{F03FC021-CE93-0941-BA57-B6587B4C78A8}" srcOrd="1" destOrd="0" parTransId="{79249973-B263-3742-88B9-86915CBFE009}" sibTransId="{8F41C8E2-2444-8D4B-A848-4FB7C45EBF5F}"/>
    <dgm:cxn modelId="{FB89A667-777C-CC4E-BE50-2D87F060ED08}" type="presOf" srcId="{D49BC5C8-F51A-0A42-A5D5-1EEBDB4E0D39}" destId="{C44AB780-AA21-934E-AF72-F14DF83152CF}" srcOrd="0" destOrd="0" presId="urn:microsoft.com/office/officeart/2005/8/layout/vList2"/>
    <dgm:cxn modelId="{77D3FE6D-D97F-1340-A045-2AFBE6D7CD2C}" type="presOf" srcId="{B5771058-1CD3-BC48-9A84-7D155D1E5861}" destId="{C44AB780-AA21-934E-AF72-F14DF83152CF}" srcOrd="0" destOrd="1" presId="urn:microsoft.com/office/officeart/2005/8/layout/vList2"/>
    <dgm:cxn modelId="{D3D81B7A-5CDD-1F42-AA1C-FC4F416510EF}" srcId="{42A710B9-739B-C442-B0D7-AF940B2AC260}" destId="{9ED1848E-9D68-4245-9D16-087C01071F26}" srcOrd="2" destOrd="0" parTransId="{98CE5E10-CBB5-414C-8C24-1A8EF9E9FD4D}" sibTransId="{7F99C4A1-0A4C-2C49-9FB8-56927CDE89BE}"/>
    <dgm:cxn modelId="{BAC3858B-224B-E049-A002-42CCC6381767}" srcId="{9D160039-BD5D-424A-BDF2-1FFB7FBCC19E}" destId="{B5771058-1CD3-BC48-9A84-7D155D1E5861}" srcOrd="1" destOrd="0" parTransId="{176CF7AB-C08E-B34F-881E-0A1B34CEED5A}" sibTransId="{DD98C1A5-E726-174A-B960-8A0CBE96CBA5}"/>
    <dgm:cxn modelId="{4B7910AA-C4BA-634D-917D-A767C844DD1C}" type="presOf" srcId="{DA2C03E2-2A7C-E240-BC24-A42F848312BE}" destId="{DE7ACE34-8010-B243-9DEA-279AC72C3030}" srcOrd="0" destOrd="3" presId="urn:microsoft.com/office/officeart/2005/8/layout/vList2"/>
    <dgm:cxn modelId="{66E894AF-A55A-6948-9B11-E246EB1C2CA5}" type="presOf" srcId="{9D160039-BD5D-424A-BDF2-1FFB7FBCC19E}" destId="{4B811253-6379-8A43-9142-D586B42F7ED6}" srcOrd="0" destOrd="0" presId="urn:microsoft.com/office/officeart/2005/8/layout/vList2"/>
    <dgm:cxn modelId="{14B7D8C8-CF2A-4B47-A247-3DF7649575BE}" type="presOf" srcId="{9F8F4D90-5434-9648-88CC-1345660EF263}" destId="{4AC27F74-46D0-344D-BDF1-CEC8BBA50367}" srcOrd="0" destOrd="0" presId="urn:microsoft.com/office/officeart/2005/8/layout/vList2"/>
    <dgm:cxn modelId="{FABC8ED1-5DEB-E14C-BABC-4217DC8FC1A2}" type="presOf" srcId="{42A710B9-739B-C442-B0D7-AF940B2AC260}" destId="{187D1E7A-4090-6A49-8999-8FDD8FC3C63F}" srcOrd="0" destOrd="0" presId="urn:microsoft.com/office/officeart/2005/8/layout/vList2"/>
    <dgm:cxn modelId="{42EB0AD2-D6F1-7349-815B-EE24A44B70DC}" type="presOf" srcId="{F707ED2F-DC81-F148-AC33-B3EB2CEDB134}" destId="{4AC27F74-46D0-344D-BDF1-CEC8BBA50367}" srcOrd="0" destOrd="2" presId="urn:microsoft.com/office/officeart/2005/8/layout/vList2"/>
    <dgm:cxn modelId="{81CE4BDF-4548-644F-9BDC-566CB5CE245E}" srcId="{9D160039-BD5D-424A-BDF2-1FFB7FBCC19E}" destId="{D49BC5C8-F51A-0A42-A5D5-1EEBDB4E0D39}" srcOrd="0" destOrd="0" parTransId="{4D183AF4-E7D2-1A4B-BF68-9B957264B1C3}" sibTransId="{61482295-1C36-5A41-858D-ED4892D3C94E}"/>
    <dgm:cxn modelId="{A12428E0-F9BC-0F47-A414-9914E1985D52}" type="presOf" srcId="{C929E9AB-901F-B546-8710-52C24BC56470}" destId="{DE7ACE34-8010-B243-9DEA-279AC72C3030}" srcOrd="0" destOrd="0" presId="urn:microsoft.com/office/officeart/2005/8/layout/vList2"/>
    <dgm:cxn modelId="{190763E6-6383-B742-AD7E-D7ED71EC519B}" srcId="{BA38BA55-AE0A-D140-B417-BC5CA0E854C3}" destId="{B92DE6CE-E57E-E443-A328-EC81DAD13DFD}" srcOrd="1" destOrd="0" parTransId="{F5873CEB-8C28-304F-B368-D4D27413C764}" sibTransId="{1D4D8D35-91BE-0A40-B56D-97CA07366481}"/>
    <dgm:cxn modelId="{D1DF51E7-C864-7C40-AF7D-41A65F8D6939}" type="presOf" srcId="{BA38BA55-AE0A-D140-B417-BC5CA0E854C3}" destId="{B431A11D-6505-0F45-BC97-D7AF1CDC9B16}" srcOrd="0" destOrd="0" presId="urn:microsoft.com/office/officeart/2005/8/layout/vList2"/>
    <dgm:cxn modelId="{2EC3E0F5-30B2-324C-964F-9ED44342EAE6}" srcId="{9FAD3300-C95B-4543-BA04-D04F0A39404C}" destId="{9D160039-BD5D-424A-BDF2-1FFB7FBCC19E}" srcOrd="2" destOrd="0" parTransId="{DAE828E4-B049-124B-B780-9D613560D198}" sibTransId="{57F4B32D-824C-0A42-B3F0-C6398B324647}"/>
    <dgm:cxn modelId="{F83DB1FA-3B75-F143-89BF-2CCDF30CDFA9}" srcId="{BA38BA55-AE0A-D140-B417-BC5CA0E854C3}" destId="{9F8F4D90-5434-9648-88CC-1345660EF263}" srcOrd="0" destOrd="0" parTransId="{5C6ABEE1-FD42-A644-BC38-FC0C55C9CA93}" sibTransId="{59F795A7-1FE2-4C49-969C-8DE79AE6F4C4}"/>
    <dgm:cxn modelId="{8C0DD1FF-D5B6-4A4F-B4F3-5B07E187ACEC}" srcId="{42A710B9-739B-C442-B0D7-AF940B2AC260}" destId="{DA2C03E2-2A7C-E240-BC24-A42F848312BE}" srcOrd="3" destOrd="0" parTransId="{380009E6-78B7-2A40-82D2-286E5ADDE6CA}" sibTransId="{6FB461BD-77CB-D742-BD00-5B8ADF154225}"/>
    <dgm:cxn modelId="{D152E2FF-8243-0D47-949F-E1E1FCB0F74F}" type="presOf" srcId="{9ED1848E-9D68-4245-9D16-087C01071F26}" destId="{DE7ACE34-8010-B243-9DEA-279AC72C3030}" srcOrd="0" destOrd="2" presId="urn:microsoft.com/office/officeart/2005/8/layout/vList2"/>
    <dgm:cxn modelId="{3D351D1B-6EF7-644A-B883-FBF9E1911965}" type="presParOf" srcId="{805379F8-C080-A54A-848E-8FF0540D277D}" destId="{B431A11D-6505-0F45-BC97-D7AF1CDC9B16}" srcOrd="0" destOrd="0" presId="urn:microsoft.com/office/officeart/2005/8/layout/vList2"/>
    <dgm:cxn modelId="{3ED6A866-6B42-AD49-86D5-7A88C469D662}" type="presParOf" srcId="{805379F8-C080-A54A-848E-8FF0540D277D}" destId="{4AC27F74-46D0-344D-BDF1-CEC8BBA50367}" srcOrd="1" destOrd="0" presId="urn:microsoft.com/office/officeart/2005/8/layout/vList2"/>
    <dgm:cxn modelId="{68B170B5-9C55-F24F-A9E9-1AE76A1F80D4}" type="presParOf" srcId="{805379F8-C080-A54A-848E-8FF0540D277D}" destId="{187D1E7A-4090-6A49-8999-8FDD8FC3C63F}" srcOrd="2" destOrd="0" presId="urn:microsoft.com/office/officeart/2005/8/layout/vList2"/>
    <dgm:cxn modelId="{AB54CBDE-5618-9949-80A4-7EF72063B8C9}" type="presParOf" srcId="{805379F8-C080-A54A-848E-8FF0540D277D}" destId="{DE7ACE34-8010-B243-9DEA-279AC72C3030}" srcOrd="3" destOrd="0" presId="urn:microsoft.com/office/officeart/2005/8/layout/vList2"/>
    <dgm:cxn modelId="{6EB2D972-0C85-EB4A-8414-EDBF6F8D6EA2}" type="presParOf" srcId="{805379F8-C080-A54A-848E-8FF0540D277D}" destId="{4B811253-6379-8A43-9142-D586B42F7ED6}" srcOrd="4" destOrd="0" presId="urn:microsoft.com/office/officeart/2005/8/layout/vList2"/>
    <dgm:cxn modelId="{49A1112D-790B-5F4C-BAD9-6AB22FA9AA56}" type="presParOf" srcId="{805379F8-C080-A54A-848E-8FF0540D277D}" destId="{C44AB780-AA21-934E-AF72-F14DF83152CF}" srcOrd="5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1A11D-6505-0F45-BC97-D7AF1CDC9B16}">
      <dsp:nvSpPr>
        <dsp:cNvPr id="0" name=""/>
        <dsp:cNvSpPr/>
      </dsp:nvSpPr>
      <dsp:spPr>
        <a:xfrm>
          <a:off x="0" y="2634"/>
          <a:ext cx="6336367" cy="512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itillium Web" pitchFamily="2" charset="77"/>
            </a:rPr>
            <a:t>Fibre Infrastructure 2301 - [20.7</a:t>
          </a:r>
          <a:r>
            <a:rPr lang="en-US" sz="1800" b="1" kern="1200" baseline="30000">
              <a:latin typeface="Titillium Web" pitchFamily="2" charset="77"/>
            </a:rPr>
            <a:t>(*)</a:t>
          </a:r>
          <a:r>
            <a:rPr lang="en-US" sz="1800" b="1" kern="1200">
              <a:latin typeface="Titillium Web" pitchFamily="2" charset="77"/>
            </a:rPr>
            <a:t> M€] – 20y</a:t>
          </a:r>
        </a:p>
      </dsp:txBody>
      <dsp:txXfrm>
        <a:off x="25008" y="27642"/>
        <a:ext cx="6286351" cy="462272"/>
      </dsp:txXfrm>
    </dsp:sp>
    <dsp:sp modelId="{4AC27F74-46D0-344D-BDF1-CEC8BBA50367}">
      <dsp:nvSpPr>
        <dsp:cNvPr id="0" name=""/>
        <dsp:cNvSpPr/>
      </dsp:nvSpPr>
      <dsp:spPr>
        <a:xfrm>
          <a:off x="0" y="514922"/>
          <a:ext cx="6336367" cy="885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8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﻿﻿Optical Fibre + Open Line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﻿﻿[TeRABIT] Sardinia {submarine + terrestrial}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﻿﻿[ICSC] Abruzzo {terrestrial}</a:t>
          </a:r>
        </a:p>
      </dsp:txBody>
      <dsp:txXfrm>
        <a:off x="0" y="514922"/>
        <a:ext cx="6336367" cy="885757"/>
      </dsp:txXfrm>
    </dsp:sp>
    <dsp:sp modelId="{187D1E7A-4090-6A49-8999-8FDD8FC3C63F}">
      <dsp:nvSpPr>
        <dsp:cNvPr id="0" name=""/>
        <dsp:cNvSpPr/>
      </dsp:nvSpPr>
      <dsp:spPr>
        <a:xfrm>
          <a:off x="0" y="1400679"/>
          <a:ext cx="6336367" cy="512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itillium Web" pitchFamily="2" charset="77"/>
            </a:rPr>
            <a:t>Optical Network 2302 - [15.0</a:t>
          </a:r>
          <a:r>
            <a:rPr lang="en-US" sz="1800" b="1" kern="1200" baseline="30000">
              <a:latin typeface="Titillium Web" pitchFamily="2" charset="77"/>
            </a:rPr>
            <a:t>(*)</a:t>
          </a:r>
          <a:r>
            <a:rPr lang="en-US" sz="1800" b="1" kern="1200">
              <a:latin typeface="Titillium Web" pitchFamily="2" charset="77"/>
            </a:rPr>
            <a:t> M€] – 10y</a:t>
          </a:r>
        </a:p>
      </dsp:txBody>
      <dsp:txXfrm>
        <a:off x="25008" y="1425687"/>
        <a:ext cx="6286351" cy="462272"/>
      </dsp:txXfrm>
    </dsp:sp>
    <dsp:sp modelId="{DE7ACE34-8010-B243-9DEA-279AC72C3030}">
      <dsp:nvSpPr>
        <dsp:cNvPr id="0" name=""/>
        <dsp:cNvSpPr/>
      </dsp:nvSpPr>
      <dsp:spPr>
        <a:xfrm>
          <a:off x="0" y="1912967"/>
          <a:ext cx="6336367" cy="1441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8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﻿﻿Upgrade GARR-X Progress Optical Network → GARR-T unified optical network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﻿﻿Network Transport Capacity over Open line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﻿﻿[Terabit] Sardinia, Southern Sicily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[ICSC] Abruzzo, Campania, Puglia, Calabria, Sicilia</a:t>
          </a:r>
        </a:p>
      </dsp:txBody>
      <dsp:txXfrm>
        <a:off x="0" y="1912967"/>
        <a:ext cx="6336367" cy="1441930"/>
      </dsp:txXfrm>
    </dsp:sp>
    <dsp:sp modelId="{4B811253-6379-8A43-9142-D586B42F7ED6}">
      <dsp:nvSpPr>
        <dsp:cNvPr id="0" name=""/>
        <dsp:cNvSpPr/>
      </dsp:nvSpPr>
      <dsp:spPr>
        <a:xfrm>
          <a:off x="0" y="3354898"/>
          <a:ext cx="6336367" cy="512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kern="1200">
              <a:latin typeface="Titillium Web" pitchFamily="2" charset="77"/>
            </a:rPr>
            <a:t>Upgrade Packet Network 2303 - [7.1</a:t>
          </a:r>
          <a:r>
            <a:rPr lang="en-US" sz="1800" b="1" kern="1200" baseline="30000">
              <a:latin typeface="Titillium Web" pitchFamily="2" charset="77"/>
            </a:rPr>
            <a:t>(*)</a:t>
          </a:r>
          <a:r>
            <a:rPr lang="en-US" sz="1800" b="1" kern="1200">
              <a:latin typeface="Titillium Web" pitchFamily="2" charset="77"/>
            </a:rPr>
            <a:t> M€] - 5y</a:t>
          </a:r>
        </a:p>
      </dsp:txBody>
      <dsp:txXfrm>
        <a:off x="25008" y="3379906"/>
        <a:ext cx="6286351" cy="462272"/>
      </dsp:txXfrm>
    </dsp:sp>
    <dsp:sp modelId="{C44AB780-AA21-934E-AF72-F14DF83152CF}">
      <dsp:nvSpPr>
        <dsp:cNvPr id="0" name=""/>
        <dsp:cNvSpPr/>
      </dsp:nvSpPr>
      <dsp:spPr>
        <a:xfrm>
          <a:off x="0" y="3867186"/>
          <a:ext cx="6336367" cy="82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8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[Terabit] Sardinia, Southern Sicily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>
              <a:latin typeface="Titillium Web" pitchFamily="2" charset="77"/>
            </a:rPr>
            <a:t>﻿﻿[ICSC] Abruzzo, Campania, Puglia, Calabria, Sicilia, Backbone and Edge Connectivity</a:t>
          </a:r>
        </a:p>
      </dsp:txBody>
      <dsp:txXfrm>
        <a:off x="0" y="3867186"/>
        <a:ext cx="6336367" cy="823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D25A63-E4A1-0A33-9B7D-594AF9962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Titillium Web" pitchFamily="2" charset="77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B73BDF-208C-8B21-E902-75E49DA47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5E96-D144-41A7-A201-3711E7E585A5}" type="datetimeFigureOut">
              <a:rPr lang="it-IT" smtClean="0">
                <a:latin typeface="Titillium Web" pitchFamily="2" charset="77"/>
              </a:rPr>
              <a:t>10/11/25</a:t>
            </a:fld>
            <a:endParaRPr lang="it-IT">
              <a:latin typeface="Titillium Web" pitchFamily="2" charset="77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78B845-4711-B3C9-E8BD-D3E88B3C74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Titillium Web" pitchFamily="2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D7E0D2-A715-34FE-7577-E897A7EE6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BA8E-58A1-4795-B429-80383B64D01A}" type="slidenum">
              <a:rPr lang="it-IT" smtClean="0">
                <a:latin typeface="Titillium Web" pitchFamily="2" charset="77"/>
              </a:rPr>
              <a:t>‹N›</a:t>
            </a:fld>
            <a:endParaRPr lang="it-IT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3845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tillium Web" pitchFamily="2" charset="77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tillium Web" pitchFamily="2" charset="77"/>
              </a:defRPr>
            </a:lvl1pPr>
          </a:lstStyle>
          <a:p>
            <a:fld id="{5A4EB775-18E4-4A23-BFB7-84300059E0E2}" type="datetimeFigureOut">
              <a:rPr lang="it-IT" smtClean="0"/>
              <a:pPr/>
              <a:t>10/11/25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tillium Web" pitchFamily="2" charset="77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tillium Web" pitchFamily="2" charset="77"/>
              </a:defRPr>
            </a:lvl1pPr>
          </a:lstStyle>
          <a:p>
            <a:fld id="{61F6E13A-CFA1-4094-AF32-D02C3FF3B6A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46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tillium Web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itillium Web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itillium Web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itillium Web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itillium Web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C629-BC7D-4FA2-A199-4768D045C67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79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DE6BA-251F-C251-6C09-346DC8B62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69822C7-2CFB-06EA-BB66-A1AA32E31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0024A94-547F-20A1-20A7-AE1240D91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70C27E-D81D-5702-6E52-F6EB1C18A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C394C-62D3-2947-BFA7-D652D82006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1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F115F-1AB0-0EEA-79C9-53887C9E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8405FA-90B7-1787-CD0C-ABC17F2D7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A933A6-9CD6-7B52-CAC6-5AC2C6347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EB36D6-E2DB-9100-CFB3-35E47FA5A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C394C-62D3-2947-BFA7-D652D82006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9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D430FE3-D0F8-70AB-9BD2-009AEBB4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7969"/>
            <a:ext cx="12192000" cy="57793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FCFF2A-5AE2-B149-F7FE-F25187A7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8789"/>
            <a:ext cx="9144000" cy="137526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b"/>
          <a:lstStyle>
            <a:lvl1pPr algn="r">
              <a:defRPr sz="4000" b="1" u="none">
                <a:solidFill>
                  <a:srgbClr val="0033CC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303650-B061-C295-3FF9-C9C66D8B6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3242"/>
            <a:ext cx="9144000" cy="5856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99CC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88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3AEE8-467F-3CA5-024E-D4F74248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EDC168-4233-60BB-5AD6-422028DD9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E01F6-3EE4-4252-EC98-E9D580DB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C51688-7DA6-5974-8793-E268C51B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3F582-134D-FAAB-9766-79332858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5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33341B-E6ED-FFF4-7C4E-27EE6C72D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87765"/>
            <a:ext cx="2628900" cy="528919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454894-1ACB-44D7-935D-FADCC4A5B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87767"/>
            <a:ext cx="7734300" cy="528919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FE8992-5EA3-B6C4-FF24-157A075C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29E5AA-9A81-1256-E1DC-22FAC90F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D40E7F-713E-7B4B-E0CE-416B1D3A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073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7"/>
            <a:ext cx="5169147" cy="995381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2220687"/>
            <a:ext cx="5169147" cy="74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116447"/>
            <a:ext cx="5659001" cy="5055753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2591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150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title="techstartup-osc.jpg"/>
          <p:cNvPicPr preferRelativeResize="0"/>
          <p:nvPr/>
        </p:nvPicPr>
        <p:blipFill rotWithShape="1">
          <a:blip r:embed="rId2">
            <a:alphaModFix/>
          </a:blip>
          <a:srcRect t="31124" r="311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907633" y="4780267"/>
            <a:ext cx="93336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666300"/>
            <a:ext cx="1690000" cy="91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333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278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 title="techstartup-osc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84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title="techstartup-osc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960000" y="4859067"/>
            <a:ext cx="3940400" cy="12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123600" y="4357749"/>
            <a:ext cx="5117600" cy="1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6119100" y="1625451"/>
            <a:ext cx="5117600" cy="1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6119100" y="861851"/>
            <a:ext cx="511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6123600" y="3594149"/>
            <a:ext cx="511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15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title="techstartup-osc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509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title="techstartup-osc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6571733" y="1966800"/>
            <a:ext cx="4669200" cy="29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082633" y="719317"/>
            <a:ext cx="572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1" y="1969033"/>
            <a:ext cx="5726400" cy="4888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853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 title="techstartup-osc.jpg"/>
          <p:cNvPicPr preferRelativeResize="0"/>
          <p:nvPr/>
        </p:nvPicPr>
        <p:blipFill rotWithShape="1">
          <a:blip r:embed="rId2">
            <a:alphaModFix/>
          </a:blip>
          <a:srcRect t="31124" r="311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24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E3711-AC92-3057-A179-8DB8E256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358CE-ED0E-072E-217A-D808C88B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73FFD1-CAC8-81C1-1E77-7EE8BDD7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1DEE2-4F43-B6A4-7483-E03CB292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EE696-7B9F-CB83-B9FF-B37BD78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971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title="techstartup-osc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92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347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title="techstartup-osc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8768000" cy="12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7476767" y="5281467"/>
            <a:ext cx="3764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034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techstartup-osc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6571733" y="1966800"/>
            <a:ext cx="4669200" cy="29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082633" y="719333"/>
            <a:ext cx="10158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1" y="1969033"/>
            <a:ext cx="5726400" cy="4888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1379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techstartup-osc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016905" y="1059567"/>
            <a:ext cx="10158000" cy="9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5333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246732" y="3198033"/>
            <a:ext cx="6928400" cy="2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28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 title="techstartup-osc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959667" y="4679867"/>
            <a:ext cx="4382400" cy="14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6849601" y="4665700"/>
            <a:ext cx="43824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6849601" y="1935900"/>
            <a:ext cx="43824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959667" y="3611467"/>
            <a:ext cx="4382400" cy="10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5"/>
          </p:nvPr>
        </p:nvSpPr>
        <p:spPr>
          <a:xfrm>
            <a:off x="6849601" y="3597300"/>
            <a:ext cx="4382400" cy="10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6"/>
          </p:nvPr>
        </p:nvSpPr>
        <p:spPr>
          <a:xfrm>
            <a:off x="6849605" y="867500"/>
            <a:ext cx="4382400" cy="10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17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 title="techstartup-osc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193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 title="techstartup-osc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777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techstartup-osc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953867" y="2280228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2"/>
          </p:nvPr>
        </p:nvSpPr>
        <p:spPr>
          <a:xfrm>
            <a:off x="4502497" y="2280199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3"/>
          </p:nvPr>
        </p:nvSpPr>
        <p:spPr>
          <a:xfrm>
            <a:off x="953867" y="4665068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4"/>
          </p:nvPr>
        </p:nvSpPr>
        <p:spPr>
          <a:xfrm>
            <a:off x="4502497" y="4665063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5"/>
          </p:nvPr>
        </p:nvSpPr>
        <p:spPr>
          <a:xfrm>
            <a:off x="8044828" y="2280199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6"/>
          </p:nvPr>
        </p:nvSpPr>
        <p:spPr>
          <a:xfrm>
            <a:off x="8044828" y="4665063"/>
            <a:ext cx="31904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7"/>
          </p:nvPr>
        </p:nvSpPr>
        <p:spPr>
          <a:xfrm>
            <a:off x="960152" y="1356967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8"/>
          </p:nvPr>
        </p:nvSpPr>
        <p:spPr>
          <a:xfrm>
            <a:off x="4508541" y="1356967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9"/>
          </p:nvPr>
        </p:nvSpPr>
        <p:spPr>
          <a:xfrm>
            <a:off x="8050629" y="1356967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3"/>
          </p:nvPr>
        </p:nvSpPr>
        <p:spPr>
          <a:xfrm>
            <a:off x="960152" y="3737464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14"/>
          </p:nvPr>
        </p:nvSpPr>
        <p:spPr>
          <a:xfrm>
            <a:off x="4508541" y="3737464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5"/>
          </p:nvPr>
        </p:nvSpPr>
        <p:spPr>
          <a:xfrm>
            <a:off x="8050629" y="3737464"/>
            <a:ext cx="31904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56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 title="techstartup-osc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951009" y="719333"/>
            <a:ext cx="3782400" cy="10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667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1"/>
          </p:nvPr>
        </p:nvSpPr>
        <p:spPr>
          <a:xfrm>
            <a:off x="950967" y="1767433"/>
            <a:ext cx="3782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6672367" y="4866069"/>
            <a:ext cx="45684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333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Slidesgo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33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2240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67296-D400-10D6-63E2-146BD80E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356EE3-A802-43DE-B409-0B39C7249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C30BE3-D43F-0162-6764-DF56C6DB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46C26B-747F-EA20-1CD2-D4CBF910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692F4C-E181-8E05-87BD-70679A0E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295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 title="techstartup-osc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60477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 title="techstartup-osc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016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E4DA-1901-2129-AFB9-BB73DCF0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F191F3-945D-40EA-0C4E-6C725A4EE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55" y="1825625"/>
            <a:ext cx="5552245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01EAA6-3462-BC90-5D08-EA1E64A53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61734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6CA8D0-132F-DC2A-FF13-9C854188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4E6CF0-D348-657A-40CB-9F5D757B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9EE1E0-B85A-5829-FA6E-30F6FC84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13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CDC0E-C500-0EBC-661E-3E88011E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7" y="866776"/>
            <a:ext cx="11390051" cy="74008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877DE2-3739-2CC0-7464-B9AC5A74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81163"/>
            <a:ext cx="55714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A05248-5A45-69BC-0CBF-C8EE2C5CD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128" y="2579379"/>
            <a:ext cx="5571447" cy="361028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A6B715-6BD5-BC1A-3129-ABA4BA09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3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595FE7-6F93-F51F-1F36-E9B0A224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79379"/>
            <a:ext cx="5643978" cy="36102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0D5131C-BFA7-F77F-4512-D104B917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E0D6CD-DD00-61D3-B96B-533B7B09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6FD1DF-77B1-6005-DC59-AD5BD393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525B-E63E-6419-2342-CF2D28DA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0542D0-B7B6-2B64-D8E5-5C915955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14985F-4451-1FC7-7597-7A904E21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6C31B1-4DC9-FD01-66C9-E9398CCC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16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6DC183-4B48-9C00-5849-FDF64CD3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6AE4D2-E623-6868-8734-816FCFC0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175BF2-B13D-9FAA-9A33-DCF10D40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87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E3C29-737F-E6AC-DD88-0031A4D1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88" y="987424"/>
            <a:ext cx="4254161" cy="14053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EFC9B5-DBAF-388B-7AF0-C658292F0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490948" cy="508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6D1EE7-0F80-8AB8-8F06-934A7575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64" y="2392784"/>
            <a:ext cx="4254161" cy="3679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3C75F4-84BF-039C-1EDC-BB854526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8E4308-0EBA-F13A-26C4-3608290D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6F10D6-F8A0-C4A4-D0FE-04471B6C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14C00-D4FC-3A2F-5D91-D8DAC003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74" y="861134"/>
            <a:ext cx="4354775" cy="139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2D44B88-D95B-7F82-08A9-07A23DA77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1134"/>
            <a:ext cx="6591562" cy="52653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3FA9B9-956F-AEFC-93CB-0BD2ED261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250" y="2314853"/>
            <a:ext cx="43547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5A0112-0453-AC2F-5075-09C13BE0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79EB1C-8CBD-F4A5-6528-DD661B76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4416C0-B9F7-2F93-8DAC-79F95130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63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BE07EEA-75BA-1127-3617-FDD726F6DF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2A1B77-3FFE-F2BC-850D-478F00B442A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555" y="725733"/>
            <a:ext cx="11366379" cy="76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C1BAF5-1DD8-F7C8-7D57-315834BC66F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67555" y="1589103"/>
            <a:ext cx="11366379" cy="4492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CA308-81DA-0951-6827-FC1631DECC94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242486" y="6498028"/>
            <a:ext cx="1216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F6CED-A0C9-BB38-AB20-77FB848D8DF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459358" y="6506843"/>
            <a:ext cx="4098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B0F3B7-C249-D146-EF04-FF4697A2F0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96960" y="6507924"/>
            <a:ext cx="729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fld id="{C0753A04-B6C2-4268-A9E4-6A18F9218F2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3F474B-A016-F2A5-BBBB-884C474F4EF4}"/>
              </a:ext>
            </a:extLst>
          </p:cNvPr>
          <p:cNvSpPr txBox="1"/>
          <p:nvPr userDrawn="1"/>
        </p:nvSpPr>
        <p:spPr>
          <a:xfrm>
            <a:off x="75694" y="6506843"/>
            <a:ext cx="302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bg2"/>
                </a:solidFill>
                <a:latin typeface="TitilliumText22L" pitchFamily="50" charset="0"/>
              </a:rPr>
              <a:t>Missione 4 • Istruzione e ricerca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9D7765-1793-7C3E-C86D-155D02730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24583" b="18784"/>
          <a:stretch/>
        </p:blipFill>
        <p:spPr>
          <a:xfrm>
            <a:off x="0" y="0"/>
            <a:ext cx="12192000" cy="724652"/>
          </a:xfrm>
          <a:prstGeom prst="rect">
            <a:avLst/>
          </a:prstGeom>
        </p:spPr>
      </p:pic>
      <p:pic>
        <p:nvPicPr>
          <p:cNvPr id="7" name="Segnaposto contenuto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A15F1AE6-E3EB-C6FD-F215-767C51E061E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46" y="53009"/>
            <a:ext cx="1787188" cy="6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rgbClr val="0099FF"/>
          </a:solidFill>
          <a:latin typeface="TitilliumText22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yne"/>
              <a:buNone/>
              <a:defRPr sz="26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964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hyperlink" Target="https://www.terabit-project.i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supercomputing-icsc.it/en/icsc-home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4EB20CA-B526-3DAD-638B-4A90D6EAB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 </a:t>
            </a:r>
            <a:r>
              <a:rPr lang="en-GB" dirty="0" err="1"/>
              <a:t>Tecnologie</a:t>
            </a:r>
            <a:r>
              <a:rPr lang="en-GB" dirty="0"/>
              <a:t> </a:t>
            </a:r>
            <a:r>
              <a:rPr lang="en-GB" dirty="0" err="1"/>
              <a:t>Abilitanti</a:t>
            </a:r>
            <a:r>
              <a:rPr lang="en-GB" dirty="0"/>
              <a:t> di ICSC per la </a:t>
            </a:r>
            <a:r>
              <a:rPr lang="en-GB" dirty="0" err="1"/>
              <a:t>digitalizzazione</a:t>
            </a:r>
            <a:r>
              <a:rPr lang="en-GB" dirty="0"/>
              <a:t> del Paese</a:t>
            </a:r>
            <a:endParaRPr lang="it-IT" dirty="0"/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03693BF1-9905-7EB3-FE5C-01B5755353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Sanzio Bassini (CINECA)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CED8BD-2404-1E1C-B85F-59F0E89512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1750" y="6507163"/>
            <a:ext cx="730250" cy="365125"/>
          </a:xfrm>
        </p:spPr>
        <p:txBody>
          <a:bodyPr/>
          <a:lstStyle/>
          <a:p>
            <a:fld id="{C0753A04-B6C2-4268-A9E4-6A18F9218F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74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3CD4D03-58C1-B134-3612-DFCFAD8150B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1516359"/>
            <a:ext cx="4931711" cy="490254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INFN resources are heterogenous by construction</a:t>
            </a:r>
          </a:p>
          <a:p>
            <a:pPr marL="457200" lvl="1" indent="0">
              <a:buNone/>
            </a:pPr>
            <a:r>
              <a:rPr lang="en-GB" sz="2000" dirty="0"/>
              <a:t>Cloud access via PaaS and IaaS (OpenStack, Kubernetes)</a:t>
            </a:r>
          </a:p>
          <a:p>
            <a:pPr marL="457200" lvl="1" indent="0">
              <a:buNone/>
            </a:pPr>
            <a:r>
              <a:rPr lang="en-GB" sz="2000" dirty="0"/>
              <a:t>Grid access</a:t>
            </a:r>
          </a:p>
          <a:p>
            <a:pPr marL="457200" lvl="1" indent="0">
              <a:buNone/>
            </a:pPr>
            <a:r>
              <a:rPr lang="en-GB" sz="2000" dirty="0"/>
              <a:t>Local access if nothing else works</a:t>
            </a:r>
          </a:p>
          <a:p>
            <a:pPr marL="457200" lvl="1" indent="0">
              <a:buNone/>
            </a:pPr>
            <a:r>
              <a:rPr lang="en-GB" sz="2000" dirty="0"/>
              <a:t>ISO certified partition for GDPR critical applications</a:t>
            </a:r>
          </a:p>
          <a:p>
            <a:pPr marL="457200" lvl="1" indent="0">
              <a:buNone/>
            </a:pPr>
            <a:r>
              <a:rPr lang="en-GB" sz="2000" dirty="0"/>
              <a:t>Optimized for High Throughput Computing</a:t>
            </a:r>
          </a:p>
          <a:p>
            <a:pPr marL="457200" lvl="1" indent="0">
              <a:buNone/>
            </a:pPr>
            <a:r>
              <a:rPr lang="en-GB" sz="2000" dirty="0"/>
              <a:t>HPC bubbles for small parallel workflows and prototypes</a:t>
            </a:r>
          </a:p>
          <a:p>
            <a:pPr marL="457200" lvl="1" indent="0">
              <a:buNone/>
            </a:pPr>
            <a:r>
              <a:rPr lang="en-GB" sz="2000" dirty="0"/>
              <a:t>Offloading to external systems</a:t>
            </a:r>
          </a:p>
          <a:p>
            <a:pPr marL="914400" lvl="2" indent="0">
              <a:buNone/>
            </a:pPr>
            <a:r>
              <a:rPr lang="en-GB" sz="2000" dirty="0"/>
              <a:t>e.g. Leonardo and other HPC systems</a:t>
            </a:r>
          </a:p>
          <a:p>
            <a:pPr marL="457200" lvl="1" indent="0">
              <a:buNone/>
            </a:pPr>
            <a:endParaRPr lang="en-GB" sz="2000" dirty="0"/>
          </a:p>
          <a:p>
            <a:endParaRPr lang="it-IT" sz="24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97BCB97-DFE5-90FF-97B2-23CB1208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980652"/>
            <a:ext cx="4868335" cy="535707"/>
          </a:xfrm>
        </p:spPr>
        <p:txBody>
          <a:bodyPr/>
          <a:lstStyle/>
          <a:p>
            <a:r>
              <a:rPr lang="en-GB"/>
              <a:t>INFN resource access</a:t>
            </a:r>
            <a:endParaRPr lang="it-IT"/>
          </a:p>
        </p:txBody>
      </p:sp>
      <p:pic>
        <p:nvPicPr>
          <p:cNvPr id="5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B5FE208B-5ACD-9B17-5CE8-56766983C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79" b="33565"/>
          <a:stretch/>
        </p:blipFill>
        <p:spPr bwMode="auto">
          <a:xfrm>
            <a:off x="5305331" y="835741"/>
            <a:ext cx="6883807" cy="5772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324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01A7B9F-8378-3246-26B0-BDE20E84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68" y="910322"/>
            <a:ext cx="4872501" cy="685504"/>
          </a:xfrm>
        </p:spPr>
        <p:txBody>
          <a:bodyPr/>
          <a:lstStyle/>
          <a:p>
            <a:r>
              <a:rPr lang="it-IT" dirty="0"/>
              <a:t>INFN computing centres</a:t>
            </a:r>
          </a:p>
        </p:txBody>
      </p:sp>
      <p:sp>
        <p:nvSpPr>
          <p:cNvPr id="241" name="Rettangolo 240">
            <a:extLst>
              <a:ext uri="{FF2B5EF4-FFF2-40B4-BE49-F238E27FC236}">
                <a16:creationId xmlns:a16="http://schemas.microsoft.com/office/drawing/2014/main" id="{466C82E0-7303-EB19-76AB-B9D6C7ECC15F}"/>
              </a:ext>
            </a:extLst>
          </p:cNvPr>
          <p:cNvSpPr/>
          <p:nvPr/>
        </p:nvSpPr>
        <p:spPr>
          <a:xfrm>
            <a:off x="5844801" y="-25294"/>
            <a:ext cx="6361543" cy="689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tillium Web" pitchFamily="2" charset="77"/>
            </a:endParaRPr>
          </a:p>
        </p:txBody>
      </p:sp>
      <p:pic>
        <p:nvPicPr>
          <p:cNvPr id="242" name="Immagine 241">
            <a:extLst>
              <a:ext uri="{FF2B5EF4-FFF2-40B4-BE49-F238E27FC236}">
                <a16:creationId xmlns:a16="http://schemas.microsoft.com/office/drawing/2014/main" id="{B3CCBFE1-8772-EF0D-B9FF-39C65554A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1582" y="-273037"/>
            <a:ext cx="6718751" cy="7263960"/>
          </a:xfrm>
          <a:prstGeom prst="rect">
            <a:avLst/>
          </a:prstGeom>
        </p:spPr>
      </p:pic>
      <p:cxnSp>
        <p:nvCxnSpPr>
          <p:cNvPr id="243" name="Connettore 1 31">
            <a:extLst>
              <a:ext uri="{FF2B5EF4-FFF2-40B4-BE49-F238E27FC236}">
                <a16:creationId xmlns:a16="http://schemas.microsoft.com/office/drawing/2014/main" id="{C12ECE11-8F1C-04DC-7FE7-703B3902E74F}"/>
              </a:ext>
            </a:extLst>
          </p:cNvPr>
          <p:cNvCxnSpPr>
            <a:cxnSpLocks/>
          </p:cNvCxnSpPr>
          <p:nvPr/>
        </p:nvCxnSpPr>
        <p:spPr>
          <a:xfrm flipV="1">
            <a:off x="8451114" y="1309458"/>
            <a:ext cx="1246053" cy="55041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ttore 1 34">
            <a:extLst>
              <a:ext uri="{FF2B5EF4-FFF2-40B4-BE49-F238E27FC236}">
                <a16:creationId xmlns:a16="http://schemas.microsoft.com/office/drawing/2014/main" id="{23381442-F8AF-9F06-4F8A-8893496F3958}"/>
              </a:ext>
            </a:extLst>
          </p:cNvPr>
          <p:cNvCxnSpPr>
            <a:cxnSpLocks/>
          </p:cNvCxnSpPr>
          <p:nvPr/>
        </p:nvCxnSpPr>
        <p:spPr>
          <a:xfrm>
            <a:off x="8377336" y="2245246"/>
            <a:ext cx="487585" cy="1204824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ttore 1 36">
            <a:extLst>
              <a:ext uri="{FF2B5EF4-FFF2-40B4-BE49-F238E27FC236}">
                <a16:creationId xmlns:a16="http://schemas.microsoft.com/office/drawing/2014/main" id="{D4CC9C2A-6F4A-07CA-8D7D-6D3585791ED6}"/>
              </a:ext>
            </a:extLst>
          </p:cNvPr>
          <p:cNvCxnSpPr>
            <a:cxnSpLocks/>
          </p:cNvCxnSpPr>
          <p:nvPr/>
        </p:nvCxnSpPr>
        <p:spPr>
          <a:xfrm>
            <a:off x="8522495" y="1953279"/>
            <a:ext cx="707420" cy="1234479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ttore 1 38">
            <a:extLst>
              <a:ext uri="{FF2B5EF4-FFF2-40B4-BE49-F238E27FC236}">
                <a16:creationId xmlns:a16="http://schemas.microsoft.com/office/drawing/2014/main" id="{49470582-A000-911A-C59E-579B1DCEBF5F}"/>
              </a:ext>
            </a:extLst>
          </p:cNvPr>
          <p:cNvCxnSpPr>
            <a:cxnSpLocks/>
          </p:cNvCxnSpPr>
          <p:nvPr/>
        </p:nvCxnSpPr>
        <p:spPr>
          <a:xfrm>
            <a:off x="9192319" y="3157551"/>
            <a:ext cx="1595488" cy="897108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ttore 1 40">
            <a:extLst>
              <a:ext uri="{FF2B5EF4-FFF2-40B4-BE49-F238E27FC236}">
                <a16:creationId xmlns:a16="http://schemas.microsoft.com/office/drawing/2014/main" id="{61CC1CB1-CACB-2F6C-40F5-9D8BDD92B74C}"/>
              </a:ext>
            </a:extLst>
          </p:cNvPr>
          <p:cNvCxnSpPr>
            <a:cxnSpLocks/>
          </p:cNvCxnSpPr>
          <p:nvPr/>
        </p:nvCxnSpPr>
        <p:spPr>
          <a:xfrm flipH="1" flipV="1">
            <a:off x="7716722" y="1147679"/>
            <a:ext cx="735560" cy="712189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ttore 1 42">
            <a:extLst>
              <a:ext uri="{FF2B5EF4-FFF2-40B4-BE49-F238E27FC236}">
                <a16:creationId xmlns:a16="http://schemas.microsoft.com/office/drawing/2014/main" id="{AD905F5E-0EB2-B8BB-B463-711792535326}"/>
              </a:ext>
            </a:extLst>
          </p:cNvPr>
          <p:cNvCxnSpPr>
            <a:cxnSpLocks/>
          </p:cNvCxnSpPr>
          <p:nvPr/>
        </p:nvCxnSpPr>
        <p:spPr>
          <a:xfrm flipV="1">
            <a:off x="6941892" y="1049672"/>
            <a:ext cx="659370" cy="192689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ttore 1 44">
            <a:extLst>
              <a:ext uri="{FF2B5EF4-FFF2-40B4-BE49-F238E27FC236}">
                <a16:creationId xmlns:a16="http://schemas.microsoft.com/office/drawing/2014/main" id="{50EC76BB-FAF5-FDB8-086C-43766D604478}"/>
              </a:ext>
            </a:extLst>
          </p:cNvPr>
          <p:cNvCxnSpPr>
            <a:cxnSpLocks/>
          </p:cNvCxnSpPr>
          <p:nvPr/>
        </p:nvCxnSpPr>
        <p:spPr>
          <a:xfrm>
            <a:off x="6916559" y="1242361"/>
            <a:ext cx="468154" cy="486652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ttore 1 46">
            <a:extLst>
              <a:ext uri="{FF2B5EF4-FFF2-40B4-BE49-F238E27FC236}">
                <a16:creationId xmlns:a16="http://schemas.microsoft.com/office/drawing/2014/main" id="{D8D50E32-C3FE-0500-115D-9761DBFBF5D2}"/>
              </a:ext>
            </a:extLst>
          </p:cNvPr>
          <p:cNvCxnSpPr>
            <a:cxnSpLocks/>
          </p:cNvCxnSpPr>
          <p:nvPr/>
        </p:nvCxnSpPr>
        <p:spPr>
          <a:xfrm>
            <a:off x="8864921" y="3450069"/>
            <a:ext cx="677852" cy="509518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ttore 1 48">
            <a:extLst>
              <a:ext uri="{FF2B5EF4-FFF2-40B4-BE49-F238E27FC236}">
                <a16:creationId xmlns:a16="http://schemas.microsoft.com/office/drawing/2014/main" id="{0F66E84B-A274-A7D7-6DAD-549EAEF9AE0A}"/>
              </a:ext>
            </a:extLst>
          </p:cNvPr>
          <p:cNvCxnSpPr>
            <a:cxnSpLocks/>
          </p:cNvCxnSpPr>
          <p:nvPr/>
        </p:nvCxnSpPr>
        <p:spPr>
          <a:xfrm>
            <a:off x="9542773" y="3966787"/>
            <a:ext cx="197692" cy="197620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ttore 1 53">
            <a:extLst>
              <a:ext uri="{FF2B5EF4-FFF2-40B4-BE49-F238E27FC236}">
                <a16:creationId xmlns:a16="http://schemas.microsoft.com/office/drawing/2014/main" id="{37BF43F5-3B15-596D-B338-604B11900FBE}"/>
              </a:ext>
            </a:extLst>
          </p:cNvPr>
          <p:cNvCxnSpPr>
            <a:cxnSpLocks/>
          </p:cNvCxnSpPr>
          <p:nvPr/>
        </p:nvCxnSpPr>
        <p:spPr>
          <a:xfrm>
            <a:off x="7601261" y="1040579"/>
            <a:ext cx="2095906" cy="268878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ttore 1 55">
            <a:extLst>
              <a:ext uri="{FF2B5EF4-FFF2-40B4-BE49-F238E27FC236}">
                <a16:creationId xmlns:a16="http://schemas.microsoft.com/office/drawing/2014/main" id="{DC7203DD-D45A-B660-8B3E-DA03F865139B}"/>
              </a:ext>
            </a:extLst>
          </p:cNvPr>
          <p:cNvCxnSpPr>
            <a:cxnSpLocks/>
          </p:cNvCxnSpPr>
          <p:nvPr/>
        </p:nvCxnSpPr>
        <p:spPr>
          <a:xfrm>
            <a:off x="7384713" y="1741293"/>
            <a:ext cx="940693" cy="503952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ttore 1 58">
            <a:extLst>
              <a:ext uri="{FF2B5EF4-FFF2-40B4-BE49-F238E27FC236}">
                <a16:creationId xmlns:a16="http://schemas.microsoft.com/office/drawing/2014/main" id="{54535B9E-78C8-3907-83BD-EC4E0D02A61D}"/>
              </a:ext>
            </a:extLst>
          </p:cNvPr>
          <p:cNvCxnSpPr>
            <a:cxnSpLocks/>
          </p:cNvCxnSpPr>
          <p:nvPr/>
        </p:nvCxnSpPr>
        <p:spPr>
          <a:xfrm flipV="1">
            <a:off x="9740464" y="4054659"/>
            <a:ext cx="1047344" cy="1913139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Gruppo 254">
            <a:extLst>
              <a:ext uri="{FF2B5EF4-FFF2-40B4-BE49-F238E27FC236}">
                <a16:creationId xmlns:a16="http://schemas.microsoft.com/office/drawing/2014/main" id="{8EC5A45A-30A6-3C89-F44B-6A1A0D97A54B}"/>
              </a:ext>
            </a:extLst>
          </p:cNvPr>
          <p:cNvGrpSpPr/>
          <p:nvPr/>
        </p:nvGrpSpPr>
        <p:grpSpPr>
          <a:xfrm>
            <a:off x="8668830" y="1153075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256" name="Rettangolo 255">
              <a:extLst>
                <a:ext uri="{FF2B5EF4-FFF2-40B4-BE49-F238E27FC236}">
                  <a16:creationId xmlns:a16="http://schemas.microsoft.com/office/drawing/2014/main" id="{83517D7C-0A7B-5347-7167-4AA7D832D119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57" name="Connettore diritto 183">
              <a:extLst>
                <a:ext uri="{FF2B5EF4-FFF2-40B4-BE49-F238E27FC236}">
                  <a16:creationId xmlns:a16="http://schemas.microsoft.com/office/drawing/2014/main" id="{620402B6-4A64-8579-F084-0FBEACB57F5F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8" name="Connettore diritto 184">
              <a:extLst>
                <a:ext uri="{FF2B5EF4-FFF2-40B4-BE49-F238E27FC236}">
                  <a16:creationId xmlns:a16="http://schemas.microsoft.com/office/drawing/2014/main" id="{7D557E92-C2BC-E2E2-7533-99EEEC7E1ADE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9" name="Connettore diritto 185">
              <a:extLst>
                <a:ext uri="{FF2B5EF4-FFF2-40B4-BE49-F238E27FC236}">
                  <a16:creationId xmlns:a16="http://schemas.microsoft.com/office/drawing/2014/main" id="{17F7AB5D-2CE9-578E-8913-9E510F58A243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0" name="Rettangolo 259">
              <a:extLst>
                <a:ext uri="{FF2B5EF4-FFF2-40B4-BE49-F238E27FC236}">
                  <a16:creationId xmlns:a16="http://schemas.microsoft.com/office/drawing/2014/main" id="{1E3A362E-A894-2340-DE36-8C6B553C0054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61" name="Connettore diritto 187">
              <a:extLst>
                <a:ext uri="{FF2B5EF4-FFF2-40B4-BE49-F238E27FC236}">
                  <a16:creationId xmlns:a16="http://schemas.microsoft.com/office/drawing/2014/main" id="{58E013DC-35CA-FD89-A734-5ABA2AD5F3B6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2" name="Connettore diritto 188">
              <a:extLst>
                <a:ext uri="{FF2B5EF4-FFF2-40B4-BE49-F238E27FC236}">
                  <a16:creationId xmlns:a16="http://schemas.microsoft.com/office/drawing/2014/main" id="{D4612F4E-EEBE-211A-2F9F-7F0CE3A61E67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3" name="Connettore diritto 189">
              <a:extLst>
                <a:ext uri="{FF2B5EF4-FFF2-40B4-BE49-F238E27FC236}">
                  <a16:creationId xmlns:a16="http://schemas.microsoft.com/office/drawing/2014/main" id="{B24E836D-AD84-32FF-ABFF-B64F6570B849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4" name="Rettangolo 263">
              <a:extLst>
                <a:ext uri="{FF2B5EF4-FFF2-40B4-BE49-F238E27FC236}">
                  <a16:creationId xmlns:a16="http://schemas.microsoft.com/office/drawing/2014/main" id="{2C1C92E5-A7BD-5BDD-7484-89B35BEA9392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65" name="Connettore diritto 191">
              <a:extLst>
                <a:ext uri="{FF2B5EF4-FFF2-40B4-BE49-F238E27FC236}">
                  <a16:creationId xmlns:a16="http://schemas.microsoft.com/office/drawing/2014/main" id="{DBE82C91-138F-953F-4188-75F5D8641B2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6" name="Connettore diritto 192">
              <a:extLst>
                <a:ext uri="{FF2B5EF4-FFF2-40B4-BE49-F238E27FC236}">
                  <a16:creationId xmlns:a16="http://schemas.microsoft.com/office/drawing/2014/main" id="{8C6DDE1E-01E4-F515-1485-B00F5E8577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7" name="Connettore diritto 193">
              <a:extLst>
                <a:ext uri="{FF2B5EF4-FFF2-40B4-BE49-F238E27FC236}">
                  <a16:creationId xmlns:a16="http://schemas.microsoft.com/office/drawing/2014/main" id="{FF2D749D-0221-5A92-F3E8-EEBE8C17BFBE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8" name="Disco magnetico 267">
              <a:extLst>
                <a:ext uri="{FF2B5EF4-FFF2-40B4-BE49-F238E27FC236}">
                  <a16:creationId xmlns:a16="http://schemas.microsoft.com/office/drawing/2014/main" id="{F5745CE3-752E-0231-9C6E-B3F9DBFA7923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69" name="Disco magnetico 268">
              <a:extLst>
                <a:ext uri="{FF2B5EF4-FFF2-40B4-BE49-F238E27FC236}">
                  <a16:creationId xmlns:a16="http://schemas.microsoft.com/office/drawing/2014/main" id="{5D32ABBB-E74F-1044-62CB-D8C4CF1C8FF7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70" name="Disco magnetico 269">
              <a:extLst>
                <a:ext uri="{FF2B5EF4-FFF2-40B4-BE49-F238E27FC236}">
                  <a16:creationId xmlns:a16="http://schemas.microsoft.com/office/drawing/2014/main" id="{45DA555F-EBB0-A460-380D-CF0E9F216B89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71" name="Disco magnetico 270">
              <a:extLst>
                <a:ext uri="{FF2B5EF4-FFF2-40B4-BE49-F238E27FC236}">
                  <a16:creationId xmlns:a16="http://schemas.microsoft.com/office/drawing/2014/main" id="{5226FCC0-4F1A-3180-17FB-EB8F0D5984DD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72" name="Disco magnetico 271">
              <a:extLst>
                <a:ext uri="{FF2B5EF4-FFF2-40B4-BE49-F238E27FC236}">
                  <a16:creationId xmlns:a16="http://schemas.microsoft.com/office/drawing/2014/main" id="{04DFFF98-D663-90C2-CA5F-8E59AB7F6E02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273" name="Gruppo 272">
            <a:extLst>
              <a:ext uri="{FF2B5EF4-FFF2-40B4-BE49-F238E27FC236}">
                <a16:creationId xmlns:a16="http://schemas.microsoft.com/office/drawing/2014/main" id="{F1D751C6-C611-AEDE-D3C4-E012B2EB6F9A}"/>
              </a:ext>
            </a:extLst>
          </p:cNvPr>
          <p:cNvGrpSpPr/>
          <p:nvPr/>
        </p:nvGrpSpPr>
        <p:grpSpPr>
          <a:xfrm>
            <a:off x="7626595" y="1059023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274" name="Rettangolo 273">
              <a:extLst>
                <a:ext uri="{FF2B5EF4-FFF2-40B4-BE49-F238E27FC236}">
                  <a16:creationId xmlns:a16="http://schemas.microsoft.com/office/drawing/2014/main" id="{7E7B86DA-0C84-A703-E324-C707742BD613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75" name="Connettore diritto 201">
              <a:extLst>
                <a:ext uri="{FF2B5EF4-FFF2-40B4-BE49-F238E27FC236}">
                  <a16:creationId xmlns:a16="http://schemas.microsoft.com/office/drawing/2014/main" id="{BEEC7DD4-59D5-C7E5-3AB5-64FC10ED305E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6" name="Connettore diritto 202">
              <a:extLst>
                <a:ext uri="{FF2B5EF4-FFF2-40B4-BE49-F238E27FC236}">
                  <a16:creationId xmlns:a16="http://schemas.microsoft.com/office/drawing/2014/main" id="{4C8BBE07-3D26-A431-FC1E-04044463BE96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7" name="Connettore diritto 203">
              <a:extLst>
                <a:ext uri="{FF2B5EF4-FFF2-40B4-BE49-F238E27FC236}">
                  <a16:creationId xmlns:a16="http://schemas.microsoft.com/office/drawing/2014/main" id="{4CC90D04-BA9F-57D4-87A0-61E3F8D5F952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78" name="Rettangolo 277">
              <a:extLst>
                <a:ext uri="{FF2B5EF4-FFF2-40B4-BE49-F238E27FC236}">
                  <a16:creationId xmlns:a16="http://schemas.microsoft.com/office/drawing/2014/main" id="{58D99CAB-8BE5-FE73-B4D0-ED6A8F12F5A4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79" name="Connettore diritto 205">
              <a:extLst>
                <a:ext uri="{FF2B5EF4-FFF2-40B4-BE49-F238E27FC236}">
                  <a16:creationId xmlns:a16="http://schemas.microsoft.com/office/drawing/2014/main" id="{1AD0339C-9654-7C34-30FF-825B8CAFB64F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0" name="Connettore diritto 206">
              <a:extLst>
                <a:ext uri="{FF2B5EF4-FFF2-40B4-BE49-F238E27FC236}">
                  <a16:creationId xmlns:a16="http://schemas.microsoft.com/office/drawing/2014/main" id="{59DA8420-E50B-4785-D9DE-5B008402B86A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1" name="Connettore diritto 207">
              <a:extLst>
                <a:ext uri="{FF2B5EF4-FFF2-40B4-BE49-F238E27FC236}">
                  <a16:creationId xmlns:a16="http://schemas.microsoft.com/office/drawing/2014/main" id="{E8A988FD-1D6E-DC55-3AA6-E55C0BF1B3E9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2" name="Rettangolo 281">
              <a:extLst>
                <a:ext uri="{FF2B5EF4-FFF2-40B4-BE49-F238E27FC236}">
                  <a16:creationId xmlns:a16="http://schemas.microsoft.com/office/drawing/2014/main" id="{B606F84E-5684-89D7-04D0-98855419EF9C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83" name="Connettore diritto 209">
              <a:extLst>
                <a:ext uri="{FF2B5EF4-FFF2-40B4-BE49-F238E27FC236}">
                  <a16:creationId xmlns:a16="http://schemas.microsoft.com/office/drawing/2014/main" id="{F5DFB635-B470-11D3-D94F-D82274E84C5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4" name="Connettore diritto 210">
              <a:extLst>
                <a:ext uri="{FF2B5EF4-FFF2-40B4-BE49-F238E27FC236}">
                  <a16:creationId xmlns:a16="http://schemas.microsoft.com/office/drawing/2014/main" id="{EBA6B0FF-29C9-E38A-4345-C0AA528CCEC2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5" name="Connettore diritto 211">
              <a:extLst>
                <a:ext uri="{FF2B5EF4-FFF2-40B4-BE49-F238E27FC236}">
                  <a16:creationId xmlns:a16="http://schemas.microsoft.com/office/drawing/2014/main" id="{9ED426A7-4C5D-68EB-1565-BECA92BA3C27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6" name="Disco magnetico 285">
              <a:extLst>
                <a:ext uri="{FF2B5EF4-FFF2-40B4-BE49-F238E27FC236}">
                  <a16:creationId xmlns:a16="http://schemas.microsoft.com/office/drawing/2014/main" id="{DF229652-F675-4977-6801-DFB2D5AB5880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87" name="Disco magnetico 286">
              <a:extLst>
                <a:ext uri="{FF2B5EF4-FFF2-40B4-BE49-F238E27FC236}">
                  <a16:creationId xmlns:a16="http://schemas.microsoft.com/office/drawing/2014/main" id="{6D4100BA-59B2-98D7-9A02-D8749E7E9CB1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88" name="Disco magnetico 287">
              <a:extLst>
                <a:ext uri="{FF2B5EF4-FFF2-40B4-BE49-F238E27FC236}">
                  <a16:creationId xmlns:a16="http://schemas.microsoft.com/office/drawing/2014/main" id="{3D476D6E-0E19-8BD1-3ED4-DFB59D48AB3C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89" name="Disco magnetico 288">
              <a:extLst>
                <a:ext uri="{FF2B5EF4-FFF2-40B4-BE49-F238E27FC236}">
                  <a16:creationId xmlns:a16="http://schemas.microsoft.com/office/drawing/2014/main" id="{25924F0D-4094-B035-4725-797624526726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290" name="Disco magnetico 289">
              <a:extLst>
                <a:ext uri="{FF2B5EF4-FFF2-40B4-BE49-F238E27FC236}">
                  <a16:creationId xmlns:a16="http://schemas.microsoft.com/office/drawing/2014/main" id="{BEE505BA-3037-A82D-8072-DBBC9E1B7B19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291" name="Gruppo 290">
            <a:extLst>
              <a:ext uri="{FF2B5EF4-FFF2-40B4-BE49-F238E27FC236}">
                <a16:creationId xmlns:a16="http://schemas.microsoft.com/office/drawing/2014/main" id="{ABB097CB-D237-A95C-4FB3-F264EE99EF16}"/>
              </a:ext>
            </a:extLst>
          </p:cNvPr>
          <p:cNvGrpSpPr/>
          <p:nvPr/>
        </p:nvGrpSpPr>
        <p:grpSpPr>
          <a:xfrm>
            <a:off x="8883938" y="3272297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292" name="Rettangolo 291">
              <a:extLst>
                <a:ext uri="{FF2B5EF4-FFF2-40B4-BE49-F238E27FC236}">
                  <a16:creationId xmlns:a16="http://schemas.microsoft.com/office/drawing/2014/main" id="{392076E9-5D2A-D571-F320-A9B6AE9A232B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93" name="Connettore diritto 256">
              <a:extLst>
                <a:ext uri="{FF2B5EF4-FFF2-40B4-BE49-F238E27FC236}">
                  <a16:creationId xmlns:a16="http://schemas.microsoft.com/office/drawing/2014/main" id="{5F271A0A-BE45-3F28-8268-6C24DE3027D4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4" name="Connettore diritto 257">
              <a:extLst>
                <a:ext uri="{FF2B5EF4-FFF2-40B4-BE49-F238E27FC236}">
                  <a16:creationId xmlns:a16="http://schemas.microsoft.com/office/drawing/2014/main" id="{31832728-E38F-252C-4CB9-B29695060703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5" name="Rettangolo 294">
              <a:extLst>
                <a:ext uri="{FF2B5EF4-FFF2-40B4-BE49-F238E27FC236}">
                  <a16:creationId xmlns:a16="http://schemas.microsoft.com/office/drawing/2014/main" id="{F3FB1560-686B-A85E-40AB-BA7BFD6FE22D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296" name="Connettore diritto 259">
              <a:extLst>
                <a:ext uri="{FF2B5EF4-FFF2-40B4-BE49-F238E27FC236}">
                  <a16:creationId xmlns:a16="http://schemas.microsoft.com/office/drawing/2014/main" id="{DA746BF1-131B-35C9-7814-3173E9BC27E3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7" name="Connettore diritto 260">
              <a:extLst>
                <a:ext uri="{FF2B5EF4-FFF2-40B4-BE49-F238E27FC236}">
                  <a16:creationId xmlns:a16="http://schemas.microsoft.com/office/drawing/2014/main" id="{742A09DD-3043-4C9A-184C-B580B996F3B6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8" name="Connettore diritto 261">
              <a:extLst>
                <a:ext uri="{FF2B5EF4-FFF2-40B4-BE49-F238E27FC236}">
                  <a16:creationId xmlns:a16="http://schemas.microsoft.com/office/drawing/2014/main" id="{D1A2E2CC-7FDF-3B1E-5AF2-9BB89E02122A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9" name="Rettangolo 298">
              <a:extLst>
                <a:ext uri="{FF2B5EF4-FFF2-40B4-BE49-F238E27FC236}">
                  <a16:creationId xmlns:a16="http://schemas.microsoft.com/office/drawing/2014/main" id="{C532D162-F98B-6126-9777-701C8E018C28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00" name="Connettore diritto 263">
              <a:extLst>
                <a:ext uri="{FF2B5EF4-FFF2-40B4-BE49-F238E27FC236}">
                  <a16:creationId xmlns:a16="http://schemas.microsoft.com/office/drawing/2014/main" id="{9968AAA8-F223-FFA4-F9A0-EA97CD66831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1" name="Connettore diritto 264">
              <a:extLst>
                <a:ext uri="{FF2B5EF4-FFF2-40B4-BE49-F238E27FC236}">
                  <a16:creationId xmlns:a16="http://schemas.microsoft.com/office/drawing/2014/main" id="{247EF3E5-9E24-2599-C403-8526B8C383C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2" name="Connettore diritto 265">
              <a:extLst>
                <a:ext uri="{FF2B5EF4-FFF2-40B4-BE49-F238E27FC236}">
                  <a16:creationId xmlns:a16="http://schemas.microsoft.com/office/drawing/2014/main" id="{AAC42FE7-1350-EAF5-E82C-E2BCBBFA936F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3" name="Disco magnetico 302">
              <a:extLst>
                <a:ext uri="{FF2B5EF4-FFF2-40B4-BE49-F238E27FC236}">
                  <a16:creationId xmlns:a16="http://schemas.microsoft.com/office/drawing/2014/main" id="{1371E20D-29C2-55A5-AE45-480E3BA300AA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04" name="Disco magnetico 303">
              <a:extLst>
                <a:ext uri="{FF2B5EF4-FFF2-40B4-BE49-F238E27FC236}">
                  <a16:creationId xmlns:a16="http://schemas.microsoft.com/office/drawing/2014/main" id="{52F9E590-C723-720F-9714-5813CC516414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05" name="Disco magnetico 304">
              <a:extLst>
                <a:ext uri="{FF2B5EF4-FFF2-40B4-BE49-F238E27FC236}">
                  <a16:creationId xmlns:a16="http://schemas.microsoft.com/office/drawing/2014/main" id="{736FD70F-1FBB-1C52-E31E-31E6A7F45EB1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06" name="Disco magnetico 305">
              <a:extLst>
                <a:ext uri="{FF2B5EF4-FFF2-40B4-BE49-F238E27FC236}">
                  <a16:creationId xmlns:a16="http://schemas.microsoft.com/office/drawing/2014/main" id="{40C23609-0652-D5DF-FC17-07FD3E1E7F0D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07" name="Disco magnetico 306">
              <a:extLst>
                <a:ext uri="{FF2B5EF4-FFF2-40B4-BE49-F238E27FC236}">
                  <a16:creationId xmlns:a16="http://schemas.microsoft.com/office/drawing/2014/main" id="{A62F4D3D-BF13-1E78-A2E1-A425F8969113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08" name="Connettore diritto 255">
              <a:extLst>
                <a:ext uri="{FF2B5EF4-FFF2-40B4-BE49-F238E27FC236}">
                  <a16:creationId xmlns:a16="http://schemas.microsoft.com/office/drawing/2014/main" id="{E197F3E6-4504-29DC-0D69-FD8DC1B384A9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09" name="Gruppo 308">
            <a:extLst>
              <a:ext uri="{FF2B5EF4-FFF2-40B4-BE49-F238E27FC236}">
                <a16:creationId xmlns:a16="http://schemas.microsoft.com/office/drawing/2014/main" id="{65E17FE4-AEBB-7112-6F98-2A73DA4392B1}"/>
              </a:ext>
            </a:extLst>
          </p:cNvPr>
          <p:cNvGrpSpPr/>
          <p:nvPr/>
        </p:nvGrpSpPr>
        <p:grpSpPr>
          <a:xfrm>
            <a:off x="9629106" y="5791749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310" name="Rettangolo 309">
              <a:extLst>
                <a:ext uri="{FF2B5EF4-FFF2-40B4-BE49-F238E27FC236}">
                  <a16:creationId xmlns:a16="http://schemas.microsoft.com/office/drawing/2014/main" id="{6221E6FF-7F4C-094C-CA5F-38586910D5B4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11" name="Connettore diritto 309">
              <a:extLst>
                <a:ext uri="{FF2B5EF4-FFF2-40B4-BE49-F238E27FC236}">
                  <a16:creationId xmlns:a16="http://schemas.microsoft.com/office/drawing/2014/main" id="{954619C6-F093-3FF2-73C7-F5774D50532A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2" name="Connettore diritto 310">
              <a:extLst>
                <a:ext uri="{FF2B5EF4-FFF2-40B4-BE49-F238E27FC236}">
                  <a16:creationId xmlns:a16="http://schemas.microsoft.com/office/drawing/2014/main" id="{5BBF0DAC-C019-0AFF-25CC-DC40946D4E58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3" name="Connettore diritto 311">
              <a:extLst>
                <a:ext uri="{FF2B5EF4-FFF2-40B4-BE49-F238E27FC236}">
                  <a16:creationId xmlns:a16="http://schemas.microsoft.com/office/drawing/2014/main" id="{B14E944E-A215-F8B5-34A6-99DCF2F30A46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4" name="Rettangolo 313">
              <a:extLst>
                <a:ext uri="{FF2B5EF4-FFF2-40B4-BE49-F238E27FC236}">
                  <a16:creationId xmlns:a16="http://schemas.microsoft.com/office/drawing/2014/main" id="{6832CA77-4BD8-A275-3D4E-C56FE4BEE3E7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15" name="Connettore diritto 313">
              <a:extLst>
                <a:ext uri="{FF2B5EF4-FFF2-40B4-BE49-F238E27FC236}">
                  <a16:creationId xmlns:a16="http://schemas.microsoft.com/office/drawing/2014/main" id="{EE668747-6234-7E42-CC22-60AAA6C7B58E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6" name="Connettore diritto 314">
              <a:extLst>
                <a:ext uri="{FF2B5EF4-FFF2-40B4-BE49-F238E27FC236}">
                  <a16:creationId xmlns:a16="http://schemas.microsoft.com/office/drawing/2014/main" id="{DA5278B0-6AD3-D58D-6CFA-FB67924DCDC6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7" name="Connettore diritto 315">
              <a:extLst>
                <a:ext uri="{FF2B5EF4-FFF2-40B4-BE49-F238E27FC236}">
                  <a16:creationId xmlns:a16="http://schemas.microsoft.com/office/drawing/2014/main" id="{86A6A107-56D9-07C8-C740-1EC5ADDE5951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8" name="Rettangolo 317">
              <a:extLst>
                <a:ext uri="{FF2B5EF4-FFF2-40B4-BE49-F238E27FC236}">
                  <a16:creationId xmlns:a16="http://schemas.microsoft.com/office/drawing/2014/main" id="{668A184A-03DC-2C72-A1C4-B606F6023C18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19" name="Connettore diritto 317">
              <a:extLst>
                <a:ext uri="{FF2B5EF4-FFF2-40B4-BE49-F238E27FC236}">
                  <a16:creationId xmlns:a16="http://schemas.microsoft.com/office/drawing/2014/main" id="{957A802A-242F-C9F8-DB73-28FBAB4E206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0" name="Connettore diritto 318">
              <a:extLst>
                <a:ext uri="{FF2B5EF4-FFF2-40B4-BE49-F238E27FC236}">
                  <a16:creationId xmlns:a16="http://schemas.microsoft.com/office/drawing/2014/main" id="{243B5C84-403F-5712-6238-E41A4748F4E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1" name="Connettore diritto 319">
              <a:extLst>
                <a:ext uri="{FF2B5EF4-FFF2-40B4-BE49-F238E27FC236}">
                  <a16:creationId xmlns:a16="http://schemas.microsoft.com/office/drawing/2014/main" id="{3943C8C5-F730-8002-B797-6BFCB97ADC11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22" name="Disco magnetico 321">
              <a:extLst>
                <a:ext uri="{FF2B5EF4-FFF2-40B4-BE49-F238E27FC236}">
                  <a16:creationId xmlns:a16="http://schemas.microsoft.com/office/drawing/2014/main" id="{9A38FCD5-0242-DE6A-B463-34AE2E507C3B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23" name="Disco magnetico 322">
              <a:extLst>
                <a:ext uri="{FF2B5EF4-FFF2-40B4-BE49-F238E27FC236}">
                  <a16:creationId xmlns:a16="http://schemas.microsoft.com/office/drawing/2014/main" id="{DC9E7B94-028E-0B8A-43BF-583327536072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24" name="Disco magnetico 323">
              <a:extLst>
                <a:ext uri="{FF2B5EF4-FFF2-40B4-BE49-F238E27FC236}">
                  <a16:creationId xmlns:a16="http://schemas.microsoft.com/office/drawing/2014/main" id="{C6C9B582-464F-57EB-2E2C-A85186A0497F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25" name="Disco magnetico 324">
              <a:extLst>
                <a:ext uri="{FF2B5EF4-FFF2-40B4-BE49-F238E27FC236}">
                  <a16:creationId xmlns:a16="http://schemas.microsoft.com/office/drawing/2014/main" id="{B70780BD-79CB-AFDC-F3AD-C2F34428A028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26" name="Disco magnetico 325">
              <a:extLst>
                <a:ext uri="{FF2B5EF4-FFF2-40B4-BE49-F238E27FC236}">
                  <a16:creationId xmlns:a16="http://schemas.microsoft.com/office/drawing/2014/main" id="{86200BF9-C8B0-70F9-5F7D-045469DC1370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327" name="Gruppo 326">
            <a:extLst>
              <a:ext uri="{FF2B5EF4-FFF2-40B4-BE49-F238E27FC236}">
                <a16:creationId xmlns:a16="http://schemas.microsoft.com/office/drawing/2014/main" id="{20832EA8-61A7-54DC-515D-21D5764EF8F5}"/>
              </a:ext>
            </a:extLst>
          </p:cNvPr>
          <p:cNvGrpSpPr/>
          <p:nvPr/>
        </p:nvGrpSpPr>
        <p:grpSpPr>
          <a:xfrm>
            <a:off x="10721040" y="3974531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328" name="Rettangolo 327">
              <a:extLst>
                <a:ext uri="{FF2B5EF4-FFF2-40B4-BE49-F238E27FC236}">
                  <a16:creationId xmlns:a16="http://schemas.microsoft.com/office/drawing/2014/main" id="{B3014408-70DB-062A-FCA5-A9E14B1F35ED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29" name="Connettore diritto 327">
              <a:extLst>
                <a:ext uri="{FF2B5EF4-FFF2-40B4-BE49-F238E27FC236}">
                  <a16:creationId xmlns:a16="http://schemas.microsoft.com/office/drawing/2014/main" id="{EDDBF037-0703-A879-8D1B-19587D3A0538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0" name="Connettore diritto 328">
              <a:extLst>
                <a:ext uri="{FF2B5EF4-FFF2-40B4-BE49-F238E27FC236}">
                  <a16:creationId xmlns:a16="http://schemas.microsoft.com/office/drawing/2014/main" id="{0ABC7CFD-BF6A-E78B-7C2F-1C8BB8F577EA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1" name="Connettore diritto 329">
              <a:extLst>
                <a:ext uri="{FF2B5EF4-FFF2-40B4-BE49-F238E27FC236}">
                  <a16:creationId xmlns:a16="http://schemas.microsoft.com/office/drawing/2014/main" id="{C11987F1-08DA-D335-6F31-842E57214861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32" name="Rettangolo 331">
              <a:extLst>
                <a:ext uri="{FF2B5EF4-FFF2-40B4-BE49-F238E27FC236}">
                  <a16:creationId xmlns:a16="http://schemas.microsoft.com/office/drawing/2014/main" id="{5D0E1211-7A9A-E908-B4CC-7281411C914E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33" name="Connettore diritto 331">
              <a:extLst>
                <a:ext uri="{FF2B5EF4-FFF2-40B4-BE49-F238E27FC236}">
                  <a16:creationId xmlns:a16="http://schemas.microsoft.com/office/drawing/2014/main" id="{D9E2201F-D61F-7E86-EE53-3452BC73B7BE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4" name="Connettore diritto 332">
              <a:extLst>
                <a:ext uri="{FF2B5EF4-FFF2-40B4-BE49-F238E27FC236}">
                  <a16:creationId xmlns:a16="http://schemas.microsoft.com/office/drawing/2014/main" id="{ECC9B1AB-51DA-4EA5-90E3-B878DD0DF5A8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5" name="Connettore diritto 333">
              <a:extLst>
                <a:ext uri="{FF2B5EF4-FFF2-40B4-BE49-F238E27FC236}">
                  <a16:creationId xmlns:a16="http://schemas.microsoft.com/office/drawing/2014/main" id="{E9F81157-C29F-7F85-5DE0-0DFD0A36E215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36" name="Rettangolo 335">
              <a:extLst>
                <a:ext uri="{FF2B5EF4-FFF2-40B4-BE49-F238E27FC236}">
                  <a16:creationId xmlns:a16="http://schemas.microsoft.com/office/drawing/2014/main" id="{C6A3601E-2EB5-AD88-26DB-36A38447772D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37" name="Connettore diritto 335">
              <a:extLst>
                <a:ext uri="{FF2B5EF4-FFF2-40B4-BE49-F238E27FC236}">
                  <a16:creationId xmlns:a16="http://schemas.microsoft.com/office/drawing/2014/main" id="{34F54641-4BBB-6ABF-5C7C-2BE8904B1D2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8" name="Connettore diritto 336">
              <a:extLst>
                <a:ext uri="{FF2B5EF4-FFF2-40B4-BE49-F238E27FC236}">
                  <a16:creationId xmlns:a16="http://schemas.microsoft.com/office/drawing/2014/main" id="{2AB1F3C9-3C28-710B-3F7C-CEFEBF58A192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9" name="Connettore diritto 337">
              <a:extLst>
                <a:ext uri="{FF2B5EF4-FFF2-40B4-BE49-F238E27FC236}">
                  <a16:creationId xmlns:a16="http://schemas.microsoft.com/office/drawing/2014/main" id="{751A5F94-E862-E964-F0A8-8F75505348A4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0" name="Disco magnetico 339">
              <a:extLst>
                <a:ext uri="{FF2B5EF4-FFF2-40B4-BE49-F238E27FC236}">
                  <a16:creationId xmlns:a16="http://schemas.microsoft.com/office/drawing/2014/main" id="{FF878FC0-73DA-C160-0189-7F740D1A430F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41" name="Disco magnetico 340">
              <a:extLst>
                <a:ext uri="{FF2B5EF4-FFF2-40B4-BE49-F238E27FC236}">
                  <a16:creationId xmlns:a16="http://schemas.microsoft.com/office/drawing/2014/main" id="{946C0ED5-A2A0-6A5A-3693-73609128C424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42" name="Disco magnetico 341">
              <a:extLst>
                <a:ext uri="{FF2B5EF4-FFF2-40B4-BE49-F238E27FC236}">
                  <a16:creationId xmlns:a16="http://schemas.microsoft.com/office/drawing/2014/main" id="{2E7703E9-E719-DC43-EB01-C61326D3C10F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43" name="Disco magnetico 342">
              <a:extLst>
                <a:ext uri="{FF2B5EF4-FFF2-40B4-BE49-F238E27FC236}">
                  <a16:creationId xmlns:a16="http://schemas.microsoft.com/office/drawing/2014/main" id="{CEDF28F5-5142-DC41-C9DC-F47C68F5C426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44" name="Disco magnetico 343">
              <a:extLst>
                <a:ext uri="{FF2B5EF4-FFF2-40B4-BE49-F238E27FC236}">
                  <a16:creationId xmlns:a16="http://schemas.microsoft.com/office/drawing/2014/main" id="{C17D5756-1DD9-311E-C3F8-7DEF7F2C1887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345" name="Gruppo 344">
            <a:extLst>
              <a:ext uri="{FF2B5EF4-FFF2-40B4-BE49-F238E27FC236}">
                <a16:creationId xmlns:a16="http://schemas.microsoft.com/office/drawing/2014/main" id="{AA6D2830-50F6-5823-76B1-C8CA21FA1FD6}"/>
              </a:ext>
            </a:extLst>
          </p:cNvPr>
          <p:cNvGrpSpPr/>
          <p:nvPr/>
        </p:nvGrpSpPr>
        <p:grpSpPr>
          <a:xfrm>
            <a:off x="6826432" y="1035281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346" name="Rettangolo 345">
              <a:extLst>
                <a:ext uri="{FF2B5EF4-FFF2-40B4-BE49-F238E27FC236}">
                  <a16:creationId xmlns:a16="http://schemas.microsoft.com/office/drawing/2014/main" id="{4ADDD76D-2046-AADA-F44E-73B8A775BF99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47" name="Connettore diritto 219">
              <a:extLst>
                <a:ext uri="{FF2B5EF4-FFF2-40B4-BE49-F238E27FC236}">
                  <a16:creationId xmlns:a16="http://schemas.microsoft.com/office/drawing/2014/main" id="{B3B119C2-101A-4123-602C-3309D3E9E2F3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8" name="Connettore diritto 220">
              <a:extLst>
                <a:ext uri="{FF2B5EF4-FFF2-40B4-BE49-F238E27FC236}">
                  <a16:creationId xmlns:a16="http://schemas.microsoft.com/office/drawing/2014/main" id="{A2DC3C31-7BE1-6D7E-0269-DF509ABA420E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9" name="Connettore diritto 221">
              <a:extLst>
                <a:ext uri="{FF2B5EF4-FFF2-40B4-BE49-F238E27FC236}">
                  <a16:creationId xmlns:a16="http://schemas.microsoft.com/office/drawing/2014/main" id="{6D9E9A17-9341-F0E4-3B70-A535C8FCD31E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50" name="Rettangolo 349">
              <a:extLst>
                <a:ext uri="{FF2B5EF4-FFF2-40B4-BE49-F238E27FC236}">
                  <a16:creationId xmlns:a16="http://schemas.microsoft.com/office/drawing/2014/main" id="{C29A9A7F-6111-2E6A-2BA5-48BC789F1221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51" name="Connettore diritto 223">
              <a:extLst>
                <a:ext uri="{FF2B5EF4-FFF2-40B4-BE49-F238E27FC236}">
                  <a16:creationId xmlns:a16="http://schemas.microsoft.com/office/drawing/2014/main" id="{D4B82BE9-33C1-1861-9381-CD80969F491B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2" name="Connettore diritto 224">
              <a:extLst>
                <a:ext uri="{FF2B5EF4-FFF2-40B4-BE49-F238E27FC236}">
                  <a16:creationId xmlns:a16="http://schemas.microsoft.com/office/drawing/2014/main" id="{E2BBF800-A2B8-224E-8B19-CCD4C422F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3" name="Connettore diritto 225">
              <a:extLst>
                <a:ext uri="{FF2B5EF4-FFF2-40B4-BE49-F238E27FC236}">
                  <a16:creationId xmlns:a16="http://schemas.microsoft.com/office/drawing/2014/main" id="{1C15DD98-84EF-D953-5F24-B53CC9E27E50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54" name="Rettangolo 353">
              <a:extLst>
                <a:ext uri="{FF2B5EF4-FFF2-40B4-BE49-F238E27FC236}">
                  <a16:creationId xmlns:a16="http://schemas.microsoft.com/office/drawing/2014/main" id="{A813259B-2DD0-EDDE-5D0F-04B5D44D2A59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55" name="Connettore diritto 227">
              <a:extLst>
                <a:ext uri="{FF2B5EF4-FFF2-40B4-BE49-F238E27FC236}">
                  <a16:creationId xmlns:a16="http://schemas.microsoft.com/office/drawing/2014/main" id="{E544C6E7-ACAE-4208-2154-0976F37D11E0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6" name="Connettore diritto 228">
              <a:extLst>
                <a:ext uri="{FF2B5EF4-FFF2-40B4-BE49-F238E27FC236}">
                  <a16:creationId xmlns:a16="http://schemas.microsoft.com/office/drawing/2014/main" id="{57060E16-D140-01AB-A92B-1CBFBB66F157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7" name="Connettore diritto 229">
              <a:extLst>
                <a:ext uri="{FF2B5EF4-FFF2-40B4-BE49-F238E27FC236}">
                  <a16:creationId xmlns:a16="http://schemas.microsoft.com/office/drawing/2014/main" id="{C772B14D-BEB9-D12C-3EE6-4C92A09EEA6E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58" name="Disco magnetico 357">
              <a:extLst>
                <a:ext uri="{FF2B5EF4-FFF2-40B4-BE49-F238E27FC236}">
                  <a16:creationId xmlns:a16="http://schemas.microsoft.com/office/drawing/2014/main" id="{EEF9C000-50B3-E1D1-E08C-42D0F1F7F00F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59" name="Disco magnetico 358">
              <a:extLst>
                <a:ext uri="{FF2B5EF4-FFF2-40B4-BE49-F238E27FC236}">
                  <a16:creationId xmlns:a16="http://schemas.microsoft.com/office/drawing/2014/main" id="{AC9F5621-A837-9F48-33E2-BEEC92D38CDC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60" name="Disco magnetico 359">
              <a:extLst>
                <a:ext uri="{FF2B5EF4-FFF2-40B4-BE49-F238E27FC236}">
                  <a16:creationId xmlns:a16="http://schemas.microsoft.com/office/drawing/2014/main" id="{6C4D0098-564A-F695-E63D-34D357C7A628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61" name="Disco magnetico 360">
              <a:extLst>
                <a:ext uri="{FF2B5EF4-FFF2-40B4-BE49-F238E27FC236}">
                  <a16:creationId xmlns:a16="http://schemas.microsoft.com/office/drawing/2014/main" id="{07634779-1E71-55BB-59AE-1FB1D2517CB3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62" name="Disco magnetico 361">
              <a:extLst>
                <a:ext uri="{FF2B5EF4-FFF2-40B4-BE49-F238E27FC236}">
                  <a16:creationId xmlns:a16="http://schemas.microsoft.com/office/drawing/2014/main" id="{3E8EAB19-D796-85F1-E128-96FEE5393C79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363" name="Gruppo 362">
            <a:extLst>
              <a:ext uri="{FF2B5EF4-FFF2-40B4-BE49-F238E27FC236}">
                <a16:creationId xmlns:a16="http://schemas.microsoft.com/office/drawing/2014/main" id="{12752E55-8C87-54C0-1FF4-0C5ACDCB2A0A}"/>
              </a:ext>
            </a:extLst>
          </p:cNvPr>
          <p:cNvGrpSpPr/>
          <p:nvPr/>
        </p:nvGrpSpPr>
        <p:grpSpPr>
          <a:xfrm>
            <a:off x="8969943" y="3342184"/>
            <a:ext cx="259972" cy="263921"/>
            <a:chOff x="4854886" y="3021626"/>
            <a:chExt cx="2145420" cy="1675879"/>
          </a:xfrm>
          <a:solidFill>
            <a:srgbClr val="91D097"/>
          </a:solidFill>
        </p:grpSpPr>
        <p:sp>
          <p:nvSpPr>
            <p:cNvPr id="364" name="Rettangolo 363">
              <a:extLst>
                <a:ext uri="{FF2B5EF4-FFF2-40B4-BE49-F238E27FC236}">
                  <a16:creationId xmlns:a16="http://schemas.microsoft.com/office/drawing/2014/main" id="{FC4C55F1-9B9F-BFFA-13A6-72EAB793930D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65" name="Connettore diritto 510">
              <a:extLst>
                <a:ext uri="{FF2B5EF4-FFF2-40B4-BE49-F238E27FC236}">
                  <a16:creationId xmlns:a16="http://schemas.microsoft.com/office/drawing/2014/main" id="{2BFEC06F-9C53-9781-8956-0E7E570748A4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6" name="Connettore diritto 511">
              <a:extLst>
                <a:ext uri="{FF2B5EF4-FFF2-40B4-BE49-F238E27FC236}">
                  <a16:creationId xmlns:a16="http://schemas.microsoft.com/office/drawing/2014/main" id="{F1ABB898-BC6F-181F-8FC8-A5C5EE44ACE5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7" name="Connettore diritto 512">
              <a:extLst>
                <a:ext uri="{FF2B5EF4-FFF2-40B4-BE49-F238E27FC236}">
                  <a16:creationId xmlns:a16="http://schemas.microsoft.com/office/drawing/2014/main" id="{07EE9764-5008-0996-1240-381F2EEBB6A0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68" name="Rettangolo 367">
              <a:extLst>
                <a:ext uri="{FF2B5EF4-FFF2-40B4-BE49-F238E27FC236}">
                  <a16:creationId xmlns:a16="http://schemas.microsoft.com/office/drawing/2014/main" id="{E0CAF77D-46E3-06C9-0990-2A5348F9007D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69" name="Connettore diritto 514">
              <a:extLst>
                <a:ext uri="{FF2B5EF4-FFF2-40B4-BE49-F238E27FC236}">
                  <a16:creationId xmlns:a16="http://schemas.microsoft.com/office/drawing/2014/main" id="{0C5A579A-ED98-C68A-D48F-EE1223FEBC9C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0" name="Connettore diritto 515">
              <a:extLst>
                <a:ext uri="{FF2B5EF4-FFF2-40B4-BE49-F238E27FC236}">
                  <a16:creationId xmlns:a16="http://schemas.microsoft.com/office/drawing/2014/main" id="{A3998466-4DB5-A36D-E93B-C2FEBB5528D8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1" name="Connettore diritto 516">
              <a:extLst>
                <a:ext uri="{FF2B5EF4-FFF2-40B4-BE49-F238E27FC236}">
                  <a16:creationId xmlns:a16="http://schemas.microsoft.com/office/drawing/2014/main" id="{16AF3F19-C87E-41F0-6446-3BF95F036174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72" name="Rettangolo 371">
              <a:extLst>
                <a:ext uri="{FF2B5EF4-FFF2-40B4-BE49-F238E27FC236}">
                  <a16:creationId xmlns:a16="http://schemas.microsoft.com/office/drawing/2014/main" id="{0744C433-8BAB-4968-674C-700F957D4A8B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73" name="Connettore diritto 518">
              <a:extLst>
                <a:ext uri="{FF2B5EF4-FFF2-40B4-BE49-F238E27FC236}">
                  <a16:creationId xmlns:a16="http://schemas.microsoft.com/office/drawing/2014/main" id="{67875AEB-6951-FA7B-2C60-CE41286D429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4" name="Connettore diritto 519">
              <a:extLst>
                <a:ext uri="{FF2B5EF4-FFF2-40B4-BE49-F238E27FC236}">
                  <a16:creationId xmlns:a16="http://schemas.microsoft.com/office/drawing/2014/main" id="{5EE8B583-A4F2-B5D1-C87D-7BEBA83280E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5" name="Connettore diritto 520">
              <a:extLst>
                <a:ext uri="{FF2B5EF4-FFF2-40B4-BE49-F238E27FC236}">
                  <a16:creationId xmlns:a16="http://schemas.microsoft.com/office/drawing/2014/main" id="{34A0DED8-CE58-6897-BC73-70B0FD689ABC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76" name="Disco magnetico 375">
              <a:extLst>
                <a:ext uri="{FF2B5EF4-FFF2-40B4-BE49-F238E27FC236}">
                  <a16:creationId xmlns:a16="http://schemas.microsoft.com/office/drawing/2014/main" id="{935D0245-644A-821A-C48E-57E1DBE8EF44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77" name="Disco magnetico 376">
              <a:extLst>
                <a:ext uri="{FF2B5EF4-FFF2-40B4-BE49-F238E27FC236}">
                  <a16:creationId xmlns:a16="http://schemas.microsoft.com/office/drawing/2014/main" id="{D2545F7D-2C78-372E-2CAF-83F255B33DDC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78" name="Disco magnetico 377">
              <a:extLst>
                <a:ext uri="{FF2B5EF4-FFF2-40B4-BE49-F238E27FC236}">
                  <a16:creationId xmlns:a16="http://schemas.microsoft.com/office/drawing/2014/main" id="{F3954DBF-3B3C-D340-F929-7C7CD3337053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79" name="Disco magnetico 378">
              <a:extLst>
                <a:ext uri="{FF2B5EF4-FFF2-40B4-BE49-F238E27FC236}">
                  <a16:creationId xmlns:a16="http://schemas.microsoft.com/office/drawing/2014/main" id="{85D463D4-5279-4AEC-27A5-4FDD43E6D2CA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80" name="Disco magnetico 379">
              <a:extLst>
                <a:ext uri="{FF2B5EF4-FFF2-40B4-BE49-F238E27FC236}">
                  <a16:creationId xmlns:a16="http://schemas.microsoft.com/office/drawing/2014/main" id="{DA75A65A-8C6C-14E8-B9EF-BDE108BF66A6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381" name="Gruppo 380">
            <a:extLst>
              <a:ext uri="{FF2B5EF4-FFF2-40B4-BE49-F238E27FC236}">
                <a16:creationId xmlns:a16="http://schemas.microsoft.com/office/drawing/2014/main" id="{D148E525-9B80-9091-B18C-5634C87301A7}"/>
              </a:ext>
            </a:extLst>
          </p:cNvPr>
          <p:cNvGrpSpPr/>
          <p:nvPr/>
        </p:nvGrpSpPr>
        <p:grpSpPr>
          <a:xfrm>
            <a:off x="7811437" y="2040801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382" name="Rettangolo 381">
              <a:extLst>
                <a:ext uri="{FF2B5EF4-FFF2-40B4-BE49-F238E27FC236}">
                  <a16:creationId xmlns:a16="http://schemas.microsoft.com/office/drawing/2014/main" id="{F5138F58-A22A-EE45-962C-44F4648930D2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83" name="Connettore diritto 237">
              <a:extLst>
                <a:ext uri="{FF2B5EF4-FFF2-40B4-BE49-F238E27FC236}">
                  <a16:creationId xmlns:a16="http://schemas.microsoft.com/office/drawing/2014/main" id="{01DC3B02-1968-C582-8A1A-C0E1EE3B37FB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4" name="Connettore diritto 238">
              <a:extLst>
                <a:ext uri="{FF2B5EF4-FFF2-40B4-BE49-F238E27FC236}">
                  <a16:creationId xmlns:a16="http://schemas.microsoft.com/office/drawing/2014/main" id="{0986D661-A05D-DFB5-73C0-B9175A523810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5" name="Connettore diritto 239">
              <a:extLst>
                <a:ext uri="{FF2B5EF4-FFF2-40B4-BE49-F238E27FC236}">
                  <a16:creationId xmlns:a16="http://schemas.microsoft.com/office/drawing/2014/main" id="{9B9BFEEA-0125-6A65-5C49-AF7E8C6F7AAD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86" name="Rettangolo 385">
              <a:extLst>
                <a:ext uri="{FF2B5EF4-FFF2-40B4-BE49-F238E27FC236}">
                  <a16:creationId xmlns:a16="http://schemas.microsoft.com/office/drawing/2014/main" id="{AEBB405A-1E4B-ED96-3BD1-B1F6D133B70D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87" name="Connettore diritto 241">
              <a:extLst>
                <a:ext uri="{FF2B5EF4-FFF2-40B4-BE49-F238E27FC236}">
                  <a16:creationId xmlns:a16="http://schemas.microsoft.com/office/drawing/2014/main" id="{48D05A80-9FD0-CB57-5EB4-F6C44FA255BC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8" name="Connettore diritto 242">
              <a:extLst>
                <a:ext uri="{FF2B5EF4-FFF2-40B4-BE49-F238E27FC236}">
                  <a16:creationId xmlns:a16="http://schemas.microsoft.com/office/drawing/2014/main" id="{9A24AA9A-631F-BA09-0E5B-5392AF423997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9" name="Connettore diritto 243">
              <a:extLst>
                <a:ext uri="{FF2B5EF4-FFF2-40B4-BE49-F238E27FC236}">
                  <a16:creationId xmlns:a16="http://schemas.microsoft.com/office/drawing/2014/main" id="{C4BCD14C-B6B2-C70E-C9FC-36B0DEB5552D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0" name="Rettangolo 389">
              <a:extLst>
                <a:ext uri="{FF2B5EF4-FFF2-40B4-BE49-F238E27FC236}">
                  <a16:creationId xmlns:a16="http://schemas.microsoft.com/office/drawing/2014/main" id="{7554B66C-2BF6-366B-E395-66A16E06896F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391" name="Connettore diritto 245">
              <a:extLst>
                <a:ext uri="{FF2B5EF4-FFF2-40B4-BE49-F238E27FC236}">
                  <a16:creationId xmlns:a16="http://schemas.microsoft.com/office/drawing/2014/main" id="{49227587-D58E-D18B-5ADA-45BB703F507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2" name="Connettore diritto 246">
              <a:extLst>
                <a:ext uri="{FF2B5EF4-FFF2-40B4-BE49-F238E27FC236}">
                  <a16:creationId xmlns:a16="http://schemas.microsoft.com/office/drawing/2014/main" id="{CE20BBF9-E23A-4AED-E987-AD9EFA9BD869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3" name="Connettore diritto 247">
              <a:extLst>
                <a:ext uri="{FF2B5EF4-FFF2-40B4-BE49-F238E27FC236}">
                  <a16:creationId xmlns:a16="http://schemas.microsoft.com/office/drawing/2014/main" id="{1E85B55B-643B-2A45-9AB8-E36CF1BBACB2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4" name="Disco magnetico 393">
              <a:extLst>
                <a:ext uri="{FF2B5EF4-FFF2-40B4-BE49-F238E27FC236}">
                  <a16:creationId xmlns:a16="http://schemas.microsoft.com/office/drawing/2014/main" id="{05191F64-DD5F-B8CD-567B-FB42EB1862D0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95" name="Disco magnetico 394">
              <a:extLst>
                <a:ext uri="{FF2B5EF4-FFF2-40B4-BE49-F238E27FC236}">
                  <a16:creationId xmlns:a16="http://schemas.microsoft.com/office/drawing/2014/main" id="{B9889F90-77EC-FC48-4A84-1FCF65474579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96" name="Disco magnetico 395">
              <a:extLst>
                <a:ext uri="{FF2B5EF4-FFF2-40B4-BE49-F238E27FC236}">
                  <a16:creationId xmlns:a16="http://schemas.microsoft.com/office/drawing/2014/main" id="{39BEE265-93D8-E31C-124E-B7D05171331B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97" name="Disco magnetico 396">
              <a:extLst>
                <a:ext uri="{FF2B5EF4-FFF2-40B4-BE49-F238E27FC236}">
                  <a16:creationId xmlns:a16="http://schemas.microsoft.com/office/drawing/2014/main" id="{9F6E0106-7B65-E7AF-5FFD-0A805CA67B04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398" name="Disco magnetico 397">
              <a:extLst>
                <a:ext uri="{FF2B5EF4-FFF2-40B4-BE49-F238E27FC236}">
                  <a16:creationId xmlns:a16="http://schemas.microsoft.com/office/drawing/2014/main" id="{07A558F9-1E84-B9DB-5B53-410A4B74C10E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399" name="Gruppo 398">
            <a:extLst>
              <a:ext uri="{FF2B5EF4-FFF2-40B4-BE49-F238E27FC236}">
                <a16:creationId xmlns:a16="http://schemas.microsoft.com/office/drawing/2014/main" id="{C0C0C0DD-436C-2259-1B0A-240C40322B1C}"/>
              </a:ext>
            </a:extLst>
          </p:cNvPr>
          <p:cNvGrpSpPr/>
          <p:nvPr/>
        </p:nvGrpSpPr>
        <p:grpSpPr>
          <a:xfrm>
            <a:off x="8581936" y="3215804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400" name="Rettangolo 399">
              <a:extLst>
                <a:ext uri="{FF2B5EF4-FFF2-40B4-BE49-F238E27FC236}">
                  <a16:creationId xmlns:a16="http://schemas.microsoft.com/office/drawing/2014/main" id="{CCB5C7AB-97AC-4269-DD63-AFDE11605E2E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01" name="Connettore diritto 273">
              <a:extLst>
                <a:ext uri="{FF2B5EF4-FFF2-40B4-BE49-F238E27FC236}">
                  <a16:creationId xmlns:a16="http://schemas.microsoft.com/office/drawing/2014/main" id="{8EFD84C3-38E9-76FC-A741-8EE776DE63B6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2" name="Connettore diritto 274">
              <a:extLst>
                <a:ext uri="{FF2B5EF4-FFF2-40B4-BE49-F238E27FC236}">
                  <a16:creationId xmlns:a16="http://schemas.microsoft.com/office/drawing/2014/main" id="{47611023-23A1-5B2A-AD56-7A8544AEB570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3" name="Connettore diritto 275">
              <a:extLst>
                <a:ext uri="{FF2B5EF4-FFF2-40B4-BE49-F238E27FC236}">
                  <a16:creationId xmlns:a16="http://schemas.microsoft.com/office/drawing/2014/main" id="{C6F9A2A7-8688-6DED-4ECB-49DDCEFDE94B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4" name="Rettangolo 403">
              <a:extLst>
                <a:ext uri="{FF2B5EF4-FFF2-40B4-BE49-F238E27FC236}">
                  <a16:creationId xmlns:a16="http://schemas.microsoft.com/office/drawing/2014/main" id="{A534931A-9E78-23C8-CEEA-F806E0E956D6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05" name="Connettore diritto 277">
              <a:extLst>
                <a:ext uri="{FF2B5EF4-FFF2-40B4-BE49-F238E27FC236}">
                  <a16:creationId xmlns:a16="http://schemas.microsoft.com/office/drawing/2014/main" id="{F09D439A-FA56-4798-C4E7-B36DA74E0B40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6" name="Connettore diritto 278">
              <a:extLst>
                <a:ext uri="{FF2B5EF4-FFF2-40B4-BE49-F238E27FC236}">
                  <a16:creationId xmlns:a16="http://schemas.microsoft.com/office/drawing/2014/main" id="{9CB8B1E4-E3C2-6CDC-4DD5-21F1FE56B28A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7" name="Connettore diritto 279">
              <a:extLst>
                <a:ext uri="{FF2B5EF4-FFF2-40B4-BE49-F238E27FC236}">
                  <a16:creationId xmlns:a16="http://schemas.microsoft.com/office/drawing/2014/main" id="{EFBDB392-2642-09D5-934B-9FF68081B6A2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8" name="Rettangolo 407">
              <a:extLst>
                <a:ext uri="{FF2B5EF4-FFF2-40B4-BE49-F238E27FC236}">
                  <a16:creationId xmlns:a16="http://schemas.microsoft.com/office/drawing/2014/main" id="{533992A4-F08D-AD65-011C-EED789513031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09" name="Connettore diritto 281">
              <a:extLst>
                <a:ext uri="{FF2B5EF4-FFF2-40B4-BE49-F238E27FC236}">
                  <a16:creationId xmlns:a16="http://schemas.microsoft.com/office/drawing/2014/main" id="{7706C027-C48C-19B0-2CFE-AF7C0F520B84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0" name="Connettore diritto 282">
              <a:extLst>
                <a:ext uri="{FF2B5EF4-FFF2-40B4-BE49-F238E27FC236}">
                  <a16:creationId xmlns:a16="http://schemas.microsoft.com/office/drawing/2014/main" id="{46A50B64-883B-4D4A-7BE9-5FCD071AB4E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1" name="Connettore diritto 283">
              <a:extLst>
                <a:ext uri="{FF2B5EF4-FFF2-40B4-BE49-F238E27FC236}">
                  <a16:creationId xmlns:a16="http://schemas.microsoft.com/office/drawing/2014/main" id="{D11416E4-15CA-5ED2-D42C-B0A29F65B757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12" name="Disco magnetico 411">
              <a:extLst>
                <a:ext uri="{FF2B5EF4-FFF2-40B4-BE49-F238E27FC236}">
                  <a16:creationId xmlns:a16="http://schemas.microsoft.com/office/drawing/2014/main" id="{E87C3EB4-4310-A755-5C78-5E1F8E2AA038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13" name="Disco magnetico 412">
              <a:extLst>
                <a:ext uri="{FF2B5EF4-FFF2-40B4-BE49-F238E27FC236}">
                  <a16:creationId xmlns:a16="http://schemas.microsoft.com/office/drawing/2014/main" id="{DFA95FB3-F434-FE64-F563-779AAEA81BB9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14" name="Disco magnetico 413">
              <a:extLst>
                <a:ext uri="{FF2B5EF4-FFF2-40B4-BE49-F238E27FC236}">
                  <a16:creationId xmlns:a16="http://schemas.microsoft.com/office/drawing/2014/main" id="{0BE3B456-6EA6-C97B-097D-33FB74076894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15" name="Disco magnetico 414">
              <a:extLst>
                <a:ext uri="{FF2B5EF4-FFF2-40B4-BE49-F238E27FC236}">
                  <a16:creationId xmlns:a16="http://schemas.microsoft.com/office/drawing/2014/main" id="{E6C40C98-6949-9DE0-722F-D534E8AD7C4F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16" name="Disco magnetico 415">
              <a:extLst>
                <a:ext uri="{FF2B5EF4-FFF2-40B4-BE49-F238E27FC236}">
                  <a16:creationId xmlns:a16="http://schemas.microsoft.com/office/drawing/2014/main" id="{EAB4FCB2-5C88-E37E-8C46-8D40BCC5A932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417" name="Gruppo 416">
            <a:extLst>
              <a:ext uri="{FF2B5EF4-FFF2-40B4-BE49-F238E27FC236}">
                <a16:creationId xmlns:a16="http://schemas.microsoft.com/office/drawing/2014/main" id="{C15A72CE-16ED-6E44-B2F2-E70CC8A89B3E}"/>
              </a:ext>
            </a:extLst>
          </p:cNvPr>
          <p:cNvGrpSpPr/>
          <p:nvPr/>
        </p:nvGrpSpPr>
        <p:grpSpPr>
          <a:xfrm>
            <a:off x="9471605" y="3914574"/>
            <a:ext cx="259972" cy="263921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418" name="Rettangolo 417">
              <a:extLst>
                <a:ext uri="{FF2B5EF4-FFF2-40B4-BE49-F238E27FC236}">
                  <a16:creationId xmlns:a16="http://schemas.microsoft.com/office/drawing/2014/main" id="{A88C6919-DCAC-3576-1561-1B945F0CAB6A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19" name="Connettore diritto 291">
              <a:extLst>
                <a:ext uri="{FF2B5EF4-FFF2-40B4-BE49-F238E27FC236}">
                  <a16:creationId xmlns:a16="http://schemas.microsoft.com/office/drawing/2014/main" id="{3CACC1C2-3A69-04BC-7CE1-61000C0F20F5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0" name="Connettore diritto 292">
              <a:extLst>
                <a:ext uri="{FF2B5EF4-FFF2-40B4-BE49-F238E27FC236}">
                  <a16:creationId xmlns:a16="http://schemas.microsoft.com/office/drawing/2014/main" id="{8EDF7A2D-8185-7B43-1CF0-8A09F39CF22D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1" name="Connettore diritto 293">
              <a:extLst>
                <a:ext uri="{FF2B5EF4-FFF2-40B4-BE49-F238E27FC236}">
                  <a16:creationId xmlns:a16="http://schemas.microsoft.com/office/drawing/2014/main" id="{CBED94EC-C90B-197D-A6B8-65C01F7304FB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22" name="Rettangolo 421">
              <a:extLst>
                <a:ext uri="{FF2B5EF4-FFF2-40B4-BE49-F238E27FC236}">
                  <a16:creationId xmlns:a16="http://schemas.microsoft.com/office/drawing/2014/main" id="{6103ED13-D026-2969-5313-B9F41184FE30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23" name="Connettore diritto 295">
              <a:extLst>
                <a:ext uri="{FF2B5EF4-FFF2-40B4-BE49-F238E27FC236}">
                  <a16:creationId xmlns:a16="http://schemas.microsoft.com/office/drawing/2014/main" id="{DCBCC350-5809-931E-3FA7-463054C7D4BA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4" name="Connettore diritto 296">
              <a:extLst>
                <a:ext uri="{FF2B5EF4-FFF2-40B4-BE49-F238E27FC236}">
                  <a16:creationId xmlns:a16="http://schemas.microsoft.com/office/drawing/2014/main" id="{0B35BA9F-F2D1-8460-2A9D-E3F4F91FB236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5" name="Connettore diritto 297">
              <a:extLst>
                <a:ext uri="{FF2B5EF4-FFF2-40B4-BE49-F238E27FC236}">
                  <a16:creationId xmlns:a16="http://schemas.microsoft.com/office/drawing/2014/main" id="{D689D53F-B88E-67D4-B0C9-00493A4629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26" name="Rettangolo 425">
              <a:extLst>
                <a:ext uri="{FF2B5EF4-FFF2-40B4-BE49-F238E27FC236}">
                  <a16:creationId xmlns:a16="http://schemas.microsoft.com/office/drawing/2014/main" id="{577568E2-7FCD-2B27-BB89-EBD894238BEA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27" name="Connettore diritto 299">
              <a:extLst>
                <a:ext uri="{FF2B5EF4-FFF2-40B4-BE49-F238E27FC236}">
                  <a16:creationId xmlns:a16="http://schemas.microsoft.com/office/drawing/2014/main" id="{BD3E01A1-A54E-3E48-9247-16E60A48A3F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8" name="Connettore diritto 300">
              <a:extLst>
                <a:ext uri="{FF2B5EF4-FFF2-40B4-BE49-F238E27FC236}">
                  <a16:creationId xmlns:a16="http://schemas.microsoft.com/office/drawing/2014/main" id="{FBCFB95D-F220-7702-B0B2-03A643ED2BEC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9" name="Connettore diritto 301">
              <a:extLst>
                <a:ext uri="{FF2B5EF4-FFF2-40B4-BE49-F238E27FC236}">
                  <a16:creationId xmlns:a16="http://schemas.microsoft.com/office/drawing/2014/main" id="{357C6F21-707F-5636-DDA8-0713D906B6D9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0" name="Disco magnetico 429">
              <a:extLst>
                <a:ext uri="{FF2B5EF4-FFF2-40B4-BE49-F238E27FC236}">
                  <a16:creationId xmlns:a16="http://schemas.microsoft.com/office/drawing/2014/main" id="{27CB710D-5010-3E08-B437-5DA062AEC30C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31" name="Disco magnetico 430">
              <a:extLst>
                <a:ext uri="{FF2B5EF4-FFF2-40B4-BE49-F238E27FC236}">
                  <a16:creationId xmlns:a16="http://schemas.microsoft.com/office/drawing/2014/main" id="{9A0D92D0-DDCD-EFEE-B332-F5BFF6729BFF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32" name="Disco magnetico 431">
              <a:extLst>
                <a:ext uri="{FF2B5EF4-FFF2-40B4-BE49-F238E27FC236}">
                  <a16:creationId xmlns:a16="http://schemas.microsoft.com/office/drawing/2014/main" id="{89B6564A-0B43-69A3-9C74-06A964A88034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33" name="Disco magnetico 432">
              <a:extLst>
                <a:ext uri="{FF2B5EF4-FFF2-40B4-BE49-F238E27FC236}">
                  <a16:creationId xmlns:a16="http://schemas.microsoft.com/office/drawing/2014/main" id="{AA2F3B46-A2F3-73AC-7183-192577ADA4B3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34" name="Disco magnetico 433">
              <a:extLst>
                <a:ext uri="{FF2B5EF4-FFF2-40B4-BE49-F238E27FC236}">
                  <a16:creationId xmlns:a16="http://schemas.microsoft.com/office/drawing/2014/main" id="{16A11F92-7472-DE1E-7DF4-F9DC702FFAED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435" name="Gruppo 434">
            <a:extLst>
              <a:ext uri="{FF2B5EF4-FFF2-40B4-BE49-F238E27FC236}">
                <a16:creationId xmlns:a16="http://schemas.microsoft.com/office/drawing/2014/main" id="{487AAF27-45B5-2E36-A4CB-E24822EE3ABB}"/>
              </a:ext>
            </a:extLst>
          </p:cNvPr>
          <p:cNvGrpSpPr/>
          <p:nvPr/>
        </p:nvGrpSpPr>
        <p:grpSpPr>
          <a:xfrm>
            <a:off x="8244231" y="1582402"/>
            <a:ext cx="396615" cy="375896"/>
            <a:chOff x="4854886" y="3021626"/>
            <a:chExt cx="2145420" cy="1675879"/>
          </a:xfrm>
          <a:solidFill>
            <a:srgbClr val="008000"/>
          </a:solidFill>
        </p:grpSpPr>
        <p:sp>
          <p:nvSpPr>
            <p:cNvPr id="436" name="Rettangolo 435">
              <a:extLst>
                <a:ext uri="{FF2B5EF4-FFF2-40B4-BE49-F238E27FC236}">
                  <a16:creationId xmlns:a16="http://schemas.microsoft.com/office/drawing/2014/main" id="{7E5137DF-383E-021E-FEA1-C30580E9C8D9}"/>
                </a:ext>
              </a:extLst>
            </p:cNvPr>
            <p:cNvSpPr/>
            <p:nvPr/>
          </p:nvSpPr>
          <p:spPr>
            <a:xfrm>
              <a:off x="5560748" y="3021626"/>
              <a:ext cx="511280" cy="167587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37" name="Connettore diritto 165">
              <a:extLst>
                <a:ext uri="{FF2B5EF4-FFF2-40B4-BE49-F238E27FC236}">
                  <a16:creationId xmlns:a16="http://schemas.microsoft.com/office/drawing/2014/main" id="{BAC85997-A3EA-B937-D57D-2EEC9C3B7B13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321934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8" name="Connettore diritto 166">
              <a:extLst>
                <a:ext uri="{FF2B5EF4-FFF2-40B4-BE49-F238E27FC236}">
                  <a16:creationId xmlns:a16="http://schemas.microsoft.com/office/drawing/2014/main" id="{F3F1BD29-5F7D-7DFD-AC02-36FDC075686B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28" y="3423392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9" name="Connettore diritto 167">
              <a:extLst>
                <a:ext uri="{FF2B5EF4-FFF2-40B4-BE49-F238E27FC236}">
                  <a16:creationId xmlns:a16="http://schemas.microsoft.com/office/drawing/2014/main" id="{C259341C-3913-8BBA-600F-68330B4EE7C9}"/>
                </a:ext>
              </a:extLst>
            </p:cNvPr>
            <p:cNvCxnSpPr>
              <a:cxnSpLocks/>
            </p:cNvCxnSpPr>
            <p:nvPr/>
          </p:nvCxnSpPr>
          <p:spPr>
            <a:xfrm>
              <a:off x="5560748" y="4341960"/>
              <a:ext cx="52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40" name="Rettangolo 439">
              <a:extLst>
                <a:ext uri="{FF2B5EF4-FFF2-40B4-BE49-F238E27FC236}">
                  <a16:creationId xmlns:a16="http://schemas.microsoft.com/office/drawing/2014/main" id="{501473D8-6ACC-FE28-1335-8364A2143914}"/>
                </a:ext>
              </a:extLst>
            </p:cNvPr>
            <p:cNvSpPr/>
            <p:nvPr/>
          </p:nvSpPr>
          <p:spPr>
            <a:xfrm>
              <a:off x="5146336" y="3226190"/>
              <a:ext cx="313740" cy="128044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41" name="Connettore diritto 169">
              <a:extLst>
                <a:ext uri="{FF2B5EF4-FFF2-40B4-BE49-F238E27FC236}">
                  <a16:creationId xmlns:a16="http://schemas.microsoft.com/office/drawing/2014/main" id="{F5E8919A-D410-3C67-EE53-F50A4276D846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3374349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2" name="Connettore diritto 170">
              <a:extLst>
                <a:ext uri="{FF2B5EF4-FFF2-40B4-BE49-F238E27FC236}">
                  <a16:creationId xmlns:a16="http://schemas.microsoft.com/office/drawing/2014/main" id="{8EC3D438-ABC7-CC35-C99A-F162989E6F98}"/>
                </a:ext>
              </a:extLst>
            </p:cNvPr>
            <p:cNvCxnSpPr>
              <a:cxnSpLocks/>
            </p:cNvCxnSpPr>
            <p:nvPr/>
          </p:nvCxnSpPr>
          <p:spPr>
            <a:xfrm>
              <a:off x="5147286" y="3537314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3" name="Connettore diritto 171">
              <a:extLst>
                <a:ext uri="{FF2B5EF4-FFF2-40B4-BE49-F238E27FC236}">
                  <a16:creationId xmlns:a16="http://schemas.microsoft.com/office/drawing/2014/main" id="{786D2152-5989-3728-69B0-1A14B6D0A712}"/>
                </a:ext>
              </a:extLst>
            </p:cNvPr>
            <p:cNvCxnSpPr>
              <a:cxnSpLocks/>
            </p:cNvCxnSpPr>
            <p:nvPr/>
          </p:nvCxnSpPr>
          <p:spPr>
            <a:xfrm>
              <a:off x="5146336" y="4260392"/>
              <a:ext cx="313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44" name="Rettangolo 443">
              <a:extLst>
                <a:ext uri="{FF2B5EF4-FFF2-40B4-BE49-F238E27FC236}">
                  <a16:creationId xmlns:a16="http://schemas.microsoft.com/office/drawing/2014/main" id="{8B6A7ECD-8B7E-C874-8F9A-18413074DF48}"/>
                </a:ext>
              </a:extLst>
            </p:cNvPr>
            <p:cNvSpPr/>
            <p:nvPr/>
          </p:nvSpPr>
          <p:spPr>
            <a:xfrm>
              <a:off x="4855836" y="3296889"/>
              <a:ext cx="197540" cy="1045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45" name="Connettore diritto 173">
              <a:extLst>
                <a:ext uri="{FF2B5EF4-FFF2-40B4-BE49-F238E27FC236}">
                  <a16:creationId xmlns:a16="http://schemas.microsoft.com/office/drawing/2014/main" id="{F61F977C-3292-4946-7CBA-FB87A47BE44C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416292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6" name="Connettore diritto 174">
              <a:extLst>
                <a:ext uri="{FF2B5EF4-FFF2-40B4-BE49-F238E27FC236}">
                  <a16:creationId xmlns:a16="http://schemas.microsoft.com/office/drawing/2014/main" id="{26B9A2BD-94CA-DD04-877C-A7F646DC9B7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886" y="3531069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7" name="Connettore diritto 175">
              <a:extLst>
                <a:ext uri="{FF2B5EF4-FFF2-40B4-BE49-F238E27FC236}">
                  <a16:creationId xmlns:a16="http://schemas.microsoft.com/office/drawing/2014/main" id="{D52C41F8-CA3B-D4C9-7609-C9FCCCE9BB6B}"/>
                </a:ext>
              </a:extLst>
            </p:cNvPr>
            <p:cNvCxnSpPr>
              <a:cxnSpLocks/>
            </p:cNvCxnSpPr>
            <p:nvPr/>
          </p:nvCxnSpPr>
          <p:spPr>
            <a:xfrm>
              <a:off x="4855836" y="4137996"/>
              <a:ext cx="19849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48" name="Disco magnetico 447">
              <a:extLst>
                <a:ext uri="{FF2B5EF4-FFF2-40B4-BE49-F238E27FC236}">
                  <a16:creationId xmlns:a16="http://schemas.microsoft.com/office/drawing/2014/main" id="{6AE12C4E-2AB0-3A00-CBFF-01FABB016BA1}"/>
                </a:ext>
              </a:extLst>
            </p:cNvPr>
            <p:cNvSpPr/>
            <p:nvPr/>
          </p:nvSpPr>
          <p:spPr>
            <a:xfrm>
              <a:off x="6142386" y="4260392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49" name="Disco magnetico 448">
              <a:extLst>
                <a:ext uri="{FF2B5EF4-FFF2-40B4-BE49-F238E27FC236}">
                  <a16:creationId xmlns:a16="http://schemas.microsoft.com/office/drawing/2014/main" id="{81E2B43F-30C8-7905-20DB-6DDB27083C35}"/>
                </a:ext>
              </a:extLst>
            </p:cNvPr>
            <p:cNvSpPr/>
            <p:nvPr/>
          </p:nvSpPr>
          <p:spPr>
            <a:xfrm>
              <a:off x="6142386" y="4016695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50" name="Disco magnetico 449">
              <a:extLst>
                <a:ext uri="{FF2B5EF4-FFF2-40B4-BE49-F238E27FC236}">
                  <a16:creationId xmlns:a16="http://schemas.microsoft.com/office/drawing/2014/main" id="{DF809807-20AE-4606-DAD2-BEBF4053B652}"/>
                </a:ext>
              </a:extLst>
            </p:cNvPr>
            <p:cNvSpPr/>
            <p:nvPr/>
          </p:nvSpPr>
          <p:spPr>
            <a:xfrm>
              <a:off x="6144177" y="3772998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51" name="Disco magnetico 450">
              <a:extLst>
                <a:ext uri="{FF2B5EF4-FFF2-40B4-BE49-F238E27FC236}">
                  <a16:creationId xmlns:a16="http://schemas.microsoft.com/office/drawing/2014/main" id="{A30B09FF-E225-7168-ECD4-1CD71E673845}"/>
                </a:ext>
              </a:extLst>
            </p:cNvPr>
            <p:cNvSpPr/>
            <p:nvPr/>
          </p:nvSpPr>
          <p:spPr>
            <a:xfrm>
              <a:off x="6142385" y="3529301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52" name="Disco magnetico 451">
              <a:extLst>
                <a:ext uri="{FF2B5EF4-FFF2-40B4-BE49-F238E27FC236}">
                  <a16:creationId xmlns:a16="http://schemas.microsoft.com/office/drawing/2014/main" id="{32115E28-8D02-93E2-CB51-27E551A67DF3}"/>
                </a:ext>
              </a:extLst>
            </p:cNvPr>
            <p:cNvSpPr/>
            <p:nvPr/>
          </p:nvSpPr>
          <p:spPr>
            <a:xfrm>
              <a:off x="6140593" y="3285604"/>
              <a:ext cx="856129" cy="246246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</p:grpSp>
      <p:grpSp>
        <p:nvGrpSpPr>
          <p:cNvPr id="453" name="Gruppo 452">
            <a:extLst>
              <a:ext uri="{FF2B5EF4-FFF2-40B4-BE49-F238E27FC236}">
                <a16:creationId xmlns:a16="http://schemas.microsoft.com/office/drawing/2014/main" id="{38EF83CF-54EB-11A7-5E64-5E3B5ADA40C6}"/>
              </a:ext>
            </a:extLst>
          </p:cNvPr>
          <p:cNvGrpSpPr/>
          <p:nvPr/>
        </p:nvGrpSpPr>
        <p:grpSpPr>
          <a:xfrm>
            <a:off x="9122357" y="3018070"/>
            <a:ext cx="292554" cy="248766"/>
            <a:chOff x="2592740" y="845820"/>
            <a:chExt cx="1263603" cy="678180"/>
          </a:xfrm>
          <a:solidFill>
            <a:srgbClr val="FFFF00"/>
          </a:solidFill>
        </p:grpSpPr>
        <p:sp>
          <p:nvSpPr>
            <p:cNvPr id="454" name="Rettangolo 453">
              <a:extLst>
                <a:ext uri="{FF2B5EF4-FFF2-40B4-BE49-F238E27FC236}">
                  <a16:creationId xmlns:a16="http://schemas.microsoft.com/office/drawing/2014/main" id="{5A030BEB-F547-A9E0-DA10-A256F448041A}"/>
                </a:ext>
              </a:extLst>
            </p:cNvPr>
            <p:cNvSpPr/>
            <p:nvPr/>
          </p:nvSpPr>
          <p:spPr>
            <a:xfrm>
              <a:off x="3055619" y="845820"/>
              <a:ext cx="335278" cy="6781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55" name="Rettangolo 454">
              <a:extLst>
                <a:ext uri="{FF2B5EF4-FFF2-40B4-BE49-F238E27FC236}">
                  <a16:creationId xmlns:a16="http://schemas.microsoft.com/office/drawing/2014/main" id="{EE206809-C3CE-02CB-5238-428F0A7E9263}"/>
                </a:ext>
              </a:extLst>
            </p:cNvPr>
            <p:cNvSpPr/>
            <p:nvPr/>
          </p:nvSpPr>
          <p:spPr>
            <a:xfrm>
              <a:off x="3459480" y="914400"/>
              <a:ext cx="205740" cy="51816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456" name="Rettangolo 455">
              <a:extLst>
                <a:ext uri="{FF2B5EF4-FFF2-40B4-BE49-F238E27FC236}">
                  <a16:creationId xmlns:a16="http://schemas.microsoft.com/office/drawing/2014/main" id="{E74B293F-3F5B-BC0E-CC71-370F21253CE8}"/>
                </a:ext>
              </a:extLst>
            </p:cNvPr>
            <p:cNvSpPr/>
            <p:nvPr/>
          </p:nvSpPr>
          <p:spPr>
            <a:xfrm>
              <a:off x="3726180" y="956310"/>
              <a:ext cx="129540" cy="42291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57" name="Connettore diritto 650">
              <a:extLst>
                <a:ext uri="{FF2B5EF4-FFF2-40B4-BE49-F238E27FC236}">
                  <a16:creationId xmlns:a16="http://schemas.microsoft.com/office/drawing/2014/main" id="{0AC8D2C5-9AD0-FF88-47F1-CB85C54DDDD7}"/>
                </a:ext>
              </a:extLst>
            </p:cNvPr>
            <p:cNvCxnSpPr>
              <a:cxnSpLocks/>
            </p:cNvCxnSpPr>
            <p:nvPr/>
          </p:nvCxnSpPr>
          <p:spPr>
            <a:xfrm>
              <a:off x="3055620" y="925830"/>
              <a:ext cx="34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8" name="Connettore diritto 651">
              <a:extLst>
                <a:ext uri="{FF2B5EF4-FFF2-40B4-BE49-F238E27FC236}">
                  <a16:creationId xmlns:a16="http://schemas.microsoft.com/office/drawing/2014/main" id="{9AD70926-F6C7-D184-D401-76D1C7B49E50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1008403"/>
              <a:ext cx="34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9" name="Connettore diritto 652">
              <a:extLst>
                <a:ext uri="{FF2B5EF4-FFF2-40B4-BE49-F238E27FC236}">
                  <a16:creationId xmlns:a16="http://schemas.microsoft.com/office/drawing/2014/main" id="{CFF29DB8-110D-D7CF-9C7F-F0273E6EAC41}"/>
                </a:ext>
              </a:extLst>
            </p:cNvPr>
            <p:cNvCxnSpPr>
              <a:cxnSpLocks/>
            </p:cNvCxnSpPr>
            <p:nvPr/>
          </p:nvCxnSpPr>
          <p:spPr>
            <a:xfrm>
              <a:off x="3055620" y="1380121"/>
              <a:ext cx="34290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0" name="Connettore diritto 653">
              <a:extLst>
                <a:ext uri="{FF2B5EF4-FFF2-40B4-BE49-F238E27FC236}">
                  <a16:creationId xmlns:a16="http://schemas.microsoft.com/office/drawing/2014/main" id="{B75AF6A7-5FD9-8BF1-09B9-24327353165C}"/>
                </a:ext>
              </a:extLst>
            </p:cNvPr>
            <p:cNvCxnSpPr>
              <a:cxnSpLocks/>
            </p:cNvCxnSpPr>
            <p:nvPr/>
          </p:nvCxnSpPr>
          <p:spPr>
            <a:xfrm>
              <a:off x="3459480" y="974356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1" name="Connettore diritto 654">
              <a:extLst>
                <a:ext uri="{FF2B5EF4-FFF2-40B4-BE49-F238E27FC236}">
                  <a16:creationId xmlns:a16="http://schemas.microsoft.com/office/drawing/2014/main" id="{3EE9A53C-C45D-C85F-F2D7-918B07E1954E}"/>
                </a:ext>
              </a:extLst>
            </p:cNvPr>
            <p:cNvCxnSpPr>
              <a:cxnSpLocks/>
            </p:cNvCxnSpPr>
            <p:nvPr/>
          </p:nvCxnSpPr>
          <p:spPr>
            <a:xfrm>
              <a:off x="3460103" y="1040303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2" name="Connettore diritto 655">
              <a:extLst>
                <a:ext uri="{FF2B5EF4-FFF2-40B4-BE49-F238E27FC236}">
                  <a16:creationId xmlns:a16="http://schemas.microsoft.com/office/drawing/2014/main" id="{BE6F5F21-0C53-E933-EF23-3E9E5CB58EEE}"/>
                </a:ext>
              </a:extLst>
            </p:cNvPr>
            <p:cNvCxnSpPr>
              <a:cxnSpLocks/>
            </p:cNvCxnSpPr>
            <p:nvPr/>
          </p:nvCxnSpPr>
          <p:spPr>
            <a:xfrm>
              <a:off x="3459480" y="1332912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63" name="Rettangolo 462">
              <a:extLst>
                <a:ext uri="{FF2B5EF4-FFF2-40B4-BE49-F238E27FC236}">
                  <a16:creationId xmlns:a16="http://schemas.microsoft.com/office/drawing/2014/main" id="{A281CC4F-3864-91B5-7359-28C4D3FB4D4F}"/>
                </a:ext>
              </a:extLst>
            </p:cNvPr>
            <p:cNvSpPr/>
            <p:nvPr/>
          </p:nvSpPr>
          <p:spPr>
            <a:xfrm>
              <a:off x="2783863" y="928601"/>
              <a:ext cx="205740" cy="51816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64" name="Connettore diritto 657">
              <a:extLst>
                <a:ext uri="{FF2B5EF4-FFF2-40B4-BE49-F238E27FC236}">
                  <a16:creationId xmlns:a16="http://schemas.microsoft.com/office/drawing/2014/main" id="{6096D26D-ACCF-DD1B-9F58-9BA9AAAFCE2C}"/>
                </a:ext>
              </a:extLst>
            </p:cNvPr>
            <p:cNvCxnSpPr>
              <a:cxnSpLocks/>
            </p:cNvCxnSpPr>
            <p:nvPr/>
          </p:nvCxnSpPr>
          <p:spPr>
            <a:xfrm>
              <a:off x="2783863" y="988557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5" name="Connettore diritto 658">
              <a:extLst>
                <a:ext uri="{FF2B5EF4-FFF2-40B4-BE49-F238E27FC236}">
                  <a16:creationId xmlns:a16="http://schemas.microsoft.com/office/drawing/2014/main" id="{47ACB54F-5C1B-DFCF-7E81-3E2C0F4D522E}"/>
                </a:ext>
              </a:extLst>
            </p:cNvPr>
            <p:cNvCxnSpPr>
              <a:cxnSpLocks/>
            </p:cNvCxnSpPr>
            <p:nvPr/>
          </p:nvCxnSpPr>
          <p:spPr>
            <a:xfrm>
              <a:off x="2784486" y="1054504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6" name="Connettore diritto 659">
              <a:extLst>
                <a:ext uri="{FF2B5EF4-FFF2-40B4-BE49-F238E27FC236}">
                  <a16:creationId xmlns:a16="http://schemas.microsoft.com/office/drawing/2014/main" id="{042BE0E2-6067-3A89-4E67-6F075700E219}"/>
                </a:ext>
              </a:extLst>
            </p:cNvPr>
            <p:cNvCxnSpPr>
              <a:cxnSpLocks/>
            </p:cNvCxnSpPr>
            <p:nvPr/>
          </p:nvCxnSpPr>
          <p:spPr>
            <a:xfrm>
              <a:off x="2783863" y="1347113"/>
              <a:ext cx="205740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7" name="Connettore diritto 660">
              <a:extLst>
                <a:ext uri="{FF2B5EF4-FFF2-40B4-BE49-F238E27FC236}">
                  <a16:creationId xmlns:a16="http://schemas.microsoft.com/office/drawing/2014/main" id="{8035FA6E-1EDD-AF24-EF74-86DD45D3F352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57" y="1004629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8" name="Connettore diritto 661">
              <a:extLst>
                <a:ext uri="{FF2B5EF4-FFF2-40B4-BE49-F238E27FC236}">
                  <a16:creationId xmlns:a16="http://schemas.microsoft.com/office/drawing/2014/main" id="{9E6C16F8-0998-3B42-928D-4E832B7D2502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57" y="1051076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9" name="Connettore diritto 662">
              <a:extLst>
                <a:ext uri="{FF2B5EF4-FFF2-40B4-BE49-F238E27FC236}">
                  <a16:creationId xmlns:a16="http://schemas.microsoft.com/office/drawing/2014/main" id="{FD7C5E51-9D51-DD99-6CCA-D9F048224787}"/>
                </a:ext>
              </a:extLst>
            </p:cNvPr>
            <p:cNvCxnSpPr>
              <a:cxnSpLocks/>
            </p:cNvCxnSpPr>
            <p:nvPr/>
          </p:nvCxnSpPr>
          <p:spPr>
            <a:xfrm>
              <a:off x="3726180" y="1296682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70" name="Rettangolo 469">
              <a:extLst>
                <a:ext uri="{FF2B5EF4-FFF2-40B4-BE49-F238E27FC236}">
                  <a16:creationId xmlns:a16="http://schemas.microsoft.com/office/drawing/2014/main" id="{B50CD0AE-DD6D-595C-9259-BBE4D8E6CE43}"/>
                </a:ext>
              </a:extLst>
            </p:cNvPr>
            <p:cNvSpPr/>
            <p:nvPr/>
          </p:nvSpPr>
          <p:spPr>
            <a:xfrm>
              <a:off x="2593363" y="957211"/>
              <a:ext cx="129540" cy="42291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cxnSp>
          <p:nvCxnSpPr>
            <p:cNvPr id="471" name="Connettore diritto 664">
              <a:extLst>
                <a:ext uri="{FF2B5EF4-FFF2-40B4-BE49-F238E27FC236}">
                  <a16:creationId xmlns:a16="http://schemas.microsoft.com/office/drawing/2014/main" id="{8CB91222-5750-1F68-53F4-6DE44CC9D744}"/>
                </a:ext>
              </a:extLst>
            </p:cNvPr>
            <p:cNvCxnSpPr>
              <a:cxnSpLocks/>
            </p:cNvCxnSpPr>
            <p:nvPr/>
          </p:nvCxnSpPr>
          <p:spPr>
            <a:xfrm>
              <a:off x="2592740" y="1005530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2" name="Connettore diritto 665">
              <a:extLst>
                <a:ext uri="{FF2B5EF4-FFF2-40B4-BE49-F238E27FC236}">
                  <a16:creationId xmlns:a16="http://schemas.microsoft.com/office/drawing/2014/main" id="{ACFA9F8E-97CD-90B7-F0B7-178701FA107C}"/>
                </a:ext>
              </a:extLst>
            </p:cNvPr>
            <p:cNvCxnSpPr>
              <a:cxnSpLocks/>
            </p:cNvCxnSpPr>
            <p:nvPr/>
          </p:nvCxnSpPr>
          <p:spPr>
            <a:xfrm>
              <a:off x="2592740" y="1051977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3" name="Connettore diritto 666">
              <a:extLst>
                <a:ext uri="{FF2B5EF4-FFF2-40B4-BE49-F238E27FC236}">
                  <a16:creationId xmlns:a16="http://schemas.microsoft.com/office/drawing/2014/main" id="{EB82A6A4-5548-C8D0-B656-0144128E9A8B}"/>
                </a:ext>
              </a:extLst>
            </p:cNvPr>
            <p:cNvCxnSpPr>
              <a:cxnSpLocks/>
            </p:cNvCxnSpPr>
            <p:nvPr/>
          </p:nvCxnSpPr>
          <p:spPr>
            <a:xfrm>
              <a:off x="2593363" y="1297583"/>
              <a:ext cx="130163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74" name="Rettangolo 473">
            <a:extLst>
              <a:ext uri="{FF2B5EF4-FFF2-40B4-BE49-F238E27FC236}">
                <a16:creationId xmlns:a16="http://schemas.microsoft.com/office/drawing/2014/main" id="{AA6D4B1E-90F2-00EC-F41C-6853049B2227}"/>
              </a:ext>
            </a:extLst>
          </p:cNvPr>
          <p:cNvSpPr/>
          <p:nvPr/>
        </p:nvSpPr>
        <p:spPr>
          <a:xfrm>
            <a:off x="9856296" y="1550528"/>
            <a:ext cx="2351970" cy="164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tillium Web" pitchFamily="2" charset="77"/>
            </a:endParaRPr>
          </a:p>
        </p:txBody>
      </p:sp>
      <p:pic>
        <p:nvPicPr>
          <p:cNvPr id="475" name="Immagine 474">
            <a:extLst>
              <a:ext uri="{FF2B5EF4-FFF2-40B4-BE49-F238E27FC236}">
                <a16:creationId xmlns:a16="http://schemas.microsoft.com/office/drawing/2014/main" id="{CE8672A8-59F9-408B-F4AA-7FE47DF01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38"/>
          <a:stretch/>
        </p:blipFill>
        <p:spPr>
          <a:xfrm>
            <a:off x="9731987" y="149803"/>
            <a:ext cx="1711063" cy="581926"/>
          </a:xfrm>
          <a:prstGeom prst="rect">
            <a:avLst/>
          </a:prstGeom>
        </p:spPr>
      </p:pic>
      <p:pic>
        <p:nvPicPr>
          <p:cNvPr id="476" name="Immagine 47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04641B8E-5B2F-7870-BE93-CC90480E0F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252" y="698923"/>
            <a:ext cx="2210324" cy="763733"/>
          </a:xfrm>
          <a:prstGeom prst="rect">
            <a:avLst/>
          </a:prstGeom>
        </p:spPr>
      </p:pic>
      <p:pic>
        <p:nvPicPr>
          <p:cNvPr id="477" name="Immagine 476" descr="Immagine che contiene schermata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448B3C7B-8492-9DFE-B271-C21880757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68" y="6020191"/>
            <a:ext cx="1178407" cy="336413"/>
          </a:xfrm>
          <a:prstGeom prst="rect">
            <a:avLst/>
          </a:prstGeom>
        </p:spPr>
      </p:pic>
      <p:sp>
        <p:nvSpPr>
          <p:cNvPr id="478" name="Segnaposto numero diapositiva 5">
            <a:extLst>
              <a:ext uri="{FF2B5EF4-FFF2-40B4-BE49-F238E27FC236}">
                <a16:creationId xmlns:a16="http://schemas.microsoft.com/office/drawing/2014/main" id="{D156DD49-4C91-576F-991C-35027A64E915}"/>
              </a:ext>
            </a:extLst>
          </p:cNvPr>
          <p:cNvSpPr txBox="1">
            <a:spLocks/>
          </p:cNvSpPr>
          <p:nvPr/>
        </p:nvSpPr>
        <p:spPr>
          <a:xfrm>
            <a:off x="11396960" y="6507924"/>
            <a:ext cx="72919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753A04-B6C2-4268-A9E4-6A18F9218F2D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64C0A0A-528E-5110-4ABF-AD7F72C82B6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1958298"/>
            <a:ext cx="6034693" cy="454962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Expansion and modernization of data centres (spaces, power, cooling)</a:t>
            </a:r>
          </a:p>
          <a:p>
            <a:pPr marL="457200" lvl="1" indent="0">
              <a:buNone/>
            </a:pPr>
            <a:r>
              <a:rPr lang="en-GB" sz="2000" dirty="0"/>
              <a:t>Including the upgrade of the Gran Sasso Data Centre for Disaster Resilience and the new Space Economy Data Centre in Frascati</a:t>
            </a:r>
          </a:p>
          <a:p>
            <a:pPr marL="0" indent="0">
              <a:buNone/>
            </a:pPr>
            <a:r>
              <a:rPr lang="en-GB" sz="2400" dirty="0"/>
              <a:t>Resource acquisition: network, CPU, GPU, FPGA, storage, tape</a:t>
            </a:r>
          </a:p>
          <a:p>
            <a:pPr marL="457200" lvl="1" indent="0">
              <a:buNone/>
            </a:pPr>
            <a:r>
              <a:rPr lang="en-GB" sz="2000" dirty="0"/>
              <a:t>Local Data Centre’s network</a:t>
            </a:r>
          </a:p>
          <a:p>
            <a:pPr marL="457200" lvl="1" indent="0">
              <a:buNone/>
            </a:pPr>
            <a:r>
              <a:rPr lang="en-GB" sz="2000" dirty="0"/>
              <a:t>CPU power for High Throughput Computing</a:t>
            </a:r>
          </a:p>
          <a:p>
            <a:pPr marL="457200" lvl="1" indent="0">
              <a:buNone/>
            </a:pPr>
            <a:r>
              <a:rPr lang="en-GB" sz="2000" dirty="0"/>
              <a:t>CPU power for High Performance Computing (together with </a:t>
            </a:r>
            <a:r>
              <a:rPr lang="en-GB" sz="2000" dirty="0" err="1"/>
              <a:t>TeRABIT</a:t>
            </a:r>
            <a:r>
              <a:rPr lang="en-GB" sz="2000" dirty="0"/>
              <a:t>)</a:t>
            </a:r>
          </a:p>
          <a:p>
            <a:pPr marL="457200" lvl="1" indent="0">
              <a:buNone/>
            </a:pPr>
            <a:r>
              <a:rPr lang="en-GB" sz="2000" dirty="0"/>
              <a:t>Disk storage (high capacity and cloud)</a:t>
            </a:r>
          </a:p>
          <a:p>
            <a:pPr marL="457200" lvl="1" indent="0">
              <a:buNone/>
            </a:pPr>
            <a:r>
              <a:rPr lang="en-GB" sz="2000" dirty="0"/>
              <a:t>Tape storage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3472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1866DC9-4741-9AF0-9C23-CACE3ED6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HPC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E758B11-3F99-CFE2-72FD-E421BA5D7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156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6AECD-E755-CC34-8B2A-606CF235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47D2979A-844D-4468-0F5F-912480765A69}"/>
              </a:ext>
            </a:extLst>
          </p:cNvPr>
          <p:cNvSpPr/>
          <p:nvPr/>
        </p:nvSpPr>
        <p:spPr>
          <a:xfrm>
            <a:off x="2475000" y="874774"/>
            <a:ext cx="800492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2800" b="1">
                <a:solidFill>
                  <a:srgbClr val="1528BC"/>
                </a:solidFill>
                <a:latin typeface="Arial"/>
                <a:cs typeface="Arial"/>
              </a:rPr>
              <a:t>Economic mobilization in millions of Euros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B972A6D-1678-225F-1C45-3F9E15F3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45" y="1553564"/>
            <a:ext cx="8460909" cy="47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5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noProof="0">
                <a:latin typeface="Century Gothic" panose="020B0502020202020204" pitchFamily="34" charset="0"/>
              </a:rPr>
              <a:t>THE MAIN ACTIONS</a:t>
            </a:r>
          </a:p>
        </p:txBody>
      </p:sp>
      <p:cxnSp>
        <p:nvCxnSpPr>
          <p:cNvPr id="234" name="Google Shape;234;p39"/>
          <p:cNvCxnSpPr>
            <a:stCxn id="235" idx="0"/>
          </p:cNvCxnSpPr>
          <p:nvPr/>
        </p:nvCxnSpPr>
        <p:spPr>
          <a:xfrm rot="10800000">
            <a:off x="744703" y="2021249"/>
            <a:ext cx="0" cy="155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9"/>
          <p:cNvCxnSpPr>
            <a:stCxn id="235" idx="3"/>
            <a:endCxn id="237" idx="1"/>
          </p:cNvCxnSpPr>
          <p:nvPr/>
        </p:nvCxnSpPr>
        <p:spPr>
          <a:xfrm>
            <a:off x="886903" y="3715449"/>
            <a:ext cx="221359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39"/>
          <p:cNvSpPr/>
          <p:nvPr/>
        </p:nvSpPr>
        <p:spPr>
          <a:xfrm>
            <a:off x="11463352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39"/>
          <p:cNvSpPr/>
          <p:nvPr/>
        </p:nvSpPr>
        <p:spPr>
          <a:xfrm>
            <a:off x="8793073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39"/>
          <p:cNvSpPr/>
          <p:nvPr/>
        </p:nvSpPr>
        <p:spPr>
          <a:xfrm>
            <a:off x="6895547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39"/>
          <p:cNvSpPr/>
          <p:nvPr/>
        </p:nvSpPr>
        <p:spPr>
          <a:xfrm>
            <a:off x="3100493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39"/>
          <p:cNvSpPr/>
          <p:nvPr/>
        </p:nvSpPr>
        <p:spPr>
          <a:xfrm>
            <a:off x="602503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39"/>
          <p:cNvSpPr/>
          <p:nvPr/>
        </p:nvSpPr>
        <p:spPr>
          <a:xfrm>
            <a:off x="4998020" y="3573249"/>
            <a:ext cx="284400" cy="28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886903" y="2420776"/>
            <a:ext cx="1970400" cy="104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Albert Sans"/>
              <a:cs typeface="Albert Sans"/>
              <a:sym typeface="Albert Sans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770560" y="1930747"/>
            <a:ext cx="3810960" cy="15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2020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yne SemiBold"/>
              <a:cs typeface="Syne SemiBold"/>
              <a:sym typeface="Syne SemiBold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Leonardo project € 290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Ml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yne SemiBold"/>
              <a:cs typeface="Syne SemiBold"/>
              <a:sym typeface="Syne SemiBold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Sistema HPC LEONARDO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Sistema HPTC INFN WLCG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yne SemiBold"/>
                <a:cs typeface="Syne SemiBold"/>
                <a:sym typeface="Syne SemiBold"/>
              </a:rPr>
              <a:t> </a:t>
            </a:r>
          </a:p>
        </p:txBody>
      </p:sp>
      <p:sp>
        <p:nvSpPr>
          <p:cNvPr id="244" name="Google Shape;244;p39"/>
          <p:cNvSpPr txBox="1"/>
          <p:nvPr/>
        </p:nvSpPr>
        <p:spPr>
          <a:xfrm>
            <a:off x="298212" y="4466983"/>
            <a:ext cx="2588654" cy="11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Albert Sans"/>
              <a:cs typeface="Albert Sans"/>
              <a:sym typeface="Albert Sans"/>
            </a:endParaRPr>
          </a:p>
        </p:txBody>
      </p:sp>
      <p:sp>
        <p:nvSpPr>
          <p:cNvPr id="245" name="Google Shape;245;p39"/>
          <p:cNvSpPr txBox="1"/>
          <p:nvPr/>
        </p:nvSpPr>
        <p:spPr>
          <a:xfrm>
            <a:off x="646411" y="4063278"/>
            <a:ext cx="2588655" cy="1447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2021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Evolution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Towards DAMA – Data Manufacture</a:t>
            </a:r>
          </a:p>
        </p:txBody>
      </p:sp>
      <p:cxnSp>
        <p:nvCxnSpPr>
          <p:cNvPr id="246" name="Google Shape;246;p39"/>
          <p:cNvCxnSpPr>
            <a:stCxn id="237" idx="2"/>
          </p:cNvCxnSpPr>
          <p:nvPr/>
        </p:nvCxnSpPr>
        <p:spPr>
          <a:xfrm>
            <a:off x="3242693" y="3857649"/>
            <a:ext cx="0" cy="189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39"/>
          <p:cNvSpPr txBox="1"/>
          <p:nvPr/>
        </p:nvSpPr>
        <p:spPr>
          <a:xfrm>
            <a:off x="5359603" y="2461727"/>
            <a:ext cx="3354952" cy="111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Albert Sans"/>
              <a:cs typeface="Albert Sans"/>
              <a:sym typeface="Albert Sans"/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5161653" y="1930747"/>
            <a:ext cx="3631419" cy="166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2023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PNRR € 260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Ml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yne SemiBold"/>
              <a:cs typeface="Syne SemiBold"/>
              <a:sym typeface="Syne SemiBold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Next GENEU – PNRR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ICSC National Ecosystem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EuroFusion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lbert Sans"/>
              <a:cs typeface="Albert Sans"/>
              <a:sym typeface="Albert San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ACN</a:t>
            </a:r>
          </a:p>
        </p:txBody>
      </p:sp>
      <p:cxnSp>
        <p:nvCxnSpPr>
          <p:cNvPr id="249" name="Google Shape;249;p39"/>
          <p:cNvCxnSpPr>
            <a:stCxn id="241" idx="0"/>
          </p:cNvCxnSpPr>
          <p:nvPr/>
        </p:nvCxnSpPr>
        <p:spPr>
          <a:xfrm rot="10800000">
            <a:off x="5140220" y="2021249"/>
            <a:ext cx="0" cy="155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39"/>
          <p:cNvSpPr txBox="1"/>
          <p:nvPr/>
        </p:nvSpPr>
        <p:spPr>
          <a:xfrm>
            <a:off x="3932180" y="4104224"/>
            <a:ext cx="3091667" cy="15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2024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Innovation € 430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Ml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yne SemiBold"/>
              <a:cs typeface="Syne SemiBold"/>
              <a:sym typeface="Syne SemiBold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AI Factory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Progetto IT4LIA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yne SemiBold"/>
              <a:cs typeface="Syne SemiBold"/>
              <a:sym typeface="Syne SemiBold"/>
            </a:endParaRPr>
          </a:p>
        </p:txBody>
      </p:sp>
      <p:cxnSp>
        <p:nvCxnSpPr>
          <p:cNvPr id="252" name="Google Shape;252;p39"/>
          <p:cNvCxnSpPr>
            <a:stCxn id="240" idx="2"/>
          </p:cNvCxnSpPr>
          <p:nvPr/>
        </p:nvCxnSpPr>
        <p:spPr>
          <a:xfrm>
            <a:off x="7037747" y="3857649"/>
            <a:ext cx="0" cy="189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39"/>
          <p:cNvSpPr txBox="1"/>
          <p:nvPr/>
        </p:nvSpPr>
        <p:spPr>
          <a:xfrm>
            <a:off x="9013789" y="2490009"/>
            <a:ext cx="1970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Albert Sans"/>
              <a:cs typeface="Albert Sans"/>
              <a:sym typeface="Albert Sans"/>
            </a:endParaRPr>
          </a:p>
        </p:txBody>
      </p:sp>
      <p:sp>
        <p:nvSpPr>
          <p:cNvPr id="254" name="Google Shape;254;p39"/>
          <p:cNvSpPr txBox="1"/>
          <p:nvPr/>
        </p:nvSpPr>
        <p:spPr>
          <a:xfrm>
            <a:off x="8956705" y="2021249"/>
            <a:ext cx="3235292" cy="1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2025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Exploitation towards    Quality of Service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lbert Sans"/>
              <a:cs typeface="Albert Sans"/>
              <a:sym typeface="Albert San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yne SemiBold"/>
              <a:cs typeface="Syne SemiBold"/>
              <a:sym typeface="Syne SemiBold"/>
            </a:endParaRPr>
          </a:p>
        </p:txBody>
      </p:sp>
      <p:cxnSp>
        <p:nvCxnSpPr>
          <p:cNvPr id="255" name="Google Shape;255;p39"/>
          <p:cNvCxnSpPr>
            <a:stCxn id="239" idx="0"/>
          </p:cNvCxnSpPr>
          <p:nvPr/>
        </p:nvCxnSpPr>
        <p:spPr>
          <a:xfrm rot="10800000">
            <a:off x="8935273" y="2021249"/>
            <a:ext cx="0" cy="155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" name="Google Shape;257;p39"/>
          <p:cNvSpPr txBox="1"/>
          <p:nvPr/>
        </p:nvSpPr>
        <p:spPr>
          <a:xfrm>
            <a:off x="7471596" y="3999849"/>
            <a:ext cx="3991756" cy="166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2026-7</a:t>
            </a:r>
          </a:p>
          <a:p>
            <a:pPr marL="342900" marR="0" lvl="0" indent="-34290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yne SemiBold"/>
                <a:cs typeface="Syne SemiBold"/>
                <a:sym typeface="Syne SemiBold"/>
              </a:rPr>
              <a:t>Competitiveness  € 3-4 Bn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AI Giga Factory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lbert Sans"/>
                <a:cs typeface="Albert Sans"/>
                <a:sym typeface="Albert Sans"/>
              </a:rPr>
              <a:t>In progress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yne SemiBold"/>
              <a:cs typeface="Syne SemiBold"/>
              <a:sym typeface="Syne SemiBold"/>
            </a:endParaRPr>
          </a:p>
        </p:txBody>
      </p:sp>
      <p:cxnSp>
        <p:nvCxnSpPr>
          <p:cNvPr id="258" name="Google Shape;258;p39"/>
          <p:cNvCxnSpPr>
            <a:stCxn id="238" idx="2"/>
          </p:cNvCxnSpPr>
          <p:nvPr/>
        </p:nvCxnSpPr>
        <p:spPr>
          <a:xfrm>
            <a:off x="11605552" y="3857649"/>
            <a:ext cx="0" cy="189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p39"/>
          <p:cNvCxnSpPr>
            <a:stCxn id="237" idx="3"/>
            <a:endCxn id="241" idx="1"/>
          </p:cNvCxnSpPr>
          <p:nvPr/>
        </p:nvCxnSpPr>
        <p:spPr>
          <a:xfrm>
            <a:off x="3384893" y="3715449"/>
            <a:ext cx="161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9"/>
          <p:cNvCxnSpPr>
            <a:stCxn id="241" idx="3"/>
            <a:endCxn id="240" idx="1"/>
          </p:cNvCxnSpPr>
          <p:nvPr/>
        </p:nvCxnSpPr>
        <p:spPr>
          <a:xfrm>
            <a:off x="5282420" y="3715449"/>
            <a:ext cx="161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39"/>
          <p:cNvCxnSpPr>
            <a:stCxn id="240" idx="3"/>
            <a:endCxn id="239" idx="1"/>
          </p:cNvCxnSpPr>
          <p:nvPr/>
        </p:nvCxnSpPr>
        <p:spPr>
          <a:xfrm>
            <a:off x="7179947" y="3715449"/>
            <a:ext cx="161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39"/>
          <p:cNvCxnSpPr>
            <a:stCxn id="239" idx="3"/>
            <a:endCxn id="238" idx="1"/>
          </p:cNvCxnSpPr>
          <p:nvPr/>
        </p:nvCxnSpPr>
        <p:spPr>
          <a:xfrm>
            <a:off x="9077473" y="3715449"/>
            <a:ext cx="238587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A9C19F9-006F-6BEF-3684-A2946422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185" y="0"/>
            <a:ext cx="5257800" cy="6858000"/>
          </a:xfrm>
          <a:prstGeom prst="rect">
            <a:avLst/>
          </a:prstGeom>
        </p:spPr>
      </p:pic>
      <p:pic>
        <p:nvPicPr>
          <p:cNvPr id="9" name="Picture 22" descr="Big data - Free interface icons">
            <a:extLst>
              <a:ext uri="{FF2B5EF4-FFF2-40B4-BE49-F238E27FC236}">
                <a16:creationId xmlns:a16="http://schemas.microsoft.com/office/drawing/2014/main" id="{4647F4DC-0045-4D5D-01B2-0AFD94D5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71" y="1653402"/>
            <a:ext cx="955345" cy="9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erver Cluster Vettoriali, Illustrazioni e Clipart">
            <a:extLst>
              <a:ext uri="{FF2B5EF4-FFF2-40B4-BE49-F238E27FC236}">
                <a16:creationId xmlns:a16="http://schemas.microsoft.com/office/drawing/2014/main" id="{0A87A5D4-4FCC-BC6D-5151-63CA1899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9" y="3049027"/>
            <a:ext cx="941719" cy="9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Big data - Free interface icons">
            <a:extLst>
              <a:ext uri="{FF2B5EF4-FFF2-40B4-BE49-F238E27FC236}">
                <a16:creationId xmlns:a16="http://schemas.microsoft.com/office/drawing/2014/main" id="{47C0F4FF-29CB-7BAA-8AE5-E75FEF1A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73" y="3614338"/>
            <a:ext cx="955345" cy="9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D33FD26A-F527-0714-BC94-E9B20122792D}"/>
              </a:ext>
            </a:extLst>
          </p:cNvPr>
          <p:cNvCxnSpPr>
            <a:cxnSpLocks/>
          </p:cNvCxnSpPr>
          <p:nvPr/>
        </p:nvCxnSpPr>
        <p:spPr>
          <a:xfrm flipH="1">
            <a:off x="6016689" y="3822179"/>
            <a:ext cx="1021096" cy="1966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4176AF2-CF58-7C57-0BC3-5CC4BE2C5C14}"/>
              </a:ext>
            </a:extLst>
          </p:cNvPr>
          <p:cNvCxnSpPr>
            <a:cxnSpLocks/>
          </p:cNvCxnSpPr>
          <p:nvPr/>
        </p:nvCxnSpPr>
        <p:spPr>
          <a:xfrm flipH="1" flipV="1">
            <a:off x="5180261" y="2353943"/>
            <a:ext cx="915739" cy="17589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Icona cluster di server profilo dell'icona vettoriale del cluster di server  colore piatto isolato | Vettore Premium">
            <a:extLst>
              <a:ext uri="{FF2B5EF4-FFF2-40B4-BE49-F238E27FC236}">
                <a16:creationId xmlns:a16="http://schemas.microsoft.com/office/drawing/2014/main" id="{DCDAA1FB-17BA-C971-F59E-E59D6357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05" y="663227"/>
            <a:ext cx="659532" cy="6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9F052E63-3A2B-9215-FD71-5138720F485F}"/>
              </a:ext>
            </a:extLst>
          </p:cNvPr>
          <p:cNvCxnSpPr>
            <a:cxnSpLocks/>
          </p:cNvCxnSpPr>
          <p:nvPr/>
        </p:nvCxnSpPr>
        <p:spPr>
          <a:xfrm>
            <a:off x="4693471" y="992993"/>
            <a:ext cx="477672" cy="13331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Icona cluster di server profilo dell'icona vettoriale del cluster di server  colore piatto isolato | Vettore Premium">
            <a:extLst>
              <a:ext uri="{FF2B5EF4-FFF2-40B4-BE49-F238E27FC236}">
                <a16:creationId xmlns:a16="http://schemas.microsoft.com/office/drawing/2014/main" id="{C5BAE181-7BD5-B3CD-B59E-3EBF3818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93" y="901955"/>
            <a:ext cx="659532" cy="6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cona cluster di server profilo dell'icona vettoriale del cluster di server  colore piatto isolato | Vettore Premium">
            <a:extLst>
              <a:ext uri="{FF2B5EF4-FFF2-40B4-BE49-F238E27FC236}">
                <a16:creationId xmlns:a16="http://schemas.microsoft.com/office/drawing/2014/main" id="{70515B3D-C99C-66D8-723D-4D705BA3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53" y="4909921"/>
            <a:ext cx="659532" cy="6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5C15646-6E28-2812-2162-6E1B872A5185}"/>
              </a:ext>
            </a:extLst>
          </p:cNvPr>
          <p:cNvCxnSpPr>
            <a:cxnSpLocks/>
          </p:cNvCxnSpPr>
          <p:nvPr/>
        </p:nvCxnSpPr>
        <p:spPr>
          <a:xfrm flipV="1">
            <a:off x="5720368" y="4092010"/>
            <a:ext cx="365717" cy="114767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8" descr="Server Cluster Vettoriali, Illustrazioni e Clipart">
            <a:extLst>
              <a:ext uri="{FF2B5EF4-FFF2-40B4-BE49-F238E27FC236}">
                <a16:creationId xmlns:a16="http://schemas.microsoft.com/office/drawing/2014/main" id="{8BA0D6DC-17BE-A5A1-C21B-370E3A3D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59" y="1672849"/>
            <a:ext cx="941719" cy="9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4BA6BB84-0BCA-10B7-A755-9849CC3DDAF3}"/>
              </a:ext>
            </a:extLst>
          </p:cNvPr>
          <p:cNvCxnSpPr>
            <a:cxnSpLocks/>
          </p:cNvCxnSpPr>
          <p:nvPr/>
        </p:nvCxnSpPr>
        <p:spPr>
          <a:xfrm flipH="1">
            <a:off x="5177537" y="2139981"/>
            <a:ext cx="1085663" cy="1861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54E845C9-ED18-9163-8BF3-B88D036970D8}"/>
              </a:ext>
            </a:extLst>
          </p:cNvPr>
          <p:cNvSpPr/>
          <p:nvPr/>
        </p:nvSpPr>
        <p:spPr>
          <a:xfrm>
            <a:off x="10460" y="878087"/>
            <a:ext cx="3668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itchFamily="34" charset="0"/>
              </a:rPr>
              <a:t>HPC Multi Tier Infra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Fumetto 1 34">
            <a:extLst>
              <a:ext uri="{FF2B5EF4-FFF2-40B4-BE49-F238E27FC236}">
                <a16:creationId xmlns:a16="http://schemas.microsoft.com/office/drawing/2014/main" id="{3EA55BBD-EB57-6A3D-7784-07649AB6052D}"/>
              </a:ext>
            </a:extLst>
          </p:cNvPr>
          <p:cNvSpPr/>
          <p:nvPr/>
        </p:nvSpPr>
        <p:spPr>
          <a:xfrm>
            <a:off x="8728900" y="1104831"/>
            <a:ext cx="3126402" cy="824638"/>
          </a:xfrm>
          <a:prstGeom prst="wedgeRectCallout">
            <a:avLst>
              <a:gd name="adj1" fmla="val -116171"/>
              <a:gd name="adj2" fmla="val 68396"/>
            </a:avLst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Bologna - Casalecchio Data Center: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Tier1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Eurofusion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PITAGORA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6" name="Fumetto 1 35">
            <a:extLst>
              <a:ext uri="{FF2B5EF4-FFF2-40B4-BE49-F238E27FC236}">
                <a16:creationId xmlns:a16="http://schemas.microsoft.com/office/drawing/2014/main" id="{52366E31-6C0E-A71A-19FC-41183E7CBD68}"/>
              </a:ext>
            </a:extLst>
          </p:cNvPr>
          <p:cNvSpPr/>
          <p:nvPr/>
        </p:nvSpPr>
        <p:spPr>
          <a:xfrm>
            <a:off x="9127185" y="4311956"/>
            <a:ext cx="3011735" cy="707784"/>
          </a:xfrm>
          <a:prstGeom prst="wedgeRectCallout">
            <a:avLst>
              <a:gd name="adj1" fmla="val -122596"/>
              <a:gd name="adj2" fmla="val -169551"/>
            </a:avLst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Napoli San Giovanni a T. Data Center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NAPOLI1: CNR / ACN</a:t>
            </a:r>
          </a:p>
        </p:txBody>
      </p:sp>
      <p:sp>
        <p:nvSpPr>
          <p:cNvPr id="37" name="Fumetto 1 36">
            <a:extLst>
              <a:ext uri="{FF2B5EF4-FFF2-40B4-BE49-F238E27FC236}">
                <a16:creationId xmlns:a16="http://schemas.microsoft.com/office/drawing/2014/main" id="{1EE66A4B-049F-C6C5-24A5-E66A652D506E}"/>
              </a:ext>
            </a:extLst>
          </p:cNvPr>
          <p:cNvSpPr/>
          <p:nvPr/>
        </p:nvSpPr>
        <p:spPr>
          <a:xfrm>
            <a:off x="692726" y="1732031"/>
            <a:ext cx="2754060" cy="789914"/>
          </a:xfrm>
          <a:prstGeom prst="wedgeRectCallout">
            <a:avLst>
              <a:gd name="adj1" fmla="val 86882"/>
              <a:gd name="adj2" fmla="val -118537"/>
            </a:avLst>
          </a:prstGeom>
          <a:noFill/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Milano ENI Green Data Center: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Tier2: University of Bicocca</a:t>
            </a:r>
          </a:p>
        </p:txBody>
      </p:sp>
      <p:sp>
        <p:nvSpPr>
          <p:cNvPr id="39" name="Fumetto 1 38">
            <a:extLst>
              <a:ext uri="{FF2B5EF4-FFF2-40B4-BE49-F238E27FC236}">
                <a16:creationId xmlns:a16="http://schemas.microsoft.com/office/drawing/2014/main" id="{83599932-8072-9DA3-ABC6-BEB740562E5F}"/>
              </a:ext>
            </a:extLst>
          </p:cNvPr>
          <p:cNvSpPr/>
          <p:nvPr/>
        </p:nvSpPr>
        <p:spPr>
          <a:xfrm>
            <a:off x="1322560" y="5566436"/>
            <a:ext cx="2743200" cy="789914"/>
          </a:xfrm>
          <a:prstGeom prst="wedgeRectCallout">
            <a:avLst>
              <a:gd name="adj1" fmla="val 117258"/>
              <a:gd name="adj2" fmla="val -213543"/>
            </a:avLst>
          </a:prstGeom>
          <a:noFill/>
          <a:ln w="254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Napoli Data Lake GARDA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protocol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Multi Petabyte</a:t>
            </a:r>
          </a:p>
        </p:txBody>
      </p:sp>
      <p:sp>
        <p:nvSpPr>
          <p:cNvPr id="40" name="Fumetto 1 39">
            <a:extLst>
              <a:ext uri="{FF2B5EF4-FFF2-40B4-BE49-F238E27FC236}">
                <a16:creationId xmlns:a16="http://schemas.microsoft.com/office/drawing/2014/main" id="{1E49DEF1-D01E-C1BB-91F1-2DB4E74FBFB8}"/>
              </a:ext>
            </a:extLst>
          </p:cNvPr>
          <p:cNvSpPr/>
          <p:nvPr/>
        </p:nvSpPr>
        <p:spPr>
          <a:xfrm>
            <a:off x="7891659" y="5388787"/>
            <a:ext cx="3019647" cy="723468"/>
          </a:xfrm>
          <a:prstGeom prst="wedgeRectCallout">
            <a:avLst>
              <a:gd name="adj1" fmla="val -114044"/>
              <a:gd name="adj2" fmla="val -78603"/>
            </a:avLst>
          </a:prstGeom>
          <a:noFill/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Center Uni Palermo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Tier2: University of Palermo</a:t>
            </a:r>
          </a:p>
        </p:txBody>
      </p:sp>
      <p:sp>
        <p:nvSpPr>
          <p:cNvPr id="41" name="Fumetto 1 40">
            <a:extLst>
              <a:ext uri="{FF2B5EF4-FFF2-40B4-BE49-F238E27FC236}">
                <a16:creationId xmlns:a16="http://schemas.microsoft.com/office/drawing/2014/main" id="{AC325E90-46A4-E670-A849-DCF57B0FAFF0}"/>
              </a:ext>
            </a:extLst>
          </p:cNvPr>
          <p:cNvSpPr/>
          <p:nvPr/>
        </p:nvSpPr>
        <p:spPr>
          <a:xfrm>
            <a:off x="7482857" y="190681"/>
            <a:ext cx="3019647" cy="723468"/>
          </a:xfrm>
          <a:prstGeom prst="wedgeRectCallout">
            <a:avLst>
              <a:gd name="adj1" fmla="val -66339"/>
              <a:gd name="adj2" fmla="val 98665"/>
            </a:avLst>
          </a:prstGeom>
          <a:noFill/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Trieste - SISSA Data Center: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Tier2 SISSA</a:t>
            </a:r>
          </a:p>
        </p:txBody>
      </p:sp>
      <p:sp>
        <p:nvSpPr>
          <p:cNvPr id="43" name="Fumetto 1 42">
            <a:extLst>
              <a:ext uri="{FF2B5EF4-FFF2-40B4-BE49-F238E27FC236}">
                <a16:creationId xmlns:a16="http://schemas.microsoft.com/office/drawing/2014/main" id="{9CD67CD1-90E2-C17F-1ECD-DA2F5912008E}"/>
              </a:ext>
            </a:extLst>
          </p:cNvPr>
          <p:cNvSpPr/>
          <p:nvPr/>
        </p:nvSpPr>
        <p:spPr>
          <a:xfrm>
            <a:off x="692726" y="3738058"/>
            <a:ext cx="3077767" cy="789914"/>
          </a:xfrm>
          <a:prstGeom prst="wedgeRectCallout">
            <a:avLst>
              <a:gd name="adj1" fmla="val 100403"/>
              <a:gd name="adj2" fmla="val -229696"/>
            </a:avLst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Bologna Data Lake GARDA 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protocol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Multi Petabyte</a:t>
            </a:r>
          </a:p>
        </p:txBody>
      </p:sp>
      <p:sp>
        <p:nvSpPr>
          <p:cNvPr id="44" name="Fumetto 1 43">
            <a:extLst>
              <a:ext uri="{FF2B5EF4-FFF2-40B4-BE49-F238E27FC236}">
                <a16:creationId xmlns:a16="http://schemas.microsoft.com/office/drawing/2014/main" id="{ABC24D34-A5B2-36C6-1CF1-F403A8428B46}"/>
              </a:ext>
            </a:extLst>
          </p:cNvPr>
          <p:cNvSpPr/>
          <p:nvPr/>
        </p:nvSpPr>
        <p:spPr>
          <a:xfrm>
            <a:off x="8301803" y="2026508"/>
            <a:ext cx="3746036" cy="1795671"/>
          </a:xfrm>
          <a:prstGeom prst="wedgeRectCallout">
            <a:avLst>
              <a:gd name="adj1" fmla="val -93588"/>
              <a:gd name="adj2" fmla="val -44153"/>
            </a:avLst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Bologna Tecnopolo Data Center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Tier0: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LEONARDO +  LISA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Tier1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MARCOPOLO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CNR / INAF / AIM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Tier1 cloud: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GAIA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</a:t>
            </a:r>
            <a:r>
              <a:rPr lang="it-IT" sz="1600">
                <a:solidFill>
                  <a:srgbClr val="4472C4"/>
                </a:solidFill>
                <a:latin typeface="Calibri"/>
              </a:rPr>
              <a:t>1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EuroHPC Industrial Grade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QC </a:t>
            </a:r>
            <a:r>
              <a:rPr lang="it-IT" sz="1600">
                <a:solidFill>
                  <a:srgbClr val="4472C4"/>
                </a:solidFill>
                <a:latin typeface="Calibri"/>
              </a:rPr>
              <a:t>NA </a:t>
            </a:r>
            <a:r>
              <a:rPr lang="it-IT" sz="1600" b="1" err="1">
                <a:solidFill>
                  <a:srgbClr val="4472C4"/>
                </a:solidFill>
                <a:latin typeface="Calibri"/>
              </a:rPr>
              <a:t>Pasqal</a:t>
            </a:r>
            <a:endParaRPr lang="it-IT" sz="1600" b="1">
              <a:solidFill>
                <a:srgbClr val="4472C4"/>
              </a:solidFill>
              <a:latin typeface="Calibri"/>
            </a:endParaRP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QC </a:t>
            </a:r>
            <a:r>
              <a:rPr kumimoji="0" lang="it-IT" sz="160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</a:t>
            </a: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IQM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ACB488C1-C9AD-8211-5193-A28AC26B34BF}"/>
              </a:ext>
            </a:extLst>
          </p:cNvPr>
          <p:cNvCxnSpPr>
            <a:cxnSpLocks/>
          </p:cNvCxnSpPr>
          <p:nvPr/>
        </p:nvCxnSpPr>
        <p:spPr>
          <a:xfrm flipH="1">
            <a:off x="5177537" y="1212308"/>
            <a:ext cx="1714497" cy="11416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57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9087B03A-548D-99DD-A7C9-6E9CD31E3B10}"/>
              </a:ext>
            </a:extLst>
          </p:cNvPr>
          <p:cNvGrpSpPr/>
          <p:nvPr/>
        </p:nvGrpSpPr>
        <p:grpSpPr>
          <a:xfrm>
            <a:off x="1357313" y="1243012"/>
            <a:ext cx="9204334" cy="5072641"/>
            <a:chOff x="588965" y="718724"/>
            <a:chExt cx="10601332" cy="5882680"/>
          </a:xfrm>
        </p:grpSpPr>
        <p:sp>
          <p:nvSpPr>
            <p:cNvPr id="37" name="Google Shape;282;p41">
              <a:extLst>
                <a:ext uri="{FF2B5EF4-FFF2-40B4-BE49-F238E27FC236}">
                  <a16:creationId xmlns:a16="http://schemas.microsoft.com/office/drawing/2014/main" id="{65EA0F2F-E467-C60F-23A1-A90C3CF71952}"/>
                </a:ext>
              </a:extLst>
            </p:cNvPr>
            <p:cNvSpPr/>
            <p:nvPr/>
          </p:nvSpPr>
          <p:spPr>
            <a:xfrm>
              <a:off x="9395426" y="4809754"/>
              <a:ext cx="1794871" cy="17916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38" name="Google Shape;282;p41">
              <a:extLst>
                <a:ext uri="{FF2B5EF4-FFF2-40B4-BE49-F238E27FC236}">
                  <a16:creationId xmlns:a16="http://schemas.microsoft.com/office/drawing/2014/main" id="{E9486B02-5B48-0ED9-C429-694B5DD1A3A0}"/>
                </a:ext>
              </a:extLst>
            </p:cNvPr>
            <p:cNvSpPr/>
            <p:nvPr/>
          </p:nvSpPr>
          <p:spPr>
            <a:xfrm>
              <a:off x="588965" y="4763694"/>
              <a:ext cx="2231122" cy="181362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99883C9A-53D9-0303-A359-E28659171509}"/>
                </a:ext>
              </a:extLst>
            </p:cNvPr>
            <p:cNvGrpSpPr/>
            <p:nvPr/>
          </p:nvGrpSpPr>
          <p:grpSpPr>
            <a:xfrm>
              <a:off x="588965" y="718724"/>
              <a:ext cx="10601332" cy="5882680"/>
              <a:chOff x="936694" y="970711"/>
              <a:chExt cx="10601332" cy="5882680"/>
            </a:xfrm>
          </p:grpSpPr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3AFAEFE0-2880-7DE0-DA7C-FFDFD3EF2E9F}"/>
                  </a:ext>
                </a:extLst>
              </p:cNvPr>
              <p:cNvGrpSpPr/>
              <p:nvPr/>
            </p:nvGrpSpPr>
            <p:grpSpPr>
              <a:xfrm>
                <a:off x="936694" y="970711"/>
                <a:ext cx="10601332" cy="5882680"/>
                <a:chOff x="1157132" y="1089061"/>
                <a:chExt cx="10074867" cy="5370400"/>
              </a:xfrm>
            </p:grpSpPr>
            <p:sp>
              <p:nvSpPr>
                <p:cNvPr id="42" name="Google Shape;282;p41">
                  <a:extLst>
                    <a:ext uri="{FF2B5EF4-FFF2-40B4-BE49-F238E27FC236}">
                      <a16:creationId xmlns:a16="http://schemas.microsoft.com/office/drawing/2014/main" id="{557382A0-942C-D816-DF97-B4017B290DFC}"/>
                    </a:ext>
                  </a:extLst>
                </p:cNvPr>
                <p:cNvSpPr/>
                <p:nvPr/>
              </p:nvSpPr>
              <p:spPr>
                <a:xfrm>
                  <a:off x="1157132" y="1089061"/>
                  <a:ext cx="10074867" cy="35959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283;p41">
                  <a:extLst>
                    <a:ext uri="{FF2B5EF4-FFF2-40B4-BE49-F238E27FC236}">
                      <a16:creationId xmlns:a16="http://schemas.microsoft.com/office/drawing/2014/main" id="{2C658793-C94C-A0A5-ED2E-327F3311D16F}"/>
                    </a:ext>
                  </a:extLst>
                </p:cNvPr>
                <p:cNvSpPr/>
                <p:nvPr/>
              </p:nvSpPr>
              <p:spPr>
                <a:xfrm>
                  <a:off x="1266821" y="1427890"/>
                  <a:ext cx="1586969" cy="3092027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282;p41">
                  <a:extLst>
                    <a:ext uri="{FF2B5EF4-FFF2-40B4-BE49-F238E27FC236}">
                      <a16:creationId xmlns:a16="http://schemas.microsoft.com/office/drawing/2014/main" id="{4662081B-63C7-9459-75E7-167E104785CC}"/>
                    </a:ext>
                  </a:extLst>
                </p:cNvPr>
                <p:cNvSpPr/>
                <p:nvPr/>
              </p:nvSpPr>
              <p:spPr>
                <a:xfrm>
                  <a:off x="3367717" y="4823833"/>
                  <a:ext cx="6041998" cy="163562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283;p41">
                  <a:extLst>
                    <a:ext uri="{FF2B5EF4-FFF2-40B4-BE49-F238E27FC236}">
                      <a16:creationId xmlns:a16="http://schemas.microsoft.com/office/drawing/2014/main" id="{BDD8347A-7749-9CEA-A246-428F7510922E}"/>
                    </a:ext>
                  </a:extLst>
                </p:cNvPr>
                <p:cNvSpPr/>
                <p:nvPr/>
              </p:nvSpPr>
              <p:spPr>
                <a:xfrm>
                  <a:off x="4567855" y="1441044"/>
                  <a:ext cx="6534027" cy="3100590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283;p41">
                  <a:extLst>
                    <a:ext uri="{FF2B5EF4-FFF2-40B4-BE49-F238E27FC236}">
                      <a16:creationId xmlns:a16="http://schemas.microsoft.com/office/drawing/2014/main" id="{9EC6D834-BA92-CF5D-E46E-124F70D7179E}"/>
                    </a:ext>
                  </a:extLst>
                </p:cNvPr>
                <p:cNvSpPr/>
                <p:nvPr/>
              </p:nvSpPr>
              <p:spPr>
                <a:xfrm>
                  <a:off x="2965915" y="1433491"/>
                  <a:ext cx="1504813" cy="3092027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284;p41">
                  <a:extLst>
                    <a:ext uri="{FF2B5EF4-FFF2-40B4-BE49-F238E27FC236}">
                      <a16:creationId xmlns:a16="http://schemas.microsoft.com/office/drawing/2014/main" id="{649E6D87-6E1C-BE8D-7161-07A2C8B5C047}"/>
                    </a:ext>
                  </a:extLst>
                </p:cNvPr>
                <p:cNvSpPr/>
                <p:nvPr/>
              </p:nvSpPr>
              <p:spPr>
                <a:xfrm>
                  <a:off x="1215142" y="4826078"/>
                  <a:ext cx="1973180" cy="158497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284;p41">
                  <a:extLst>
                    <a:ext uri="{FF2B5EF4-FFF2-40B4-BE49-F238E27FC236}">
                      <a16:creationId xmlns:a16="http://schemas.microsoft.com/office/drawing/2014/main" id="{3CF26EBF-E8C3-979A-0A06-DC9F710F07BA}"/>
                    </a:ext>
                  </a:extLst>
                </p:cNvPr>
                <p:cNvSpPr/>
                <p:nvPr/>
              </p:nvSpPr>
              <p:spPr>
                <a:xfrm>
                  <a:off x="3465027" y="4909367"/>
                  <a:ext cx="5806419" cy="14628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284;p41">
                  <a:extLst>
                    <a:ext uri="{FF2B5EF4-FFF2-40B4-BE49-F238E27FC236}">
                      <a16:creationId xmlns:a16="http://schemas.microsoft.com/office/drawing/2014/main" id="{3C2C10B7-0E80-DD43-1F87-2192E03D76FB}"/>
                    </a:ext>
                  </a:extLst>
                </p:cNvPr>
                <p:cNvSpPr/>
                <p:nvPr/>
              </p:nvSpPr>
              <p:spPr>
                <a:xfrm>
                  <a:off x="9622050" y="4906906"/>
                  <a:ext cx="1479832" cy="14561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285;p41">
                  <a:extLst>
                    <a:ext uri="{FF2B5EF4-FFF2-40B4-BE49-F238E27FC236}">
                      <a16:creationId xmlns:a16="http://schemas.microsoft.com/office/drawing/2014/main" id="{46CE02B4-2062-FBF9-0D87-18B23048A3CA}"/>
                    </a:ext>
                  </a:extLst>
                </p:cNvPr>
                <p:cNvSpPr txBox="1"/>
                <p:nvPr/>
              </p:nvSpPr>
              <p:spPr>
                <a:xfrm>
                  <a:off x="1387011" y="1555423"/>
                  <a:ext cx="1352765" cy="2774023"/>
                </a:xfrm>
                <a:prstGeom prst="rect">
                  <a:avLst/>
                </a:prstGeom>
                <a:solidFill>
                  <a:srgbClr val="01507C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MARCO POLO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10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Pflops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 FP64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30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Pbyte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HPC System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1" name="Google Shape;285;p41">
                  <a:extLst>
                    <a:ext uri="{FF2B5EF4-FFF2-40B4-BE49-F238E27FC236}">
                      <a16:creationId xmlns:a16="http://schemas.microsoft.com/office/drawing/2014/main" id="{783069FA-00AA-6E82-1AD0-57BD2AA6C19A}"/>
                    </a:ext>
                  </a:extLst>
                </p:cNvPr>
                <p:cNvSpPr txBox="1"/>
                <p:nvPr/>
              </p:nvSpPr>
              <p:spPr>
                <a:xfrm>
                  <a:off x="4672990" y="1536390"/>
                  <a:ext cx="3346545" cy="1679402"/>
                </a:xfrm>
                <a:prstGeom prst="rect">
                  <a:avLst/>
                </a:prstGeom>
                <a:solidFill>
                  <a:srgbClr val="091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LEONARDO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250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Pflops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 FP64 -14K GPU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100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Pbyte</a:t>
                  </a:r>
                  <a:endParaRPr kumimoji="0" lang="en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/>
                    <a:ea typeface="Syne SemiBold"/>
                    <a:cs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HPC System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2" name="Google Shape;285;p41">
                  <a:extLst>
                    <a:ext uri="{FF2B5EF4-FFF2-40B4-BE49-F238E27FC236}">
                      <a16:creationId xmlns:a16="http://schemas.microsoft.com/office/drawing/2014/main" id="{7A817074-6617-3EFA-FDE0-208ED8CF5B88}"/>
                    </a:ext>
                  </a:extLst>
                </p:cNvPr>
                <p:cNvSpPr txBox="1"/>
                <p:nvPr/>
              </p:nvSpPr>
              <p:spPr>
                <a:xfrm>
                  <a:off x="4672990" y="3316205"/>
                  <a:ext cx="1764982" cy="1122459"/>
                </a:xfrm>
                <a:prstGeom prst="rect">
                  <a:avLst/>
                </a:prstGeom>
                <a:solidFill>
                  <a:srgbClr val="091060"/>
                </a:solidFill>
                <a:ln>
                  <a:solidFill>
                    <a:srgbClr val="FFFFFF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LISA AI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5 Exaflops FP8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AI System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3" name="Google Shape;285;p41">
                  <a:extLst>
                    <a:ext uri="{FF2B5EF4-FFF2-40B4-BE49-F238E27FC236}">
                      <a16:creationId xmlns:a16="http://schemas.microsoft.com/office/drawing/2014/main" id="{40985E51-F900-9954-F18D-8BC350A83727}"/>
                    </a:ext>
                  </a:extLst>
                </p:cNvPr>
                <p:cNvSpPr txBox="1"/>
                <p:nvPr/>
              </p:nvSpPr>
              <p:spPr>
                <a:xfrm>
                  <a:off x="6482913" y="3316205"/>
                  <a:ext cx="1135007" cy="1110549"/>
                </a:xfrm>
                <a:prstGeom prst="rect">
                  <a:avLst/>
                </a:prstGeom>
                <a:solidFill>
                  <a:srgbClr val="091060"/>
                </a:solidFill>
                <a:ln>
                  <a:solidFill>
                    <a:srgbClr val="FFFFFF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QC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PASQAL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150 Qbit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Neautral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atoms</a:t>
                  </a:r>
                </a:p>
              </p:txBody>
            </p:sp>
            <p:sp>
              <p:nvSpPr>
                <p:cNvPr id="54" name="Google Shape;285;p41">
                  <a:extLst>
                    <a:ext uri="{FF2B5EF4-FFF2-40B4-BE49-F238E27FC236}">
                      <a16:creationId xmlns:a16="http://schemas.microsoft.com/office/drawing/2014/main" id="{0BDAB91F-2388-6260-40C6-1C50D8D1C85F}"/>
                    </a:ext>
                  </a:extLst>
                </p:cNvPr>
                <p:cNvSpPr txBox="1"/>
                <p:nvPr/>
              </p:nvSpPr>
              <p:spPr>
                <a:xfrm>
                  <a:off x="8089477" y="1521021"/>
                  <a:ext cx="2935117" cy="1706698"/>
                </a:xfrm>
                <a:prstGeom prst="rect">
                  <a:avLst/>
                </a:prstGeom>
                <a:solidFill>
                  <a:srgbClr val="091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IT4LIA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AI FACTORY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&gt;50 Exaflops FP8 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&gt;100 Pbyte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HPC AI optimized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5" name="Google Shape;285;p41">
                  <a:extLst>
                    <a:ext uri="{FF2B5EF4-FFF2-40B4-BE49-F238E27FC236}">
                      <a16:creationId xmlns:a16="http://schemas.microsoft.com/office/drawing/2014/main" id="{A6A94015-18B0-6786-824F-85A98DDFE461}"/>
                    </a:ext>
                  </a:extLst>
                </p:cNvPr>
                <p:cNvSpPr txBox="1"/>
                <p:nvPr/>
              </p:nvSpPr>
              <p:spPr>
                <a:xfrm>
                  <a:off x="7661255" y="3316205"/>
                  <a:ext cx="1275062" cy="1110549"/>
                </a:xfrm>
                <a:prstGeom prst="rect">
                  <a:avLst/>
                </a:prstGeom>
                <a:solidFill>
                  <a:srgbClr val="091060"/>
                </a:solidFill>
                <a:ln>
                  <a:solidFill>
                    <a:srgbClr val="FFFFFF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QC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IQM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54 Qbit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Super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conducting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6" name="Google Shape;285;p41">
                  <a:extLst>
                    <a:ext uri="{FF2B5EF4-FFF2-40B4-BE49-F238E27FC236}">
                      <a16:creationId xmlns:a16="http://schemas.microsoft.com/office/drawing/2014/main" id="{8015EB6E-364C-C9C1-BF43-5A9CAE7E41A4}"/>
                    </a:ext>
                  </a:extLst>
                </p:cNvPr>
                <p:cNvSpPr txBox="1"/>
                <p:nvPr/>
              </p:nvSpPr>
              <p:spPr>
                <a:xfrm>
                  <a:off x="3052281" y="1570233"/>
                  <a:ext cx="1325789" cy="1638700"/>
                </a:xfrm>
                <a:prstGeom prst="rect">
                  <a:avLst/>
                </a:prstGeom>
                <a:solidFill>
                  <a:srgbClr val="01507C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GAIA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130K core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160 GPU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Cloud system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7" name="Google Shape;285;p41">
                  <a:extLst>
                    <a:ext uri="{FF2B5EF4-FFF2-40B4-BE49-F238E27FC236}">
                      <a16:creationId xmlns:a16="http://schemas.microsoft.com/office/drawing/2014/main" id="{023AEA9F-29E5-ED63-1EC1-24A7ABFED023}"/>
                    </a:ext>
                  </a:extLst>
                </p:cNvPr>
                <p:cNvSpPr txBox="1"/>
                <p:nvPr/>
              </p:nvSpPr>
              <p:spPr>
                <a:xfrm>
                  <a:off x="8991396" y="3298730"/>
                  <a:ext cx="995988" cy="1099959"/>
                </a:xfrm>
                <a:prstGeom prst="rect">
                  <a:avLst/>
                </a:prstGeom>
                <a:solidFill>
                  <a:srgbClr val="01507C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Industry Grade Cloud partition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</a:endParaRPr>
                </a:p>
              </p:txBody>
            </p:sp>
            <p:sp>
              <p:nvSpPr>
                <p:cNvPr id="58" name="Google Shape;285;p41">
                  <a:extLst>
                    <a:ext uri="{FF2B5EF4-FFF2-40B4-BE49-F238E27FC236}">
                      <a16:creationId xmlns:a16="http://schemas.microsoft.com/office/drawing/2014/main" id="{2C930FAB-C1D1-BA7C-C38D-ACEDFC5675D0}"/>
                    </a:ext>
                  </a:extLst>
                </p:cNvPr>
                <p:cNvSpPr txBox="1"/>
                <p:nvPr/>
              </p:nvSpPr>
              <p:spPr>
                <a:xfrm>
                  <a:off x="9973833" y="3298731"/>
                  <a:ext cx="995988" cy="1100274"/>
                </a:xfrm>
                <a:prstGeom prst="rect">
                  <a:avLst/>
                </a:prstGeom>
                <a:solidFill>
                  <a:srgbClr val="01507C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Industry </a:t>
                  </a:r>
                  <a:r>
                    <a:rPr kumimoji="0" lang="it-IT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Grade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 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AI partition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59" name="Google Shape;285;p41">
                  <a:extLst>
                    <a:ext uri="{FF2B5EF4-FFF2-40B4-BE49-F238E27FC236}">
                      <a16:creationId xmlns:a16="http://schemas.microsoft.com/office/drawing/2014/main" id="{66F2412B-F621-13AC-72C2-6057190DF584}"/>
                    </a:ext>
                  </a:extLst>
                </p:cNvPr>
                <p:cNvSpPr txBox="1"/>
                <p:nvPr/>
              </p:nvSpPr>
              <p:spPr>
                <a:xfrm>
                  <a:off x="3052280" y="3208934"/>
                  <a:ext cx="1325789" cy="1190072"/>
                </a:xfrm>
                <a:prstGeom prst="rect">
                  <a:avLst/>
                </a:prstGeom>
                <a:solidFill>
                  <a:srgbClr val="091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GARDA-B(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ologna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)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50 P</a:t>
                  </a:r>
                  <a:r>
                    <a:rPr kumimoji="0" lang="it-IT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b</a:t>
                  </a: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yte flash memory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DataLake</a:t>
                  </a:r>
                  <a:endParaRPr kumimoji="0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3078D9F3-2F56-B4BA-FC6F-AC47F685FF60}"/>
                    </a:ext>
                  </a:extLst>
                </p:cNvPr>
                <p:cNvSpPr txBox="1"/>
                <p:nvPr/>
              </p:nvSpPr>
              <p:spPr>
                <a:xfrm>
                  <a:off x="3544584" y="1110788"/>
                  <a:ext cx="5454295" cy="3258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TECNOPOLO BOLOGNA</a:t>
                  </a:r>
                </a:p>
              </p:txBody>
            </p:sp>
            <p:sp>
              <p:nvSpPr>
                <p:cNvPr id="61" name="Google Shape;285;p41">
                  <a:extLst>
                    <a:ext uri="{FF2B5EF4-FFF2-40B4-BE49-F238E27FC236}">
                      <a16:creationId xmlns:a16="http://schemas.microsoft.com/office/drawing/2014/main" id="{5C720BC7-2EE6-C60C-99AA-B79A810010C5}"/>
                    </a:ext>
                  </a:extLst>
                </p:cNvPr>
                <p:cNvSpPr txBox="1"/>
                <p:nvPr/>
              </p:nvSpPr>
              <p:spPr>
                <a:xfrm>
                  <a:off x="9701932" y="5163645"/>
                  <a:ext cx="1322663" cy="1154469"/>
                </a:xfrm>
                <a:prstGeom prst="rect">
                  <a:avLst/>
                </a:prstGeom>
                <a:solidFill>
                  <a:srgbClr val="091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EuroHPC / Private partner 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AI GIGA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FACTORy</a:t>
                  </a:r>
                  <a:endParaRPr kumimoji="0" sz="105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62" name="Google Shape;285;p41">
                  <a:extLst>
                    <a:ext uri="{FF2B5EF4-FFF2-40B4-BE49-F238E27FC236}">
                      <a16:creationId xmlns:a16="http://schemas.microsoft.com/office/drawing/2014/main" id="{83A153BA-C4FF-98C3-8731-E35097F2E607}"/>
                    </a:ext>
                  </a:extLst>
                </p:cNvPr>
                <p:cNvSpPr txBox="1"/>
                <p:nvPr/>
              </p:nvSpPr>
              <p:spPr>
                <a:xfrm>
                  <a:off x="1351779" y="5147353"/>
                  <a:ext cx="1785464" cy="1129665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PITAGORA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30 +15 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Pflops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 FP64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20 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Pbyte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HPC System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63" name="Google Shape;285;p41">
                  <a:extLst>
                    <a:ext uri="{FF2B5EF4-FFF2-40B4-BE49-F238E27FC236}">
                      <a16:creationId xmlns:a16="http://schemas.microsoft.com/office/drawing/2014/main" id="{5A9A7E79-6939-CC61-C102-ED668A8D6981}"/>
                    </a:ext>
                  </a:extLst>
                </p:cNvPr>
                <p:cNvSpPr txBox="1"/>
                <p:nvPr/>
              </p:nvSpPr>
              <p:spPr>
                <a:xfrm>
                  <a:off x="5152465" y="5110972"/>
                  <a:ext cx="1309316" cy="1129665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MEGARIDE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40kcore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100 GPU Cloud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partition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/>
                    <a:ea typeface="Syne SemiBold"/>
                    <a:cs typeface="Syne SemiBold"/>
                  </a:endParaRPr>
                </a:p>
              </p:txBody>
            </p:sp>
            <p:sp>
              <p:nvSpPr>
                <p:cNvPr id="64" name="Google Shape;285;p41">
                  <a:extLst>
                    <a:ext uri="{FF2B5EF4-FFF2-40B4-BE49-F238E27FC236}">
                      <a16:creationId xmlns:a16="http://schemas.microsoft.com/office/drawing/2014/main" id="{5D34B097-4392-EB70-29EA-9042FBCECC51}"/>
                    </a:ext>
                  </a:extLst>
                </p:cNvPr>
                <p:cNvSpPr txBox="1"/>
                <p:nvPr/>
              </p:nvSpPr>
              <p:spPr>
                <a:xfrm>
                  <a:off x="6461781" y="5096318"/>
                  <a:ext cx="1216677" cy="1152214"/>
                </a:xfrm>
                <a:prstGeom prst="rect">
                  <a:avLst/>
                </a:prstGeom>
                <a:solidFill>
                  <a:srgbClr val="0DEE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/>
                    <a:ea typeface="Syne SemiBold"/>
                    <a:cs typeface="Syne SemiBold"/>
                    <a:sym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</a:rPr>
                    <a:t>MEGARIDE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3 Exaflops FP8</a:t>
                  </a: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/>
                      <a:ea typeface="Syne SemiBold"/>
                      <a:cs typeface="Syne SemiBold"/>
                      <a:sym typeface="Syne SemiBold"/>
                    </a:rPr>
                    <a:t>AI partition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</a:endParaRP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</a:endParaRPr>
                </a:p>
              </p:txBody>
            </p:sp>
            <p:sp>
              <p:nvSpPr>
                <p:cNvPr id="65" name="Google Shape;285;p41">
                  <a:extLst>
                    <a:ext uri="{FF2B5EF4-FFF2-40B4-BE49-F238E27FC236}">
                      <a16:creationId xmlns:a16="http://schemas.microsoft.com/office/drawing/2014/main" id="{70C9B663-F3CB-68DB-E77E-EA7DD812DD01}"/>
                    </a:ext>
                  </a:extLst>
                </p:cNvPr>
                <p:cNvSpPr txBox="1"/>
                <p:nvPr/>
              </p:nvSpPr>
              <p:spPr>
                <a:xfrm>
                  <a:off x="3549403" y="5105379"/>
                  <a:ext cx="1598184" cy="1139491"/>
                </a:xfrm>
                <a:prstGeom prst="rect">
                  <a:avLst/>
                </a:prstGeom>
                <a:solidFill>
                  <a:srgbClr val="091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GARDA-N(</a:t>
                  </a:r>
                  <a:r>
                    <a:rPr kumimoji="0" lang="en" sz="11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apoli</a:t>
                  </a: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)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50 Pbyte flash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memory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DataLake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  <p:sp>
              <p:nvSpPr>
                <p:cNvPr id="66" name="CasellaDiTesto 65">
                  <a:extLst>
                    <a:ext uri="{FF2B5EF4-FFF2-40B4-BE49-F238E27FC236}">
                      <a16:creationId xmlns:a16="http://schemas.microsoft.com/office/drawing/2014/main" id="{136D9794-4ACB-CFF5-B29C-DAC9A8BFD296}"/>
                    </a:ext>
                  </a:extLst>
                </p:cNvPr>
                <p:cNvSpPr txBox="1"/>
                <p:nvPr/>
              </p:nvSpPr>
              <p:spPr>
                <a:xfrm>
                  <a:off x="1415182" y="4901888"/>
                  <a:ext cx="1564457" cy="276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CASALECCHIO</a:t>
                  </a:r>
                  <a:endPara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" name="CasellaDiTesto 66">
                  <a:extLst>
                    <a:ext uri="{FF2B5EF4-FFF2-40B4-BE49-F238E27FC236}">
                      <a16:creationId xmlns:a16="http://schemas.microsoft.com/office/drawing/2014/main" id="{C888E735-051C-10B4-5945-2BF3BA903431}"/>
                    </a:ext>
                  </a:extLst>
                </p:cNvPr>
                <p:cNvSpPr txBox="1"/>
                <p:nvPr/>
              </p:nvSpPr>
              <p:spPr>
                <a:xfrm>
                  <a:off x="5854045" y="4876113"/>
                  <a:ext cx="1485437" cy="276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NAPOLI</a:t>
                  </a:r>
                  <a:endPara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8" name="CasellaDiTesto 67">
                  <a:extLst>
                    <a:ext uri="{FF2B5EF4-FFF2-40B4-BE49-F238E27FC236}">
                      <a16:creationId xmlns:a16="http://schemas.microsoft.com/office/drawing/2014/main" id="{BD11A5DD-17ED-926E-04BB-41EECB3EE3B0}"/>
                    </a:ext>
                  </a:extLst>
                </p:cNvPr>
                <p:cNvSpPr txBox="1"/>
                <p:nvPr/>
              </p:nvSpPr>
              <p:spPr>
                <a:xfrm>
                  <a:off x="9589368" y="4883207"/>
                  <a:ext cx="1485437" cy="276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9106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PPP</a:t>
                  </a:r>
                  <a:endPara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91060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9" name="Google Shape;285;p41">
                  <a:extLst>
                    <a:ext uri="{FF2B5EF4-FFF2-40B4-BE49-F238E27FC236}">
                      <a16:creationId xmlns:a16="http://schemas.microsoft.com/office/drawing/2014/main" id="{9A98E38D-A9FF-3AEB-35A6-36E870245D0A}"/>
                    </a:ext>
                  </a:extLst>
                </p:cNvPr>
                <p:cNvSpPr txBox="1"/>
                <p:nvPr/>
              </p:nvSpPr>
              <p:spPr>
                <a:xfrm>
                  <a:off x="7912452" y="5086372"/>
                  <a:ext cx="1275062" cy="1110549"/>
                </a:xfrm>
                <a:prstGeom prst="rect">
                  <a:avLst/>
                </a:prstGeom>
                <a:solidFill>
                  <a:srgbClr val="091060"/>
                </a:solidFill>
                <a:ln>
                  <a:solidFill>
                    <a:srgbClr val="FFFFFF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QC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PARTENOPE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150 Qbit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Super</a:t>
                  </a:r>
                </a:p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Syne SemiBold"/>
                      <a:cs typeface="Syne SemiBold"/>
                      <a:sym typeface="Syne SemiBold"/>
                    </a:rPr>
                    <a:t>conducting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yne SemiBold"/>
                    <a:cs typeface="Syne SemiBold"/>
                    <a:sym typeface="Syne SemiBold"/>
                  </a:endParaRPr>
                </a:p>
              </p:txBody>
            </p:sp>
          </p:grpSp>
          <p:sp>
            <p:nvSpPr>
              <p:cNvPr id="41" name="Freccia bidirezionale verticale 40">
                <a:extLst>
                  <a:ext uri="{FF2B5EF4-FFF2-40B4-BE49-F238E27FC236}">
                    <a16:creationId xmlns:a16="http://schemas.microsoft.com/office/drawing/2014/main" id="{3FC29849-842E-DD5C-D1D4-BC8704337C7E}"/>
                  </a:ext>
                </a:extLst>
              </p:cNvPr>
              <p:cNvSpPr/>
              <p:nvPr/>
            </p:nvSpPr>
            <p:spPr>
              <a:xfrm rot="20185290">
                <a:off x="3650775" y="4325308"/>
                <a:ext cx="355759" cy="1257924"/>
              </a:xfrm>
              <a:prstGeom prst="upDownArrow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1507C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91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Rettangolo 69">
            <a:extLst>
              <a:ext uri="{FF2B5EF4-FFF2-40B4-BE49-F238E27FC236}">
                <a16:creationId xmlns:a16="http://schemas.microsoft.com/office/drawing/2014/main" id="{60C0676F-619D-FCFA-810B-D5568AD6E160}"/>
              </a:ext>
            </a:extLst>
          </p:cNvPr>
          <p:cNvSpPr/>
          <p:nvPr/>
        </p:nvSpPr>
        <p:spPr>
          <a:xfrm>
            <a:off x="3868183" y="722817"/>
            <a:ext cx="393646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Century Gothic"/>
                <a:ea typeface="+mn-lt"/>
                <a:cs typeface="Times New Roman"/>
              </a:rPr>
              <a:t>Towards AI Factory</a:t>
            </a:r>
          </a:p>
        </p:txBody>
      </p:sp>
    </p:spTree>
    <p:extLst>
      <p:ext uri="{BB962C8B-B14F-4D97-AF65-F5344CB8AC3E}">
        <p14:creationId xmlns:p14="http://schemas.microsoft.com/office/powerpoint/2010/main" val="49939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3386727-9F7A-1144-1C5A-B4DA776D1B0C}"/>
              </a:ext>
            </a:extLst>
          </p:cNvPr>
          <p:cNvGrpSpPr/>
          <p:nvPr/>
        </p:nvGrpSpPr>
        <p:grpSpPr>
          <a:xfrm>
            <a:off x="667912" y="1041723"/>
            <a:ext cx="10856177" cy="5416946"/>
            <a:chOff x="240465" y="932943"/>
            <a:chExt cx="11807636" cy="6115985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32678EB-B8A4-0E63-BEB1-13A4708A2D39}"/>
                </a:ext>
              </a:extLst>
            </p:cNvPr>
            <p:cNvSpPr txBox="1"/>
            <p:nvPr/>
          </p:nvSpPr>
          <p:spPr>
            <a:xfrm>
              <a:off x="240465" y="977109"/>
              <a:ext cx="1590422" cy="59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Technical specifications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95846D3-CF6B-E39F-7C9F-BBCCABE068A1}"/>
                </a:ext>
              </a:extLst>
            </p:cNvPr>
            <p:cNvSpPr txBox="1"/>
            <p:nvPr/>
          </p:nvSpPr>
          <p:spPr>
            <a:xfrm>
              <a:off x="1830887" y="932943"/>
              <a:ext cx="1478072" cy="59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Tender publication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00157F5-14E8-08A5-1CBD-2CEC7B645575}"/>
                </a:ext>
              </a:extLst>
            </p:cNvPr>
            <p:cNvSpPr txBox="1"/>
            <p:nvPr/>
          </p:nvSpPr>
          <p:spPr>
            <a:xfrm>
              <a:off x="3421309" y="1115608"/>
              <a:ext cx="1478072" cy="347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Contract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1DE245C-7AE4-18D4-BD37-8C0509BE5C4A}"/>
                </a:ext>
              </a:extLst>
            </p:cNvPr>
            <p:cNvSpPr txBox="1"/>
            <p:nvPr/>
          </p:nvSpPr>
          <p:spPr>
            <a:xfrm>
              <a:off x="4816253" y="1071442"/>
              <a:ext cx="1810015" cy="347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Implementation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F98FF66-214D-FBD7-E388-2606643BD329}"/>
                </a:ext>
              </a:extLst>
            </p:cNvPr>
            <p:cNvSpPr txBox="1"/>
            <p:nvPr/>
          </p:nvSpPr>
          <p:spPr>
            <a:xfrm>
              <a:off x="6551112" y="1071442"/>
              <a:ext cx="1810015" cy="347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Preproduction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F3F3884-A136-CF68-19A0-4CBD70B8B11D}"/>
                </a:ext>
              </a:extLst>
            </p:cNvPr>
            <p:cNvSpPr txBox="1"/>
            <p:nvPr/>
          </p:nvSpPr>
          <p:spPr>
            <a:xfrm>
              <a:off x="8133562" y="1071442"/>
              <a:ext cx="1810015" cy="347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Production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088FE76-FD83-9760-7D6D-BE659B6523E1}"/>
                </a:ext>
              </a:extLst>
            </p:cNvPr>
            <p:cNvSpPr/>
            <p:nvPr/>
          </p:nvSpPr>
          <p:spPr>
            <a:xfrm>
              <a:off x="1836488" y="1725574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3C76A33-B9D0-6002-76C0-BC0D8E5FEE9B}"/>
                </a:ext>
              </a:extLst>
            </p:cNvPr>
            <p:cNvSpPr/>
            <p:nvPr/>
          </p:nvSpPr>
          <p:spPr>
            <a:xfrm>
              <a:off x="3473361" y="1730874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4501DDF-B175-568D-FFDC-17B017359F86}"/>
                </a:ext>
              </a:extLst>
            </p:cNvPr>
            <p:cNvSpPr/>
            <p:nvPr/>
          </p:nvSpPr>
          <p:spPr>
            <a:xfrm>
              <a:off x="5072656" y="1730874"/>
              <a:ext cx="1292266" cy="225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ABDD633-867E-32BD-1024-E56CCFA5ABD3}"/>
                </a:ext>
              </a:extLst>
            </p:cNvPr>
            <p:cNvSpPr/>
            <p:nvPr/>
          </p:nvSpPr>
          <p:spPr>
            <a:xfrm>
              <a:off x="6702467" y="1727500"/>
              <a:ext cx="1292266" cy="2253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B3ED0002-86BC-3A6A-3FBB-EA54197B1E75}"/>
                </a:ext>
              </a:extLst>
            </p:cNvPr>
            <p:cNvSpPr/>
            <p:nvPr/>
          </p:nvSpPr>
          <p:spPr>
            <a:xfrm>
              <a:off x="8392436" y="1725574"/>
              <a:ext cx="1292266" cy="2253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89ACA3C-B474-5F12-A2F7-936788056D70}"/>
                </a:ext>
              </a:extLst>
            </p:cNvPr>
            <p:cNvSpPr/>
            <p:nvPr/>
          </p:nvSpPr>
          <p:spPr>
            <a:xfrm>
              <a:off x="333368" y="1725574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4912DD4-02CB-7D7A-65A1-7FABDE1A7777}"/>
                </a:ext>
              </a:extLst>
            </p:cNvPr>
            <p:cNvSpPr txBox="1"/>
            <p:nvPr/>
          </p:nvSpPr>
          <p:spPr>
            <a:xfrm>
              <a:off x="9888531" y="1671467"/>
              <a:ext cx="1077968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LEONARDO</a:t>
              </a:r>
            </a:p>
          </p:txBody>
        </p:sp>
        <p:sp>
          <p:nvSpPr>
            <p:cNvPr id="21" name="Parentesi quadra chiusa 20">
              <a:extLst>
                <a:ext uri="{FF2B5EF4-FFF2-40B4-BE49-F238E27FC236}">
                  <a16:creationId xmlns:a16="http://schemas.microsoft.com/office/drawing/2014/main" id="{438D3EE5-26D3-7E17-08A5-AD12DEE02F25}"/>
                </a:ext>
              </a:extLst>
            </p:cNvPr>
            <p:cNvSpPr/>
            <p:nvPr/>
          </p:nvSpPr>
          <p:spPr>
            <a:xfrm>
              <a:off x="10749636" y="1556045"/>
              <a:ext cx="425884" cy="513567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F2B0575-6105-7A68-F7AA-A8FFDD518D6A}"/>
                </a:ext>
              </a:extLst>
            </p:cNvPr>
            <p:cNvSpPr txBox="1"/>
            <p:nvPr/>
          </p:nvSpPr>
          <p:spPr>
            <a:xfrm>
              <a:off x="11373020" y="1716204"/>
              <a:ext cx="675081" cy="3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7D1FA5D0-01E1-B87D-C93A-410424B112E4}"/>
                </a:ext>
              </a:extLst>
            </p:cNvPr>
            <p:cNvSpPr/>
            <p:nvPr/>
          </p:nvSpPr>
          <p:spPr>
            <a:xfrm>
              <a:off x="1836488" y="2266970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C65C78B-E90E-379E-6221-CBF98AD69C1C}"/>
                </a:ext>
              </a:extLst>
            </p:cNvPr>
            <p:cNvSpPr/>
            <p:nvPr/>
          </p:nvSpPr>
          <p:spPr>
            <a:xfrm>
              <a:off x="3473361" y="2272270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C2567C1A-9E92-81DC-3425-9DF59C93F77B}"/>
                </a:ext>
              </a:extLst>
            </p:cNvPr>
            <p:cNvSpPr/>
            <p:nvPr/>
          </p:nvSpPr>
          <p:spPr>
            <a:xfrm>
              <a:off x="5072656" y="2272270"/>
              <a:ext cx="1292266" cy="225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46531AF5-BAAD-E59D-3B15-4EEB8689905D}"/>
                </a:ext>
              </a:extLst>
            </p:cNvPr>
            <p:cNvSpPr/>
            <p:nvPr/>
          </p:nvSpPr>
          <p:spPr>
            <a:xfrm>
              <a:off x="6702467" y="2268896"/>
              <a:ext cx="1292266" cy="2253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77171EFE-F6C9-1C35-3153-C3351FC646CF}"/>
                </a:ext>
              </a:extLst>
            </p:cNvPr>
            <p:cNvSpPr/>
            <p:nvPr/>
          </p:nvSpPr>
          <p:spPr>
            <a:xfrm>
              <a:off x="8392436" y="2266970"/>
              <a:ext cx="1292266" cy="2253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E9F1CF6-AF12-B715-702F-9BDD172AAD23}"/>
                </a:ext>
              </a:extLst>
            </p:cNvPr>
            <p:cNvSpPr/>
            <p:nvPr/>
          </p:nvSpPr>
          <p:spPr>
            <a:xfrm>
              <a:off x="333368" y="226697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EC2AC82-1B04-8C6F-6AA7-28F5CBB4A978}"/>
                </a:ext>
              </a:extLst>
            </p:cNvPr>
            <p:cNvSpPr txBox="1"/>
            <p:nvPr/>
          </p:nvSpPr>
          <p:spPr>
            <a:xfrm>
              <a:off x="9888531" y="2212863"/>
              <a:ext cx="984167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PITAGORA</a:t>
              </a:r>
            </a:p>
          </p:txBody>
        </p:sp>
        <p:sp>
          <p:nvSpPr>
            <p:cNvPr id="30" name="Parentesi quadra chiusa 29">
              <a:extLst>
                <a:ext uri="{FF2B5EF4-FFF2-40B4-BE49-F238E27FC236}">
                  <a16:creationId xmlns:a16="http://schemas.microsoft.com/office/drawing/2014/main" id="{10D7A812-DD89-2C6C-1A2F-9A778508CC6E}"/>
                </a:ext>
              </a:extLst>
            </p:cNvPr>
            <p:cNvSpPr/>
            <p:nvPr/>
          </p:nvSpPr>
          <p:spPr>
            <a:xfrm>
              <a:off x="10762225" y="2097441"/>
              <a:ext cx="425884" cy="513567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22AE702-2B58-63FC-016C-E197CE23CFEF}"/>
                </a:ext>
              </a:extLst>
            </p:cNvPr>
            <p:cNvSpPr txBox="1"/>
            <p:nvPr/>
          </p:nvSpPr>
          <p:spPr>
            <a:xfrm>
              <a:off x="11373020" y="2257600"/>
              <a:ext cx="675081" cy="3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2C122C93-CAEA-381C-A3E9-1425EF7F8A0D}"/>
                </a:ext>
              </a:extLst>
            </p:cNvPr>
            <p:cNvSpPr/>
            <p:nvPr/>
          </p:nvSpPr>
          <p:spPr>
            <a:xfrm>
              <a:off x="1836488" y="2776544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DE9BF6C8-87B2-5AAD-92C1-C35E1EC603E5}"/>
                </a:ext>
              </a:extLst>
            </p:cNvPr>
            <p:cNvSpPr/>
            <p:nvPr/>
          </p:nvSpPr>
          <p:spPr>
            <a:xfrm>
              <a:off x="3473361" y="2781844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A95F3D9C-C8B0-A728-9601-B4494A459008}"/>
                </a:ext>
              </a:extLst>
            </p:cNvPr>
            <p:cNvSpPr/>
            <p:nvPr/>
          </p:nvSpPr>
          <p:spPr>
            <a:xfrm>
              <a:off x="5072656" y="2781844"/>
              <a:ext cx="1292266" cy="225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FCB7AE4E-EB94-C6FF-5AC0-C8FC43BEF18C}"/>
                </a:ext>
              </a:extLst>
            </p:cNvPr>
            <p:cNvSpPr/>
            <p:nvPr/>
          </p:nvSpPr>
          <p:spPr>
            <a:xfrm>
              <a:off x="6702467" y="2778470"/>
              <a:ext cx="1292266" cy="2253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86163339-3698-CF65-ABF2-F03466087318}"/>
                </a:ext>
              </a:extLst>
            </p:cNvPr>
            <p:cNvSpPr/>
            <p:nvPr/>
          </p:nvSpPr>
          <p:spPr>
            <a:xfrm>
              <a:off x="8407426" y="2776544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Nov. 2025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CD1C76A-88F9-9EB6-1CBA-19954EF41B6D}"/>
                </a:ext>
              </a:extLst>
            </p:cNvPr>
            <p:cNvSpPr/>
            <p:nvPr/>
          </p:nvSpPr>
          <p:spPr>
            <a:xfrm>
              <a:off x="333368" y="2776544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26D9AFE5-868C-102E-A551-A755F59978AA}"/>
                </a:ext>
              </a:extLst>
            </p:cNvPr>
            <p:cNvSpPr txBox="1"/>
            <p:nvPr/>
          </p:nvSpPr>
          <p:spPr>
            <a:xfrm>
              <a:off x="9888531" y="2722437"/>
              <a:ext cx="1070087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GAIA Cloud</a:t>
              </a: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98703FFB-2C80-8BFE-9686-45681C4EF8AE}"/>
                </a:ext>
              </a:extLst>
            </p:cNvPr>
            <p:cNvSpPr/>
            <p:nvPr/>
          </p:nvSpPr>
          <p:spPr>
            <a:xfrm>
              <a:off x="1836488" y="3280818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DD30DB3-6104-355E-0C5F-72B2EAD2D6FC}"/>
                </a:ext>
              </a:extLst>
            </p:cNvPr>
            <p:cNvSpPr/>
            <p:nvPr/>
          </p:nvSpPr>
          <p:spPr>
            <a:xfrm>
              <a:off x="3473361" y="3286118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A4B1CCE5-DBD6-3D49-8626-B8FB7344A775}"/>
                </a:ext>
              </a:extLst>
            </p:cNvPr>
            <p:cNvSpPr/>
            <p:nvPr/>
          </p:nvSpPr>
          <p:spPr>
            <a:xfrm>
              <a:off x="5072656" y="3286118"/>
              <a:ext cx="1292266" cy="225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B9119B48-2AA5-7D7D-1E20-A370C4C273DD}"/>
                </a:ext>
              </a:extLst>
            </p:cNvPr>
            <p:cNvSpPr/>
            <p:nvPr/>
          </p:nvSpPr>
          <p:spPr>
            <a:xfrm>
              <a:off x="6702467" y="3282744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Nov. 2025</a:t>
              </a: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5AD8AEA1-89E9-1764-5A11-FB4654D61A3E}"/>
                </a:ext>
              </a:extLst>
            </p:cNvPr>
            <p:cNvSpPr/>
            <p:nvPr/>
          </p:nvSpPr>
          <p:spPr>
            <a:xfrm>
              <a:off x="8392436" y="3280818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</a:t>
              </a: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9AD8B294-16FB-ED43-0633-21493406EA76}"/>
                </a:ext>
              </a:extLst>
            </p:cNvPr>
            <p:cNvSpPr/>
            <p:nvPr/>
          </p:nvSpPr>
          <p:spPr>
            <a:xfrm>
              <a:off x="333368" y="3280818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5DCA1A18-9CA0-D882-4C62-31550801F3EC}"/>
                </a:ext>
              </a:extLst>
            </p:cNvPr>
            <p:cNvSpPr txBox="1"/>
            <p:nvPr/>
          </p:nvSpPr>
          <p:spPr>
            <a:xfrm>
              <a:off x="9888531" y="3226710"/>
              <a:ext cx="1024895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MEGARIDE</a:t>
              </a: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00F80716-7DA5-2ECA-B61A-C40B1D1D95B1}"/>
                </a:ext>
              </a:extLst>
            </p:cNvPr>
            <p:cNvSpPr/>
            <p:nvPr/>
          </p:nvSpPr>
          <p:spPr>
            <a:xfrm>
              <a:off x="1830887" y="3813023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65025471-9D51-7ACE-21CB-92D3BEDC04C4}"/>
                </a:ext>
              </a:extLst>
            </p:cNvPr>
            <p:cNvSpPr/>
            <p:nvPr/>
          </p:nvSpPr>
          <p:spPr>
            <a:xfrm>
              <a:off x="3467760" y="3818323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1387BFE9-FDE4-2D24-16A0-34DDBCFA8B3A}"/>
                </a:ext>
              </a:extLst>
            </p:cNvPr>
            <p:cNvSpPr/>
            <p:nvPr/>
          </p:nvSpPr>
          <p:spPr>
            <a:xfrm>
              <a:off x="5067055" y="3818323"/>
              <a:ext cx="1292266" cy="225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7915E59D-06AF-C886-39A2-63B44E577531}"/>
                </a:ext>
              </a:extLst>
            </p:cNvPr>
            <p:cNvSpPr/>
            <p:nvPr/>
          </p:nvSpPr>
          <p:spPr>
            <a:xfrm>
              <a:off x="6696866" y="3814949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Nov. 2025</a:t>
              </a:r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FFF069A0-7B8C-572F-3287-789AEA83FA55}"/>
                </a:ext>
              </a:extLst>
            </p:cNvPr>
            <p:cNvSpPr/>
            <p:nvPr/>
          </p:nvSpPr>
          <p:spPr>
            <a:xfrm>
              <a:off x="8386835" y="3813023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</a:t>
              </a:r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E6081A8E-EC7D-8F9A-8143-43F3BE3A1FA8}"/>
                </a:ext>
              </a:extLst>
            </p:cNvPr>
            <p:cNvSpPr/>
            <p:nvPr/>
          </p:nvSpPr>
          <p:spPr>
            <a:xfrm>
              <a:off x="327767" y="3813023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3011A5D0-1C60-5A5D-55EB-996542BC5591}"/>
                </a:ext>
              </a:extLst>
            </p:cNvPr>
            <p:cNvSpPr txBox="1"/>
            <p:nvPr/>
          </p:nvSpPr>
          <p:spPr>
            <a:xfrm>
              <a:off x="9882930" y="3758916"/>
              <a:ext cx="788408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QC IQM</a:t>
              </a: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FCC3436A-237A-D89B-FEF5-960393A6418E}"/>
                </a:ext>
              </a:extLst>
            </p:cNvPr>
            <p:cNvSpPr/>
            <p:nvPr/>
          </p:nvSpPr>
          <p:spPr>
            <a:xfrm>
              <a:off x="1830887" y="4354260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900317B9-17AE-5B28-FE34-A0659A3C3F96}"/>
                </a:ext>
              </a:extLst>
            </p:cNvPr>
            <p:cNvSpPr/>
            <p:nvPr/>
          </p:nvSpPr>
          <p:spPr>
            <a:xfrm>
              <a:off x="3467760" y="4359560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6A4FCA78-1A73-02E9-353B-D1C43FAD758F}"/>
                </a:ext>
              </a:extLst>
            </p:cNvPr>
            <p:cNvSpPr/>
            <p:nvPr/>
          </p:nvSpPr>
          <p:spPr>
            <a:xfrm>
              <a:off x="5067055" y="435956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Oct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 </a:t>
              </a:r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F11F0766-9D6E-5815-3EC0-63D63CA98E8B}"/>
                </a:ext>
              </a:extLst>
            </p:cNvPr>
            <p:cNvSpPr/>
            <p:nvPr/>
          </p:nvSpPr>
          <p:spPr>
            <a:xfrm>
              <a:off x="6696866" y="4356186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</a:t>
              </a: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30260F89-D1F1-F905-9607-F67E7C906FC2}"/>
                </a:ext>
              </a:extLst>
            </p:cNvPr>
            <p:cNvSpPr/>
            <p:nvPr/>
          </p:nvSpPr>
          <p:spPr>
            <a:xfrm>
              <a:off x="8386835" y="435426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Feb. 2026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1E9AA203-531D-0AE8-ED9A-B0BEDFEA2D9D}"/>
                </a:ext>
              </a:extLst>
            </p:cNvPr>
            <p:cNvSpPr/>
            <p:nvPr/>
          </p:nvSpPr>
          <p:spPr>
            <a:xfrm>
              <a:off x="327767" y="435426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FBF60F9-FA5A-D32B-3EAF-50154E1CA2AA}"/>
                </a:ext>
              </a:extLst>
            </p:cNvPr>
            <p:cNvSpPr txBox="1"/>
            <p:nvPr/>
          </p:nvSpPr>
          <p:spPr>
            <a:xfrm>
              <a:off x="9882930" y="4300153"/>
              <a:ext cx="1218493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MARCOPOLO</a:t>
              </a: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FB39590A-9EBD-D056-F94C-7FC83238E472}"/>
                </a:ext>
              </a:extLst>
            </p:cNvPr>
            <p:cNvSpPr/>
            <p:nvPr/>
          </p:nvSpPr>
          <p:spPr>
            <a:xfrm>
              <a:off x="1830887" y="4912732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C642914E-5CB6-627E-772B-1C227122E6E5}"/>
                </a:ext>
              </a:extLst>
            </p:cNvPr>
            <p:cNvSpPr/>
            <p:nvPr/>
          </p:nvSpPr>
          <p:spPr>
            <a:xfrm>
              <a:off x="3467760" y="4918032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6FDADED8-B792-C0BA-82A3-9AB9C27D79B6}"/>
                </a:ext>
              </a:extLst>
            </p:cNvPr>
            <p:cNvSpPr/>
            <p:nvPr/>
          </p:nvSpPr>
          <p:spPr>
            <a:xfrm>
              <a:off x="327767" y="4912732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19FE873E-ADDC-85D4-6FC2-5682CC7C0E8D}"/>
                </a:ext>
              </a:extLst>
            </p:cNvPr>
            <p:cNvSpPr txBox="1"/>
            <p:nvPr/>
          </p:nvSpPr>
          <p:spPr>
            <a:xfrm>
              <a:off x="9882930" y="4858626"/>
              <a:ext cx="538531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LISA</a:t>
              </a:r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F1799785-F4C2-49FE-FB45-F334301095DA}"/>
                </a:ext>
              </a:extLst>
            </p:cNvPr>
            <p:cNvSpPr/>
            <p:nvPr/>
          </p:nvSpPr>
          <p:spPr>
            <a:xfrm>
              <a:off x="1830887" y="5387416"/>
              <a:ext cx="1292266" cy="225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3005DE50-DBB2-844E-A43D-0ECC54D7F5B9}"/>
                </a:ext>
              </a:extLst>
            </p:cNvPr>
            <p:cNvSpPr/>
            <p:nvPr/>
          </p:nvSpPr>
          <p:spPr>
            <a:xfrm>
              <a:off x="3467760" y="5392716"/>
              <a:ext cx="1292266" cy="225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18103514-12AE-3102-2D3B-3F4597485E1E}"/>
                </a:ext>
              </a:extLst>
            </p:cNvPr>
            <p:cNvSpPr/>
            <p:nvPr/>
          </p:nvSpPr>
          <p:spPr>
            <a:xfrm>
              <a:off x="327767" y="5387416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7FDBB878-7B86-DA3D-48B1-1F089B593E5A}"/>
                </a:ext>
              </a:extLst>
            </p:cNvPr>
            <p:cNvSpPr txBox="1"/>
            <p:nvPr/>
          </p:nvSpPr>
          <p:spPr>
            <a:xfrm>
              <a:off x="9882930" y="5333309"/>
              <a:ext cx="1081455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QC PASCAL</a:t>
              </a:r>
            </a:p>
          </p:txBody>
        </p:sp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21BE45CC-8D13-0AE7-C37A-A9E7CB561B0F}"/>
                </a:ext>
              </a:extLst>
            </p:cNvPr>
            <p:cNvSpPr/>
            <p:nvPr/>
          </p:nvSpPr>
          <p:spPr>
            <a:xfrm>
              <a:off x="3467760" y="6228486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Jan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2026</a:t>
              </a:r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70E1D930-7CEC-8233-BD3A-0D072BCD3386}"/>
                </a:ext>
              </a:extLst>
            </p:cNvPr>
            <p:cNvSpPr/>
            <p:nvPr/>
          </p:nvSpPr>
          <p:spPr>
            <a:xfrm>
              <a:off x="5067055" y="6228486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June 2026</a:t>
              </a:r>
            </a:p>
          </p:txBody>
        </p:sp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76BA4BD8-13AD-AD68-AA29-2318AE87A162}"/>
                </a:ext>
              </a:extLst>
            </p:cNvPr>
            <p:cNvSpPr/>
            <p:nvPr/>
          </p:nvSpPr>
          <p:spPr>
            <a:xfrm>
              <a:off x="6696866" y="6225113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Sept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2026</a:t>
              </a:r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F2DDC9EE-9403-CC98-0E92-1EEE97EAC686}"/>
                </a:ext>
              </a:extLst>
            </p:cNvPr>
            <p:cNvSpPr/>
            <p:nvPr/>
          </p:nvSpPr>
          <p:spPr>
            <a:xfrm>
              <a:off x="8386835" y="622318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Nov. 2026</a:t>
              </a:r>
            </a:p>
          </p:txBody>
        </p:sp>
        <p:sp>
          <p:nvSpPr>
            <p:cNvPr id="79" name="Rettangolo 78">
              <a:extLst>
                <a:ext uri="{FF2B5EF4-FFF2-40B4-BE49-F238E27FC236}">
                  <a16:creationId xmlns:a16="http://schemas.microsoft.com/office/drawing/2014/main" id="{F188567E-6344-6CCF-5B1D-3BABC7635279}"/>
                </a:ext>
              </a:extLst>
            </p:cNvPr>
            <p:cNvSpPr/>
            <p:nvPr/>
          </p:nvSpPr>
          <p:spPr>
            <a:xfrm>
              <a:off x="327767" y="622318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7575E843-B375-D9B8-82D6-0B9E0FCD4AC0}"/>
                </a:ext>
              </a:extLst>
            </p:cNvPr>
            <p:cNvSpPr txBox="1"/>
            <p:nvPr/>
          </p:nvSpPr>
          <p:spPr>
            <a:xfrm>
              <a:off x="9882930" y="6169079"/>
              <a:ext cx="1097634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AI FACTORY</a:t>
              </a:r>
            </a:p>
          </p:txBody>
        </p:sp>
        <p:sp>
          <p:nvSpPr>
            <p:cNvPr id="81" name="Rettangolo 80">
              <a:extLst>
                <a:ext uri="{FF2B5EF4-FFF2-40B4-BE49-F238E27FC236}">
                  <a16:creationId xmlns:a16="http://schemas.microsoft.com/office/drawing/2014/main" id="{B78F0AE3-EF4C-9F3B-FB8F-273F415275C7}"/>
                </a:ext>
              </a:extLst>
            </p:cNvPr>
            <p:cNvSpPr/>
            <p:nvPr/>
          </p:nvSpPr>
          <p:spPr>
            <a:xfrm>
              <a:off x="1830887" y="672192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Nov. 2025</a:t>
              </a:r>
            </a:p>
          </p:txBody>
        </p:sp>
        <p:sp>
          <p:nvSpPr>
            <p:cNvPr id="82" name="Rettangolo 81">
              <a:extLst>
                <a:ext uri="{FF2B5EF4-FFF2-40B4-BE49-F238E27FC236}">
                  <a16:creationId xmlns:a16="http://schemas.microsoft.com/office/drawing/2014/main" id="{63FE2813-5BDC-6B7F-2956-697A41218D9D}"/>
                </a:ext>
              </a:extLst>
            </p:cNvPr>
            <p:cNvSpPr/>
            <p:nvPr/>
          </p:nvSpPr>
          <p:spPr>
            <a:xfrm>
              <a:off x="3467760" y="6727228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Feb. 2026 </a:t>
              </a: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052FB656-48EE-FA48-728C-A0C91E47EB1F}"/>
                </a:ext>
              </a:extLst>
            </p:cNvPr>
            <p:cNvSpPr/>
            <p:nvPr/>
          </p:nvSpPr>
          <p:spPr>
            <a:xfrm>
              <a:off x="5067055" y="6727228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July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2026</a:t>
              </a:r>
            </a:p>
          </p:txBody>
        </p: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3F8E573C-FFC7-73E9-D160-E3FA60A9AE00}"/>
                </a:ext>
              </a:extLst>
            </p:cNvPr>
            <p:cNvSpPr/>
            <p:nvPr/>
          </p:nvSpPr>
          <p:spPr>
            <a:xfrm>
              <a:off x="6696866" y="6723853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Oct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2026</a:t>
              </a:r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8FB50485-19D0-6F4B-BA08-6F9A07997F01}"/>
                </a:ext>
              </a:extLst>
            </p:cNvPr>
            <p:cNvSpPr/>
            <p:nvPr/>
          </p:nvSpPr>
          <p:spPr>
            <a:xfrm>
              <a:off x="8386835" y="672192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2026</a:t>
              </a:r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DC3F9FD6-D21E-C5D8-EDF4-75F26B3C82E0}"/>
                </a:ext>
              </a:extLst>
            </p:cNvPr>
            <p:cNvSpPr/>
            <p:nvPr/>
          </p:nvSpPr>
          <p:spPr>
            <a:xfrm>
              <a:off x="327767" y="672192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Oct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100B7727-34D8-E625-A02D-4C1114CDD0BF}"/>
                </a:ext>
              </a:extLst>
            </p:cNvPr>
            <p:cNvSpPr txBox="1"/>
            <p:nvPr/>
          </p:nvSpPr>
          <p:spPr>
            <a:xfrm>
              <a:off x="9882930" y="6667821"/>
              <a:ext cx="984864" cy="31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INNOVATE</a:t>
              </a:r>
            </a:p>
          </p:txBody>
        </p:sp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A7AB9804-BE94-E7CD-7DF7-1B9134CD3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1111" y="2734305"/>
              <a:ext cx="444500" cy="1345457"/>
            </a:xfrm>
            <a:prstGeom prst="rect">
              <a:avLst/>
            </a:prstGeom>
          </p:spPr>
        </p:pic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EC3E2311-B1A7-73E2-3647-D9413024CE6B}"/>
                </a:ext>
              </a:extLst>
            </p:cNvPr>
            <p:cNvSpPr txBox="1"/>
            <p:nvPr/>
          </p:nvSpPr>
          <p:spPr>
            <a:xfrm>
              <a:off x="11373019" y="3208817"/>
              <a:ext cx="675081" cy="3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2D2A20A1-30EB-5DBA-CA20-26316AA25B98}"/>
                </a:ext>
              </a:extLst>
            </p:cNvPr>
            <p:cNvSpPr/>
            <p:nvPr/>
          </p:nvSpPr>
          <p:spPr>
            <a:xfrm>
              <a:off x="5080307" y="489204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Oct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 </a:t>
              </a:r>
            </a:p>
          </p:txBody>
        </p:sp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86748A71-A95E-D468-A2C3-FBC867730D50}"/>
                </a:ext>
              </a:extLst>
            </p:cNvPr>
            <p:cNvSpPr/>
            <p:nvPr/>
          </p:nvSpPr>
          <p:spPr>
            <a:xfrm>
              <a:off x="6710118" y="4888666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</a:t>
              </a:r>
            </a:p>
          </p:txBody>
        </p:sp>
        <p:sp>
          <p:nvSpPr>
            <p:cNvPr id="97" name="Rettangolo 96">
              <a:extLst>
                <a:ext uri="{FF2B5EF4-FFF2-40B4-BE49-F238E27FC236}">
                  <a16:creationId xmlns:a16="http://schemas.microsoft.com/office/drawing/2014/main" id="{A41CD699-FC40-E935-1540-2A16480FC8F8}"/>
                </a:ext>
              </a:extLst>
            </p:cNvPr>
            <p:cNvSpPr/>
            <p:nvPr/>
          </p:nvSpPr>
          <p:spPr>
            <a:xfrm>
              <a:off x="8400087" y="4886740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Feb. 2026</a:t>
              </a:r>
            </a:p>
          </p:txBody>
        </p:sp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id="{C4062928-3A30-348A-2EE9-D3D1C618ED1C}"/>
                </a:ext>
              </a:extLst>
            </p:cNvPr>
            <p:cNvSpPr/>
            <p:nvPr/>
          </p:nvSpPr>
          <p:spPr>
            <a:xfrm>
              <a:off x="5067055" y="5388041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</a:t>
              </a: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2025 </a:t>
              </a:r>
            </a:p>
          </p:txBody>
        </p:sp>
        <p:sp>
          <p:nvSpPr>
            <p:cNvPr id="99" name="Rettangolo 98">
              <a:extLst>
                <a:ext uri="{FF2B5EF4-FFF2-40B4-BE49-F238E27FC236}">
                  <a16:creationId xmlns:a16="http://schemas.microsoft.com/office/drawing/2014/main" id="{A7A70ED4-D5A4-51D5-260F-70362F62EB61}"/>
                </a:ext>
              </a:extLst>
            </p:cNvPr>
            <p:cNvSpPr/>
            <p:nvPr/>
          </p:nvSpPr>
          <p:spPr>
            <a:xfrm>
              <a:off x="6696866" y="5384667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Apr. 2025</a:t>
              </a:r>
            </a:p>
          </p:txBody>
        </p:sp>
        <p:sp>
          <p:nvSpPr>
            <p:cNvPr id="100" name="Rettangolo 99">
              <a:extLst>
                <a:ext uri="{FF2B5EF4-FFF2-40B4-BE49-F238E27FC236}">
                  <a16:creationId xmlns:a16="http://schemas.microsoft.com/office/drawing/2014/main" id="{8FB30631-1642-A46C-9089-90B04CB28676}"/>
                </a:ext>
              </a:extLst>
            </p:cNvPr>
            <p:cNvSpPr/>
            <p:nvPr/>
          </p:nvSpPr>
          <p:spPr>
            <a:xfrm>
              <a:off x="8386835" y="5382741"/>
              <a:ext cx="1292266" cy="2253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June. 2026</a:t>
              </a:r>
            </a:p>
          </p:txBody>
        </p:sp>
        <p:pic>
          <p:nvPicPr>
            <p:cNvPr id="113" name="Immagine 112">
              <a:extLst>
                <a:ext uri="{FF2B5EF4-FFF2-40B4-BE49-F238E27FC236}">
                  <a16:creationId xmlns:a16="http://schemas.microsoft.com/office/drawing/2014/main" id="{67D65AD1-9CED-DBBE-E0CB-28616E97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3888" y="4214374"/>
              <a:ext cx="444500" cy="2834554"/>
            </a:xfrm>
            <a:prstGeom prst="rect">
              <a:avLst/>
            </a:prstGeom>
          </p:spPr>
        </p:pic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106EA192-14C0-4CB1-FFCE-DEE4F89A8930}"/>
                </a:ext>
              </a:extLst>
            </p:cNvPr>
            <p:cNvSpPr txBox="1"/>
            <p:nvPr/>
          </p:nvSpPr>
          <p:spPr>
            <a:xfrm>
              <a:off x="11373019" y="5453906"/>
              <a:ext cx="675081" cy="3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2026</a:t>
              </a:r>
            </a:p>
          </p:txBody>
        </p:sp>
      </p:grpSp>
      <p:sp>
        <p:nvSpPr>
          <p:cNvPr id="62" name="Rettangolo 61">
            <a:extLst>
              <a:ext uri="{FF2B5EF4-FFF2-40B4-BE49-F238E27FC236}">
                <a16:creationId xmlns:a16="http://schemas.microsoft.com/office/drawing/2014/main" id="{9F93745C-6BCC-DE12-5079-DA44A3F00C2C}"/>
              </a:ext>
            </a:extLst>
          </p:cNvPr>
          <p:cNvSpPr/>
          <p:nvPr/>
        </p:nvSpPr>
        <p:spPr>
          <a:xfrm>
            <a:off x="5095929" y="5363543"/>
            <a:ext cx="1188135" cy="199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Jan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26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9474EB-0D6B-666D-6C0E-7928195BE544}"/>
              </a:ext>
            </a:extLst>
          </p:cNvPr>
          <p:cNvSpPr/>
          <p:nvPr/>
        </p:nvSpPr>
        <p:spPr>
          <a:xfrm>
            <a:off x="6594410" y="5360555"/>
            <a:ext cx="1188135" cy="199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Mar. 2026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305429C3-F888-0BBC-0941-277C3E8A4FB2}"/>
              </a:ext>
            </a:extLst>
          </p:cNvPr>
          <p:cNvSpPr/>
          <p:nvPr/>
        </p:nvSpPr>
        <p:spPr>
          <a:xfrm>
            <a:off x="8148201" y="5358849"/>
            <a:ext cx="1188135" cy="199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err="1">
                <a:solidFill>
                  <a:prstClr val="black"/>
                </a:solidFill>
                <a:latin typeface="Aptos" panose="02110004020202020204"/>
              </a:rPr>
              <a:t>May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2026</a:t>
            </a: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3CE523C3-C921-C92E-08FD-5C3E8C976DD6}"/>
              </a:ext>
            </a:extLst>
          </p:cNvPr>
          <p:cNvSpPr/>
          <p:nvPr/>
        </p:nvSpPr>
        <p:spPr>
          <a:xfrm>
            <a:off x="738533" y="5358849"/>
            <a:ext cx="1188135" cy="199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BEE439C4-7D07-BF04-080B-6DEA3561C57A}"/>
              </a:ext>
            </a:extLst>
          </p:cNvPr>
          <p:cNvSpPr txBox="1"/>
          <p:nvPr/>
        </p:nvSpPr>
        <p:spPr>
          <a:xfrm>
            <a:off x="9563315" y="5281426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TIER2</a:t>
            </a: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ABE697E4-2B55-A6D2-13D9-2A6F5E4981B3}"/>
              </a:ext>
            </a:extLst>
          </p:cNvPr>
          <p:cNvSpPr/>
          <p:nvPr/>
        </p:nvSpPr>
        <p:spPr>
          <a:xfrm>
            <a:off x="2127024" y="5358849"/>
            <a:ext cx="1188135" cy="1995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B9567DD4-BB3D-D0D5-B4DC-F16BFC877C4A}"/>
              </a:ext>
            </a:extLst>
          </p:cNvPr>
          <p:cNvSpPr/>
          <p:nvPr/>
        </p:nvSpPr>
        <p:spPr>
          <a:xfrm>
            <a:off x="3653160" y="5358849"/>
            <a:ext cx="1188135" cy="199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Nov. 2025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46624F-ABFD-FE16-E208-C199D31C88CC}"/>
              </a:ext>
            </a:extLst>
          </p:cNvPr>
          <p:cNvSpPr/>
          <p:nvPr/>
        </p:nvSpPr>
        <p:spPr>
          <a:xfrm>
            <a:off x="2127023" y="5758586"/>
            <a:ext cx="1188135" cy="1995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72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FE65D-D4B2-A63B-21F1-5E76FAECC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41076056-83F0-917D-8980-58BD4C0D20B7}"/>
              </a:ext>
            </a:extLst>
          </p:cNvPr>
          <p:cNvSpPr/>
          <p:nvPr/>
        </p:nvSpPr>
        <p:spPr>
          <a:xfrm>
            <a:off x="4360704" y="893039"/>
            <a:ext cx="370359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2800" b="1">
                <a:solidFill>
                  <a:srgbClr val="1528BC"/>
                </a:solidFill>
                <a:latin typeface="Arial"/>
                <a:cs typeface="Arial"/>
              </a:rPr>
              <a:t>Access policies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60F2B0C-F7FF-B241-0282-1F2632CA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1" y="1342161"/>
            <a:ext cx="6083300" cy="4622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15EF1E-245D-328A-AE03-DEECE9892FD2}"/>
              </a:ext>
            </a:extLst>
          </p:cNvPr>
          <p:cNvSpPr txBox="1"/>
          <p:nvPr/>
        </p:nvSpPr>
        <p:spPr>
          <a:xfrm>
            <a:off x="6347791" y="1762539"/>
            <a:ext cx="5261113" cy="42024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For Leonardo, Lisa, It4lia systems... 50% is available to EuroHPC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Pro TCO Quota for AIM e ACN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20% of the PNRR TCO pro quota available to ICSC and 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remainder is available to CINECA for ISCRA (no less than 80%) and pay per use (no more than 20%)</a:t>
            </a: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1987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1FC2-A5CE-DDF3-7C0D-C6B4F6AC4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59EDB58-45CD-B6FD-BE9B-D47311C7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94904"/>
            <a:ext cx="10515600" cy="732183"/>
          </a:xfrm>
        </p:spPr>
        <p:txBody>
          <a:bodyPr/>
          <a:lstStyle/>
          <a:p>
            <a:r>
              <a:rPr lang="it-IT" sz="4000" dirty="0" err="1"/>
              <a:t>What</a:t>
            </a:r>
            <a:r>
              <a:rPr lang="it-IT" sz="4000" dirty="0"/>
              <a:t> Next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3465B1A-EB1D-AC4B-9C30-D2F644C7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87436"/>
            <a:ext cx="10515600" cy="1244807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>
                <a:solidFill>
                  <a:srgbClr val="0099FF"/>
                </a:solidFill>
                <a:ea typeface="+mj-ea"/>
                <a:cs typeface="+mj-cs"/>
              </a:rPr>
              <a:t>Scale HPC</a:t>
            </a:r>
          </a:p>
        </p:txBody>
      </p:sp>
    </p:spTree>
    <p:extLst>
      <p:ext uri="{BB962C8B-B14F-4D97-AF65-F5344CB8AC3E}">
        <p14:creationId xmlns:p14="http://schemas.microsoft.com/office/powerpoint/2010/main" val="128445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930004-0F9E-11A7-84BE-B2394B17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80F03D-7E76-75E4-E98F-4AE71FEA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934080-8AFA-5440-EA07-DAB5AE87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54D922-C4D3-92A2-F935-E895EE08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08" y="303907"/>
            <a:ext cx="7148184" cy="64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3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1C8150-BE58-44DE-94C6-00963503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57732" y="6341806"/>
            <a:ext cx="1216872" cy="365125"/>
          </a:xfrm>
        </p:spPr>
        <p:txBody>
          <a:bodyPr/>
          <a:lstStyle/>
          <a:p>
            <a:r>
              <a:rPr lang="it-IT" sz="1200"/>
              <a:t>17/2/2025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12133A-039A-9FC2-68B5-7294E709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2406" y="6515804"/>
            <a:ext cx="4098715" cy="365125"/>
          </a:xfrm>
        </p:spPr>
        <p:txBody>
          <a:bodyPr/>
          <a:lstStyle/>
          <a:p>
            <a:r>
              <a:rPr lang="it-IT" sz="1100"/>
              <a:t>Spoke 0 Review - Bologna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73B22D-C320-9322-6A8F-5405A73C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20</a:t>
            </a:fld>
            <a:endParaRPr lang="it-IT"/>
          </a:p>
        </p:txBody>
      </p:sp>
      <p:sp>
        <p:nvSpPr>
          <p:cNvPr id="6" name="Google Shape;285;p41">
            <a:extLst>
              <a:ext uri="{FF2B5EF4-FFF2-40B4-BE49-F238E27FC236}">
                <a16:creationId xmlns:a16="http://schemas.microsoft.com/office/drawing/2014/main" id="{FB6EACC3-5418-89C7-968B-0DF4F79FE0A8}"/>
              </a:ext>
            </a:extLst>
          </p:cNvPr>
          <p:cNvSpPr txBox="1"/>
          <p:nvPr/>
        </p:nvSpPr>
        <p:spPr>
          <a:xfrm rot="16200000">
            <a:off x="3818532" y="4250050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PITAGORA</a:t>
            </a:r>
          </a:p>
        </p:txBody>
      </p:sp>
      <p:sp>
        <p:nvSpPr>
          <p:cNvPr id="7" name="Google Shape;285;p41">
            <a:extLst>
              <a:ext uri="{FF2B5EF4-FFF2-40B4-BE49-F238E27FC236}">
                <a16:creationId xmlns:a16="http://schemas.microsoft.com/office/drawing/2014/main" id="{812FB9C6-E52F-F58A-1C49-2BAC434293A8}"/>
              </a:ext>
            </a:extLst>
          </p:cNvPr>
          <p:cNvSpPr txBox="1"/>
          <p:nvPr/>
        </p:nvSpPr>
        <p:spPr>
          <a:xfrm rot="16200000">
            <a:off x="-1146953" y="4232675"/>
            <a:ext cx="3845257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INFN (Research) 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Special system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E92593-F94B-5593-40BF-1DB28D676769}"/>
              </a:ext>
            </a:extLst>
          </p:cNvPr>
          <p:cNvSpPr txBox="1"/>
          <p:nvPr/>
        </p:nvSpPr>
        <p:spPr>
          <a:xfrm>
            <a:off x="134001" y="900431"/>
            <a:ext cx="1580497" cy="461665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Distributed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A0ECD-7583-2CDE-4CD4-B4836E06514B}"/>
              </a:ext>
            </a:extLst>
          </p:cNvPr>
          <p:cNvSpPr txBox="1"/>
          <p:nvPr/>
        </p:nvSpPr>
        <p:spPr>
          <a:xfrm>
            <a:off x="2204599" y="2042626"/>
            <a:ext cx="9561306" cy="461665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/>
            </a:lvl1pPr>
          </a:lstStyle>
          <a:p>
            <a:pPr algn="ctr"/>
            <a:r>
              <a:rPr lang="it-IT" dirty="0"/>
              <a:t>Quality of Service – H24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ED9CB3-AD44-8E8C-A9C5-1ECCD0E995C3}"/>
              </a:ext>
            </a:extLst>
          </p:cNvPr>
          <p:cNvSpPr txBox="1"/>
          <p:nvPr/>
        </p:nvSpPr>
        <p:spPr>
          <a:xfrm>
            <a:off x="1311032" y="382987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…</a:t>
            </a:r>
          </a:p>
        </p:txBody>
      </p:sp>
      <p:sp>
        <p:nvSpPr>
          <p:cNvPr id="13" name="Google Shape;285;p41">
            <a:extLst>
              <a:ext uri="{FF2B5EF4-FFF2-40B4-BE49-F238E27FC236}">
                <a16:creationId xmlns:a16="http://schemas.microsoft.com/office/drawing/2014/main" id="{A5317127-621B-E8C6-DB6F-EAF0FC3B4D3C}"/>
              </a:ext>
            </a:extLst>
          </p:cNvPr>
          <p:cNvSpPr txBox="1"/>
          <p:nvPr/>
        </p:nvSpPr>
        <p:spPr>
          <a:xfrm rot="16200000">
            <a:off x="4593827" y="4245614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METEO</a:t>
            </a:r>
          </a:p>
        </p:txBody>
      </p:sp>
      <p:sp>
        <p:nvSpPr>
          <p:cNvPr id="14" name="Google Shape;285;p41">
            <a:extLst>
              <a:ext uri="{FF2B5EF4-FFF2-40B4-BE49-F238E27FC236}">
                <a16:creationId xmlns:a16="http://schemas.microsoft.com/office/drawing/2014/main" id="{357F5700-C94D-49E9-CD05-2FE0C26C8E18}"/>
              </a:ext>
            </a:extLst>
          </p:cNvPr>
          <p:cNvSpPr txBox="1"/>
          <p:nvPr/>
        </p:nvSpPr>
        <p:spPr>
          <a:xfrm rot="16200000">
            <a:off x="8167223" y="4250050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INDUSTRIAL GRADE</a:t>
            </a:r>
          </a:p>
        </p:txBody>
      </p:sp>
      <p:sp>
        <p:nvSpPr>
          <p:cNvPr id="15" name="Google Shape;285;p41">
            <a:extLst>
              <a:ext uri="{FF2B5EF4-FFF2-40B4-BE49-F238E27FC236}">
                <a16:creationId xmlns:a16="http://schemas.microsoft.com/office/drawing/2014/main" id="{CA755188-4C9E-F6BE-AA9F-735B0DB1302A}"/>
              </a:ext>
            </a:extLst>
          </p:cNvPr>
          <p:cNvSpPr txBox="1"/>
          <p:nvPr/>
        </p:nvSpPr>
        <p:spPr>
          <a:xfrm rot="16200000">
            <a:off x="620636" y="4223547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 </a:t>
            </a:r>
            <a:r>
              <a:rPr lang="it-IT" sz="20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Post Megaride ACN SOC</a:t>
            </a:r>
            <a:endParaRPr lang="en" sz="2400" b="1" dirty="0">
              <a:solidFill>
                <a:srgbClr val="1528BC"/>
              </a:solidFill>
              <a:latin typeface="Century Gothic"/>
              <a:ea typeface="+mn-lt"/>
              <a:cs typeface="Times New Roman"/>
              <a:sym typeface="Syne SemiBold"/>
            </a:endParaRPr>
          </a:p>
        </p:txBody>
      </p:sp>
      <p:sp>
        <p:nvSpPr>
          <p:cNvPr id="17" name="Google Shape;285;p41">
            <a:extLst>
              <a:ext uri="{FF2B5EF4-FFF2-40B4-BE49-F238E27FC236}">
                <a16:creationId xmlns:a16="http://schemas.microsoft.com/office/drawing/2014/main" id="{0C2A45CE-7FC9-1B9E-7D7D-E7056532F117}"/>
              </a:ext>
            </a:extLst>
          </p:cNvPr>
          <p:cNvSpPr txBox="1"/>
          <p:nvPr/>
        </p:nvSpPr>
        <p:spPr>
          <a:xfrm rot="16200000">
            <a:off x="5358180" y="4245613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it-IT" sz="2400" b="1" dirty="0" err="1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Experimental</a:t>
            </a:r>
            <a:r>
              <a:rPr lang="it-IT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 Systems EU Technologies</a:t>
            </a:r>
            <a:endParaRPr lang="en" sz="2400" b="1" dirty="0">
              <a:solidFill>
                <a:srgbClr val="1528BC"/>
              </a:solidFill>
              <a:latin typeface="Century Gothic"/>
              <a:ea typeface="+mn-lt"/>
              <a:cs typeface="Times New Roman"/>
              <a:sym typeface="Syne SemiBold"/>
            </a:endParaRPr>
          </a:p>
        </p:txBody>
      </p:sp>
      <p:sp>
        <p:nvSpPr>
          <p:cNvPr id="18" name="Google Shape;285;p41">
            <a:extLst>
              <a:ext uri="{FF2B5EF4-FFF2-40B4-BE49-F238E27FC236}">
                <a16:creationId xmlns:a16="http://schemas.microsoft.com/office/drawing/2014/main" id="{06ED2429-1CCB-E303-C2C8-BC7211806C21}"/>
              </a:ext>
            </a:extLst>
          </p:cNvPr>
          <p:cNvSpPr txBox="1"/>
          <p:nvPr/>
        </p:nvSpPr>
        <p:spPr>
          <a:xfrm rot="16200000">
            <a:off x="3049233" y="4259012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Data Lake 500 </a:t>
            </a:r>
            <a:r>
              <a:rPr lang="it-IT" sz="2400" b="1" dirty="0" err="1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PByte</a:t>
            </a:r>
            <a:endParaRPr lang="en" sz="2400" b="1" dirty="0">
              <a:solidFill>
                <a:srgbClr val="1528BC"/>
              </a:solidFill>
              <a:latin typeface="Century Gothic"/>
              <a:ea typeface="+mn-lt"/>
              <a:cs typeface="Times New Roman"/>
              <a:sym typeface="Syne SemiBold"/>
            </a:endParaRPr>
          </a:p>
        </p:txBody>
      </p:sp>
      <p:sp>
        <p:nvSpPr>
          <p:cNvPr id="19" name="Google Shape;285;p41">
            <a:extLst>
              <a:ext uri="{FF2B5EF4-FFF2-40B4-BE49-F238E27FC236}">
                <a16:creationId xmlns:a16="http://schemas.microsoft.com/office/drawing/2014/main" id="{5AD458EC-B8C0-5896-4FE1-5B4E1CB51C04}"/>
              </a:ext>
            </a:extLst>
          </p:cNvPr>
          <p:cNvSpPr txBox="1"/>
          <p:nvPr/>
        </p:nvSpPr>
        <p:spPr>
          <a:xfrm rot="16200000">
            <a:off x="1349206" y="4232674"/>
            <a:ext cx="3845261" cy="685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Data Lake 500 </a:t>
            </a:r>
            <a:r>
              <a:rPr lang="it-IT" sz="2400" b="1" dirty="0" err="1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PByte</a:t>
            </a:r>
            <a:endParaRPr lang="en" sz="2400" b="1" dirty="0">
              <a:solidFill>
                <a:srgbClr val="1528BC"/>
              </a:solidFill>
              <a:latin typeface="Century Gothic"/>
              <a:ea typeface="+mn-lt"/>
              <a:cs typeface="Times New Roman"/>
              <a:sym typeface="Syne SemiBold"/>
            </a:endParaRPr>
          </a:p>
        </p:txBody>
      </p:sp>
      <p:sp>
        <p:nvSpPr>
          <p:cNvPr id="20" name="Freccia bidirezionale verticale 19">
            <a:extLst>
              <a:ext uri="{FF2B5EF4-FFF2-40B4-BE49-F238E27FC236}">
                <a16:creationId xmlns:a16="http://schemas.microsoft.com/office/drawing/2014/main" id="{3D406480-C684-2BF3-E43E-404F90D344C5}"/>
              </a:ext>
            </a:extLst>
          </p:cNvPr>
          <p:cNvSpPr/>
          <p:nvPr/>
        </p:nvSpPr>
        <p:spPr>
          <a:xfrm rot="16200000">
            <a:off x="3915137" y="4190098"/>
            <a:ext cx="300214" cy="685450"/>
          </a:xfrm>
          <a:prstGeom prst="upDownArrow">
            <a:avLst/>
          </a:prstGeom>
          <a:solidFill>
            <a:srgbClr val="FFFFFF"/>
          </a:solidFill>
          <a:ln w="25400" cap="flat" cmpd="sng" algn="ctr">
            <a:solidFill>
              <a:srgbClr val="01507C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91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85;p41">
            <a:extLst>
              <a:ext uri="{FF2B5EF4-FFF2-40B4-BE49-F238E27FC236}">
                <a16:creationId xmlns:a16="http://schemas.microsoft.com/office/drawing/2014/main" id="{2D279F90-338F-6B96-E336-95A5723B04F9}"/>
              </a:ext>
            </a:extLst>
          </p:cNvPr>
          <p:cNvSpPr txBox="1"/>
          <p:nvPr/>
        </p:nvSpPr>
        <p:spPr>
          <a:xfrm rot="16200000">
            <a:off x="7105425" y="3984287"/>
            <a:ext cx="3845263" cy="12348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Post Leonardo exaflop HPC at Scale</a:t>
            </a:r>
          </a:p>
        </p:txBody>
      </p:sp>
      <p:sp>
        <p:nvSpPr>
          <p:cNvPr id="22" name="Google Shape;285;p41">
            <a:extLst>
              <a:ext uri="{FF2B5EF4-FFF2-40B4-BE49-F238E27FC236}">
                <a16:creationId xmlns:a16="http://schemas.microsoft.com/office/drawing/2014/main" id="{02CFD465-FC5C-DA61-C97F-C44D129DF434}"/>
              </a:ext>
            </a:extLst>
          </p:cNvPr>
          <p:cNvSpPr txBox="1"/>
          <p:nvPr/>
        </p:nvSpPr>
        <p:spPr>
          <a:xfrm rot="16200000">
            <a:off x="9208014" y="3973332"/>
            <a:ext cx="3845261" cy="12568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AIF + AIGF 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400" b="1" dirty="0">
                <a:solidFill>
                  <a:srgbClr val="1528BC"/>
                </a:solidFill>
                <a:latin typeface="Century Gothic"/>
                <a:ea typeface="+mn-lt"/>
                <a:cs typeface="Times New Roman"/>
                <a:sym typeface="Syne SemiBold"/>
              </a:rPr>
              <a:t>Cloud at Scale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2A76AD9-3DC6-4D56-A065-77BE32FE68AC}"/>
              </a:ext>
            </a:extLst>
          </p:cNvPr>
          <p:cNvSpPr txBox="1"/>
          <p:nvPr/>
        </p:nvSpPr>
        <p:spPr>
          <a:xfrm>
            <a:off x="2431219" y="873926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Napoli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A1B42D5-7F24-6777-8B95-880F864C569D}"/>
              </a:ext>
            </a:extLst>
          </p:cNvPr>
          <p:cNvSpPr txBox="1"/>
          <p:nvPr/>
        </p:nvSpPr>
        <p:spPr>
          <a:xfrm>
            <a:off x="7594410" y="871047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Bologna</a:t>
            </a:r>
            <a:endParaRPr lang="it-IT" dirty="0"/>
          </a:p>
        </p:txBody>
      </p:sp>
      <p:sp>
        <p:nvSpPr>
          <p:cNvPr id="25" name="Parentesi graffa chiusa 24">
            <a:extLst>
              <a:ext uri="{FF2B5EF4-FFF2-40B4-BE49-F238E27FC236}">
                <a16:creationId xmlns:a16="http://schemas.microsoft.com/office/drawing/2014/main" id="{2AEE9350-AD77-CC50-9978-8D45EC80277D}"/>
              </a:ext>
            </a:extLst>
          </p:cNvPr>
          <p:cNvSpPr/>
          <p:nvPr/>
        </p:nvSpPr>
        <p:spPr>
          <a:xfrm rot="16200000">
            <a:off x="2743089" y="790247"/>
            <a:ext cx="550305" cy="1640995"/>
          </a:xfrm>
          <a:prstGeom prst="rightBrace">
            <a:avLst>
              <a:gd name="adj1" fmla="val 8333"/>
              <a:gd name="adj2" fmla="val 48105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Parentesi graffa chiusa 26">
            <a:extLst>
              <a:ext uri="{FF2B5EF4-FFF2-40B4-BE49-F238E27FC236}">
                <a16:creationId xmlns:a16="http://schemas.microsoft.com/office/drawing/2014/main" id="{53A67DCD-56F2-34B1-3A48-40E4E51D6C17}"/>
              </a:ext>
            </a:extLst>
          </p:cNvPr>
          <p:cNvSpPr/>
          <p:nvPr/>
        </p:nvSpPr>
        <p:spPr>
          <a:xfrm rot="16200000">
            <a:off x="7941238" y="-1950002"/>
            <a:ext cx="505713" cy="7129911"/>
          </a:xfrm>
          <a:prstGeom prst="rightBrace">
            <a:avLst>
              <a:gd name="adj1" fmla="val 8333"/>
              <a:gd name="adj2" fmla="val 50592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Parentesi graffa chiusa 28">
            <a:extLst>
              <a:ext uri="{FF2B5EF4-FFF2-40B4-BE49-F238E27FC236}">
                <a16:creationId xmlns:a16="http://schemas.microsoft.com/office/drawing/2014/main" id="{95A3FE96-7D28-E3C2-425B-69D8EDF25E54}"/>
              </a:ext>
            </a:extLst>
          </p:cNvPr>
          <p:cNvSpPr/>
          <p:nvPr/>
        </p:nvSpPr>
        <p:spPr>
          <a:xfrm rot="16200000">
            <a:off x="690359" y="790247"/>
            <a:ext cx="550305" cy="1640995"/>
          </a:xfrm>
          <a:prstGeom prst="rightBrace">
            <a:avLst>
              <a:gd name="adj1" fmla="val 8333"/>
              <a:gd name="adj2" fmla="val 48105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4DDD357-E8B4-3956-F630-A82DDE724AA1}"/>
              </a:ext>
            </a:extLst>
          </p:cNvPr>
          <p:cNvSpPr txBox="1"/>
          <p:nvPr/>
        </p:nvSpPr>
        <p:spPr>
          <a:xfrm rot="16200000">
            <a:off x="2613625" y="4278299"/>
            <a:ext cx="293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Business </a:t>
            </a:r>
            <a:r>
              <a:rPr lang="it-IT" sz="1400" dirty="0" err="1"/>
              <a:t>continuity</a:t>
            </a:r>
            <a:r>
              <a:rPr lang="it-IT" sz="1400" dirty="0"/>
              <a:t> – </a:t>
            </a:r>
            <a:r>
              <a:rPr lang="it-IT" sz="1400" dirty="0" err="1"/>
              <a:t>Disaster</a:t>
            </a:r>
            <a:r>
              <a:rPr lang="it-IT" sz="1400" dirty="0"/>
              <a:t> </a:t>
            </a:r>
            <a:r>
              <a:rPr lang="it-IT" sz="1400" dirty="0" err="1"/>
              <a:t>rcovery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95395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9D177B6-1994-A677-A422-A15A9C68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Network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846F3AD-4819-F1C5-7B01-78F76DF7F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F2146A-EE34-33B9-212B-C16BC409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17/2/2025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E4D5D9-EA52-0297-8D99-C301642D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Spoke 0 Review - Bologna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692FA6-860D-3F7A-8A3A-1029C8D9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3A04-B6C2-4268-A9E4-6A18F9218F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89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D06FC-A9A6-39E7-477F-D113D7C5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B9CD10-DE14-B643-5186-A0FDAAB5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GARR-T Network </a:t>
            </a:r>
            <a:r>
              <a:rPr lang="it-IT" err="1"/>
              <a:t>numbers</a:t>
            </a:r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FE4C5-0FDA-61C3-19F7-57730870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3" t="-329" r="-354" b="329"/>
          <a:stretch>
            <a:fillRect/>
          </a:stretch>
        </p:blipFill>
        <p:spPr>
          <a:xfrm>
            <a:off x="152400" y="1636377"/>
            <a:ext cx="6772258" cy="48016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F75C56-952B-36BB-725A-FD3DB9FFEC30}"/>
              </a:ext>
            </a:extLst>
          </p:cNvPr>
          <p:cNvCxnSpPr/>
          <p:nvPr/>
        </p:nvCxnSpPr>
        <p:spPr>
          <a:xfrm>
            <a:off x="425140" y="2701751"/>
            <a:ext cx="6247281" cy="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DCEBB4-7500-779A-CB20-32217F0F031D}"/>
              </a:ext>
            </a:extLst>
          </p:cNvPr>
          <p:cNvSpPr txBox="1"/>
          <p:nvPr/>
        </p:nvSpPr>
        <p:spPr>
          <a:xfrm>
            <a:off x="2638934" y="2409363"/>
            <a:ext cx="15391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40Tbps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7BDCA-25DD-337C-A2EA-2B3FC9696E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5528" y="0"/>
            <a:ext cx="5570379" cy="6679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DC4B98-F895-D5C9-5A70-60142FEF6D08}"/>
              </a:ext>
            </a:extLst>
          </p:cNvPr>
          <p:cNvSpPr txBox="1"/>
          <p:nvPr/>
        </p:nvSpPr>
        <p:spPr>
          <a:xfrm>
            <a:off x="7793053" y="4535745"/>
            <a:ext cx="2593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24,000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413A6-3D4A-4C5F-0A94-E5FAF1B516C3}"/>
              </a:ext>
            </a:extLst>
          </p:cNvPr>
          <p:cNvSpPr txBox="1"/>
          <p:nvPr/>
        </p:nvSpPr>
        <p:spPr>
          <a:xfrm>
            <a:off x="3992432" y="5681825"/>
            <a:ext cx="153910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it-IT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3Tbps</a:t>
            </a:r>
          </a:p>
        </p:txBody>
      </p:sp>
    </p:spTree>
    <p:extLst>
      <p:ext uri="{BB962C8B-B14F-4D97-AF65-F5344CB8AC3E}">
        <p14:creationId xmlns:p14="http://schemas.microsoft.com/office/powerpoint/2010/main" val="1368656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798E-FC0D-7C07-52BD-17EE4419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GARR: Procurements Procedures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B4084-C9F8-97E5-E200-45D7E1BA2A84}"/>
              </a:ext>
            </a:extLst>
          </p:cNvPr>
          <p:cNvSpPr txBox="1"/>
          <p:nvPr/>
        </p:nvSpPr>
        <p:spPr>
          <a:xfrm>
            <a:off x="169333" y="6236975"/>
            <a:ext cx="88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baseline="30000">
                <a:solidFill>
                  <a:srgbClr val="FF0000"/>
                </a:solidFill>
              </a:rPr>
              <a:t>(*) +VAT</a:t>
            </a:r>
            <a:endParaRPr lang="it-IT" b="1">
              <a:solidFill>
                <a:srgbClr val="FF0000"/>
              </a:solidFill>
            </a:endParaRP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0BFE1D74-019E-5F2C-FF4C-DDA049060424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202026" y="1652155"/>
          <a:ext cx="6336367" cy="469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5084EE-E746-3FF7-1E31-23E3ED891C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4896" y="746760"/>
            <a:ext cx="6687104" cy="52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5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DB19-C447-740E-EDEB-2244B080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817256"/>
            <a:ext cx="10515600" cy="535707"/>
          </a:xfrm>
        </p:spPr>
        <p:txBody>
          <a:bodyPr/>
          <a:lstStyle/>
          <a:p>
            <a:r>
              <a:rPr lang="it-IT"/>
              <a:t>TeRABIT: submarine Cable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FFC8DB-17D9-EA3F-5156-CD4AD83F8899}"/>
              </a:ext>
            </a:extLst>
          </p:cNvPr>
          <p:cNvSpPr/>
          <p:nvPr/>
        </p:nvSpPr>
        <p:spPr>
          <a:xfrm>
            <a:off x="6812280" y="8808541"/>
            <a:ext cx="1892809" cy="621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A77293-C2F2-F4CC-9F08-E0DD835ACF18}"/>
              </a:ext>
            </a:extLst>
          </p:cNvPr>
          <p:cNvGrpSpPr/>
          <p:nvPr/>
        </p:nvGrpSpPr>
        <p:grpSpPr>
          <a:xfrm>
            <a:off x="855133" y="1325563"/>
            <a:ext cx="10938933" cy="4995333"/>
            <a:chOff x="59936" y="1100037"/>
            <a:chExt cx="12132064" cy="57579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C436D9-6FBD-347E-C740-BBD7BCA6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6" y="1100037"/>
              <a:ext cx="12132064" cy="5757963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D1DB40-8D31-52C5-F40E-D2DA35D7E9C2}"/>
                </a:ext>
              </a:extLst>
            </p:cNvPr>
            <p:cNvSpPr/>
            <p:nvPr/>
          </p:nvSpPr>
          <p:spPr>
            <a:xfrm>
              <a:off x="2510790" y="1832610"/>
              <a:ext cx="689141" cy="2526030"/>
            </a:xfrm>
            <a:custGeom>
              <a:avLst/>
              <a:gdLst>
                <a:gd name="connsiteX0" fmla="*/ 300990 w 689141"/>
                <a:gd name="connsiteY0" fmla="*/ 2526030 h 2526030"/>
                <a:gd name="connsiteX1" fmla="*/ 685800 w 689141"/>
                <a:gd name="connsiteY1" fmla="*/ 2141220 h 2526030"/>
                <a:gd name="connsiteX2" fmla="*/ 106680 w 689141"/>
                <a:gd name="connsiteY2" fmla="*/ 918210 h 2526030"/>
                <a:gd name="connsiteX3" fmla="*/ 34290 w 689141"/>
                <a:gd name="connsiteY3" fmla="*/ 502920 h 2526030"/>
                <a:gd name="connsiteX4" fmla="*/ 0 w 689141"/>
                <a:gd name="connsiteY4" fmla="*/ 0 h 252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141" h="2526030" fill="none" extrusionOk="0">
                  <a:moveTo>
                    <a:pt x="300990" y="2526030"/>
                  </a:moveTo>
                  <a:cubicBezTo>
                    <a:pt x="540437" y="2485877"/>
                    <a:pt x="703853" y="2378288"/>
                    <a:pt x="685800" y="2141220"/>
                  </a:cubicBezTo>
                  <a:cubicBezTo>
                    <a:pt x="655389" y="1849856"/>
                    <a:pt x="213635" y="1182603"/>
                    <a:pt x="106680" y="918210"/>
                  </a:cubicBezTo>
                  <a:cubicBezTo>
                    <a:pt x="-39" y="643403"/>
                    <a:pt x="50935" y="658238"/>
                    <a:pt x="34290" y="502920"/>
                  </a:cubicBezTo>
                  <a:cubicBezTo>
                    <a:pt x="-6014" y="355058"/>
                    <a:pt x="9472" y="154974"/>
                    <a:pt x="0" y="0"/>
                  </a:cubicBezTo>
                </a:path>
                <a:path w="689141" h="2526030" stroke="0" extrusionOk="0">
                  <a:moveTo>
                    <a:pt x="300990" y="2526030"/>
                  </a:moveTo>
                  <a:cubicBezTo>
                    <a:pt x="470905" y="2460435"/>
                    <a:pt x="681771" y="2405336"/>
                    <a:pt x="685800" y="2141220"/>
                  </a:cubicBezTo>
                  <a:cubicBezTo>
                    <a:pt x="650326" y="1881279"/>
                    <a:pt x="202120" y="1180090"/>
                    <a:pt x="106680" y="918210"/>
                  </a:cubicBezTo>
                  <a:cubicBezTo>
                    <a:pt x="2150" y="642266"/>
                    <a:pt x="61280" y="655164"/>
                    <a:pt x="34290" y="502920"/>
                  </a:cubicBezTo>
                  <a:cubicBezTo>
                    <a:pt x="14912" y="339997"/>
                    <a:pt x="5370" y="182061"/>
                    <a:pt x="0" y="0"/>
                  </a:cubicBezTo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112297733">
                    <a:custGeom>
                      <a:avLst/>
                      <a:gdLst>
                        <a:gd name="connsiteX0" fmla="*/ 300990 w 689141"/>
                        <a:gd name="connsiteY0" fmla="*/ 2526030 h 2526030"/>
                        <a:gd name="connsiteX1" fmla="*/ 685800 w 689141"/>
                        <a:gd name="connsiteY1" fmla="*/ 2141220 h 2526030"/>
                        <a:gd name="connsiteX2" fmla="*/ 106680 w 689141"/>
                        <a:gd name="connsiteY2" fmla="*/ 918210 h 2526030"/>
                        <a:gd name="connsiteX3" fmla="*/ 34290 w 689141"/>
                        <a:gd name="connsiteY3" fmla="*/ 502920 h 2526030"/>
                        <a:gd name="connsiteX4" fmla="*/ 0 w 689141"/>
                        <a:gd name="connsiteY4" fmla="*/ 0 h 2526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9141" h="2526030">
                          <a:moveTo>
                            <a:pt x="300990" y="2526030"/>
                          </a:moveTo>
                          <a:cubicBezTo>
                            <a:pt x="509587" y="2467610"/>
                            <a:pt x="718185" y="2409190"/>
                            <a:pt x="685800" y="2141220"/>
                          </a:cubicBezTo>
                          <a:cubicBezTo>
                            <a:pt x="653415" y="1873250"/>
                            <a:pt x="215265" y="1191260"/>
                            <a:pt x="106680" y="918210"/>
                          </a:cubicBezTo>
                          <a:cubicBezTo>
                            <a:pt x="-1905" y="645160"/>
                            <a:pt x="52070" y="655955"/>
                            <a:pt x="34290" y="502920"/>
                          </a:cubicBezTo>
                          <a:cubicBezTo>
                            <a:pt x="16510" y="349885"/>
                            <a:pt x="8255" y="174942"/>
                            <a:pt x="0" y="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AE67D2-5F0A-D12B-FF8E-B7E3585119F9}"/>
                </a:ext>
              </a:extLst>
            </p:cNvPr>
            <p:cNvSpPr/>
            <p:nvPr/>
          </p:nvSpPr>
          <p:spPr>
            <a:xfrm>
              <a:off x="2823210" y="3779520"/>
              <a:ext cx="1215789" cy="670560"/>
            </a:xfrm>
            <a:custGeom>
              <a:avLst/>
              <a:gdLst>
                <a:gd name="connsiteX0" fmla="*/ 0 w 1215789"/>
                <a:gd name="connsiteY0" fmla="*/ 670560 h 670560"/>
                <a:gd name="connsiteX1" fmla="*/ 464820 w 1215789"/>
                <a:gd name="connsiteY1" fmla="*/ 441960 h 670560"/>
                <a:gd name="connsiteX2" fmla="*/ 651510 w 1215789"/>
                <a:gd name="connsiteY2" fmla="*/ 582930 h 670560"/>
                <a:gd name="connsiteX3" fmla="*/ 1143000 w 1215789"/>
                <a:gd name="connsiteY3" fmla="*/ 274320 h 670560"/>
                <a:gd name="connsiteX4" fmla="*/ 1203960 w 1215789"/>
                <a:gd name="connsiteY4" fmla="*/ 0 h 6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789" h="670560">
                  <a:moveTo>
                    <a:pt x="0" y="670560"/>
                  </a:moveTo>
                  <a:cubicBezTo>
                    <a:pt x="178117" y="563562"/>
                    <a:pt x="356235" y="456565"/>
                    <a:pt x="464820" y="441960"/>
                  </a:cubicBezTo>
                  <a:cubicBezTo>
                    <a:pt x="573405" y="427355"/>
                    <a:pt x="538480" y="610870"/>
                    <a:pt x="651510" y="582930"/>
                  </a:cubicBezTo>
                  <a:cubicBezTo>
                    <a:pt x="764540" y="554990"/>
                    <a:pt x="1050925" y="371475"/>
                    <a:pt x="1143000" y="274320"/>
                  </a:cubicBezTo>
                  <a:cubicBezTo>
                    <a:pt x="1235075" y="177165"/>
                    <a:pt x="1219517" y="88582"/>
                    <a:pt x="1203960" y="0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50" name="Picture 2" descr="Logo - Versione originale">
              <a:extLst>
                <a:ext uri="{FF2B5EF4-FFF2-40B4-BE49-F238E27FC236}">
                  <a16:creationId xmlns:a16="http://schemas.microsoft.com/office/drawing/2014/main" id="{0428334C-C944-E77C-8425-DDA8E71BE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884" y="4235255"/>
              <a:ext cx="1340651" cy="82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Logo - Versione originale">
              <a:extLst>
                <a:ext uri="{FF2B5EF4-FFF2-40B4-BE49-F238E27FC236}">
                  <a16:creationId xmlns:a16="http://schemas.microsoft.com/office/drawing/2014/main" id="{56D8A2FC-C9A5-9F51-4DA2-93194E8A8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55" y="3408073"/>
              <a:ext cx="1340651" cy="82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ogo - Versione originale">
              <a:extLst>
                <a:ext uri="{FF2B5EF4-FFF2-40B4-BE49-F238E27FC236}">
                  <a16:creationId xmlns:a16="http://schemas.microsoft.com/office/drawing/2014/main" id="{2FF9895F-00BA-6EBD-A273-64991D979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884" y="1311768"/>
              <a:ext cx="1340651" cy="82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BB1AD5-DC9C-C117-C608-11E1A6C5A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9404" y="4789582"/>
              <a:ext cx="1519184" cy="68644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0FF446-D3AB-53A9-0377-4C9AD134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27422" y="2138950"/>
              <a:ext cx="1519184" cy="68644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124C9-B24B-FB12-E83C-88FD3A3BD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986" y="4648201"/>
            <a:ext cx="1598632" cy="1604202"/>
          </a:xfrm>
          <a:prstGeom prst="rect">
            <a:avLst/>
          </a:prstGeom>
        </p:spPr>
      </p:pic>
      <p:pic>
        <p:nvPicPr>
          <p:cNvPr id="5" name="Picture 2" descr="Logo - Versione originale">
            <a:extLst>
              <a:ext uri="{FF2B5EF4-FFF2-40B4-BE49-F238E27FC236}">
                <a16:creationId xmlns:a16="http://schemas.microsoft.com/office/drawing/2014/main" id="{41C54DF9-8A53-51A7-6A29-BE03E5E6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74" y="5577122"/>
            <a:ext cx="1208804" cy="71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5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294C54-E611-316D-5FCD-7479A2B6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5" y="904781"/>
            <a:ext cx="6734271" cy="890152"/>
          </a:xfrm>
        </p:spPr>
        <p:txBody>
          <a:bodyPr anchor="t"/>
          <a:lstStyle/>
          <a:p>
            <a:r>
              <a:rPr lang="en-US"/>
              <a:t>GARR-T</a:t>
            </a:r>
            <a:r>
              <a:rPr lang="it-IT"/>
              <a:t>: </a:t>
            </a:r>
            <a:r>
              <a:rPr lang="en-US"/>
              <a:t>PNRR projects (2023-2025)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61C9D-C21E-6CA6-C508-2393A06D8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4" y="3363687"/>
            <a:ext cx="6734271" cy="29693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33CC"/>
                </a:solidFill>
                <a:latin typeface="TitilliumText22L" pitchFamily="50" charset="0"/>
              </a:rPr>
              <a:t>Opportunity to develop GARR-T network: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Reach new areas: </a:t>
            </a:r>
            <a:r>
              <a:rPr lang="en-US" sz="2000" b="1">
                <a:solidFill>
                  <a:srgbClr val="FF0000"/>
                </a:solidFill>
                <a:latin typeface="TitilliumText22L" pitchFamily="50" charset="0"/>
              </a:rPr>
              <a:t>Sardinia</a:t>
            </a: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 and </a:t>
            </a:r>
            <a:r>
              <a:rPr lang="en-US" sz="2000" b="1">
                <a:solidFill>
                  <a:srgbClr val="FF0000"/>
                </a:solidFill>
                <a:latin typeface="TitilliumText22L" pitchFamily="50" charset="0"/>
              </a:rPr>
              <a:t>Abruzzo</a:t>
            </a: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Upgrade and integrate network in the South of Italy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33CC"/>
                </a:solidFill>
                <a:latin typeface="TitilliumText22L" pitchFamily="50" charset="0"/>
              </a:rPr>
              <a:t>Scale-up performance for HPC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33CC"/>
                </a:solidFill>
                <a:latin typeface="TitilliumText22L" pitchFamily="50" charset="0"/>
              </a:rPr>
              <a:t>GARR-T</a:t>
            </a: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 can reach the goal to become a </a:t>
            </a:r>
            <a:r>
              <a:rPr lang="en-US" sz="2000" b="1">
                <a:solidFill>
                  <a:srgbClr val="0033CC"/>
                </a:solidFill>
                <a:latin typeface="TitilliumText22L" pitchFamily="50" charset="0"/>
              </a:rPr>
              <a:t>fully unified </a:t>
            </a: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and </a:t>
            </a:r>
            <a:r>
              <a:rPr lang="en-US" sz="2000" b="1" i="1">
                <a:solidFill>
                  <a:srgbClr val="0033CC"/>
                </a:solidFill>
                <a:latin typeface="TitilliumText22L" pitchFamily="50" charset="0"/>
              </a:rPr>
              <a:t>pervasive network </a:t>
            </a:r>
            <a:r>
              <a:rPr lang="en-US" sz="2000">
                <a:solidFill>
                  <a:srgbClr val="0033CC"/>
                </a:solidFill>
                <a:latin typeface="TitilliumText22L" pitchFamily="50" charset="0"/>
              </a:rPr>
              <a:t>for R&amp;E community in the </a:t>
            </a:r>
            <a:r>
              <a:rPr lang="en-US" sz="2000" b="1">
                <a:solidFill>
                  <a:srgbClr val="FF0000"/>
                </a:solidFill>
                <a:latin typeface="TitilliumText22L" pitchFamily="50" charset="0"/>
              </a:rPr>
              <a:t>whole country</a:t>
            </a:r>
          </a:p>
        </p:txBody>
      </p:sp>
      <p:pic>
        <p:nvPicPr>
          <p:cNvPr id="7" name="Picture 4" descr="TERABIT, L'AUTOSTRADA DEI DATI PER LA RICERCA SCIENTIFICA NAZIONALE">
            <a:hlinkClick r:id="rId2"/>
            <a:extLst>
              <a:ext uri="{FF2B5EF4-FFF2-40B4-BE49-F238E27FC236}">
                <a16:creationId xmlns:a16="http://schemas.microsoft.com/office/drawing/2014/main" id="{E523F6B1-4736-1420-7BF8-31A93C8B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38" y="2316543"/>
            <a:ext cx="1085500" cy="8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ARR-T, TeRABIT e ICSC. Tre progetti per una rete nazionale unitaria - GARR  NEWS">
            <a:hlinkClick r:id="rId4"/>
            <a:extLst>
              <a:ext uri="{FF2B5EF4-FFF2-40B4-BE49-F238E27FC236}">
                <a16:creationId xmlns:a16="http://schemas.microsoft.com/office/drawing/2014/main" id="{4F802987-4301-81E4-8611-FBBD3CAD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68" y="1966099"/>
            <a:ext cx="2760132" cy="7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3E08D-9ABC-AD5A-E3F5-99219CA4CE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" y="1683349"/>
            <a:ext cx="1978694" cy="56488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4D4F49-8434-D6D4-F1EF-B69DF85B19A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6061" y="0"/>
            <a:ext cx="4738677" cy="66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5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98D9511-ED50-B3C8-4659-CC6F7154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Distributed Cloud </a:t>
            </a:r>
            <a:r>
              <a:rPr lang="it-IT" dirty="0" err="1"/>
              <a:t>Infrastructure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B12E3A-A20D-607B-2CAE-C606F3C6D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80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C541708-7411-5001-BE17-D6575743E21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1406003"/>
            <a:ext cx="5299639" cy="504911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GB">
                <a:solidFill>
                  <a:srgbClr val="182CEC"/>
                </a:solidFill>
              </a:rPr>
              <a:t>INFN Cloud </a:t>
            </a:r>
            <a:r>
              <a:rPr lang="en-GB"/>
              <a:t>for CINECA (and others) resources access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/>
              <a:t>Main difficulties on AAI policies (and in turn on access via PaaS). Work started but not completed within the project. Will be addressed in the future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/>
              <a:t>First </a:t>
            </a:r>
            <a:r>
              <a:rPr lang="en-GB" b="1">
                <a:solidFill>
                  <a:srgbClr val="182CEC"/>
                </a:solidFill>
              </a:rPr>
              <a:t>Proof of Concept</a:t>
            </a:r>
          </a:p>
          <a:p>
            <a:pPr lvl="1">
              <a:lnSpc>
                <a:spcPct val="120000"/>
              </a:lnSpc>
            </a:pPr>
            <a:r>
              <a:rPr lang="en-GB" i="1">
                <a:solidFill>
                  <a:srgbClr val="3A64AA"/>
                </a:solidFill>
                <a:latin typeface="TitilliumText22L"/>
              </a:rPr>
              <a:t>(</a:t>
            </a:r>
            <a:r>
              <a:rPr lang="en-GB" i="1">
                <a:solidFill>
                  <a:srgbClr val="182CEC"/>
                </a:solidFill>
                <a:latin typeface="TitilliumText22L"/>
              </a:rPr>
              <a:t>INDIGO IAM </a:t>
            </a:r>
            <a:r>
              <a:rPr lang="en-GB" i="1">
                <a:latin typeface="TitilliumText22L"/>
              </a:rPr>
              <a:t>for INFN and CINECA identity federation)</a:t>
            </a:r>
          </a:p>
          <a:p>
            <a:pPr lvl="1">
              <a:lnSpc>
                <a:spcPct val="120000"/>
              </a:lnSpc>
            </a:pPr>
            <a:r>
              <a:rPr lang="en-GB" i="1">
                <a:solidFill>
                  <a:srgbClr val="3A64AA"/>
                </a:solidFill>
                <a:latin typeface="TitilliumText22L"/>
              </a:rPr>
              <a:t>( </a:t>
            </a:r>
            <a:r>
              <a:rPr lang="en-GB" i="1">
                <a:solidFill>
                  <a:srgbClr val="182CEC"/>
                </a:solidFill>
                <a:latin typeface="TitilliumText22L"/>
              </a:rPr>
              <a:t>INDIGO PaaS Orchestrator </a:t>
            </a:r>
            <a:r>
              <a:rPr lang="en-GB" i="1">
                <a:latin typeface="TitilliumText22L"/>
              </a:rPr>
              <a:t>for access to OpenStack-based resources) </a:t>
            </a:r>
          </a:p>
          <a:p>
            <a:pPr lvl="1">
              <a:lnSpc>
                <a:spcPct val="120000"/>
              </a:lnSpc>
            </a:pPr>
            <a:r>
              <a:rPr lang="en-GB" err="1">
                <a:solidFill>
                  <a:srgbClr val="182CEC"/>
                </a:solidFill>
                <a:latin typeface="TitilliumText22L"/>
              </a:rPr>
              <a:t>InterLink</a:t>
            </a:r>
            <a:r>
              <a:rPr lang="en-GB">
                <a:solidFill>
                  <a:srgbClr val="182CEC"/>
                </a:solidFill>
                <a:latin typeface="TitilliumText22L"/>
              </a:rPr>
              <a:t> offloading </a:t>
            </a:r>
            <a:r>
              <a:rPr lang="en-GB">
                <a:latin typeface="TitilliumText22L"/>
              </a:rPr>
              <a:t>to reach CINECA HPC resources </a:t>
            </a:r>
          </a:p>
          <a:p>
            <a:pPr lvl="1">
              <a:lnSpc>
                <a:spcPct val="120000"/>
              </a:lnSpc>
            </a:pPr>
            <a:r>
              <a:rPr lang="en-GB">
                <a:solidFill>
                  <a:srgbClr val="182CEC"/>
                </a:solidFill>
                <a:latin typeface="TitilliumText22L"/>
              </a:rPr>
              <a:t>RUCIO</a:t>
            </a:r>
            <a:r>
              <a:rPr lang="en-GB">
                <a:latin typeface="TitilliumText22L"/>
              </a:rPr>
              <a:t> for INFN and CINECA storage system federation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TitilliumText22L"/>
              </a:rPr>
              <a:t>Activities to be carried on in the European context</a:t>
            </a:r>
          </a:p>
          <a:p>
            <a:endParaRPr lang="it-IT" sz="200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65C4491-F119-D84E-CF04-FBEC831B7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926326"/>
            <a:ext cx="4868335" cy="535707"/>
          </a:xfrm>
        </p:spPr>
        <p:txBody>
          <a:bodyPr/>
          <a:lstStyle/>
          <a:p>
            <a:r>
              <a:rPr lang="en-GB"/>
              <a:t>National Federated Cloud</a:t>
            </a:r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3FA0432-4EE7-5848-66B5-18CE7FE0B47C}"/>
              </a:ext>
            </a:extLst>
          </p:cNvPr>
          <p:cNvGrpSpPr/>
          <p:nvPr/>
        </p:nvGrpSpPr>
        <p:grpSpPr>
          <a:xfrm>
            <a:off x="7875832" y="3593542"/>
            <a:ext cx="4084609" cy="2916843"/>
            <a:chOff x="7875832" y="3593542"/>
            <a:chExt cx="4084609" cy="2916843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0940458-6C13-1981-1C8C-61739526850C}"/>
                </a:ext>
              </a:extLst>
            </p:cNvPr>
            <p:cNvGrpSpPr/>
            <p:nvPr/>
          </p:nvGrpSpPr>
          <p:grpSpPr>
            <a:xfrm>
              <a:off x="10710200" y="4141481"/>
              <a:ext cx="642024" cy="545919"/>
              <a:chOff x="4854886" y="3021626"/>
              <a:chExt cx="2145420" cy="1675879"/>
            </a:xfrm>
          </p:grpSpPr>
          <p:sp>
            <p:nvSpPr>
              <p:cNvPr id="89" name="Rettangolo 88">
                <a:extLst>
                  <a:ext uri="{FF2B5EF4-FFF2-40B4-BE49-F238E27FC236}">
                    <a16:creationId xmlns:a16="http://schemas.microsoft.com/office/drawing/2014/main" id="{A941165F-5F68-4ABE-DCA3-6FEC15D8E3D5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0" name="Connettore diritto 37">
                <a:extLst>
                  <a:ext uri="{FF2B5EF4-FFF2-40B4-BE49-F238E27FC236}">
                    <a16:creationId xmlns:a16="http://schemas.microsoft.com/office/drawing/2014/main" id="{2223E1F9-8D26-4474-7147-7EAE35DFB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" name="Connettore diritto 38">
                <a:extLst>
                  <a:ext uri="{FF2B5EF4-FFF2-40B4-BE49-F238E27FC236}">
                    <a16:creationId xmlns:a16="http://schemas.microsoft.com/office/drawing/2014/main" id="{5BBB1DD1-185F-5C35-396F-B7043523F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2" name="Connettore diritto 39">
                <a:extLst>
                  <a:ext uri="{FF2B5EF4-FFF2-40B4-BE49-F238E27FC236}">
                    <a16:creationId xmlns:a16="http://schemas.microsoft.com/office/drawing/2014/main" id="{940054D8-580B-DD28-4352-949A7EDB6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FCEED82-5C30-1A42-FD77-591A3B24935E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4" name="Connettore diritto 44">
                <a:extLst>
                  <a:ext uri="{FF2B5EF4-FFF2-40B4-BE49-F238E27FC236}">
                    <a16:creationId xmlns:a16="http://schemas.microsoft.com/office/drawing/2014/main" id="{00315B75-CD79-E2C0-B2E4-CA9A3E051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5" name="Connettore diritto 45">
                <a:extLst>
                  <a:ext uri="{FF2B5EF4-FFF2-40B4-BE49-F238E27FC236}">
                    <a16:creationId xmlns:a16="http://schemas.microsoft.com/office/drawing/2014/main" id="{D4C959C5-31C1-BE10-BA6B-8F01D9867F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6" name="Connettore diritto 46">
                <a:extLst>
                  <a:ext uri="{FF2B5EF4-FFF2-40B4-BE49-F238E27FC236}">
                    <a16:creationId xmlns:a16="http://schemas.microsoft.com/office/drawing/2014/main" id="{0CBAB144-64A8-69A6-A70E-6FED0EED5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1234B241-F256-B010-923D-236A20774D9B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8" name="Connettore diritto 51">
                <a:extLst>
                  <a:ext uri="{FF2B5EF4-FFF2-40B4-BE49-F238E27FC236}">
                    <a16:creationId xmlns:a16="http://schemas.microsoft.com/office/drawing/2014/main" id="{E98CF866-DC41-6555-3A71-1FE700CE9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9" name="Connettore diritto 52">
                <a:extLst>
                  <a:ext uri="{FF2B5EF4-FFF2-40B4-BE49-F238E27FC236}">
                    <a16:creationId xmlns:a16="http://schemas.microsoft.com/office/drawing/2014/main" id="{5AC93B3E-85B3-078E-30DF-5933D30DE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Connettore diritto 53">
                <a:extLst>
                  <a:ext uri="{FF2B5EF4-FFF2-40B4-BE49-F238E27FC236}">
                    <a16:creationId xmlns:a16="http://schemas.microsoft.com/office/drawing/2014/main" id="{B4B570C2-8082-B21A-0821-354AFF024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01" name="Disco magnetico 100">
                <a:extLst>
                  <a:ext uri="{FF2B5EF4-FFF2-40B4-BE49-F238E27FC236}">
                    <a16:creationId xmlns:a16="http://schemas.microsoft.com/office/drawing/2014/main" id="{D31D6D19-C16F-8E75-606D-7BBA5EB4D220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2" name="Disco magnetico 101">
                <a:extLst>
                  <a:ext uri="{FF2B5EF4-FFF2-40B4-BE49-F238E27FC236}">
                    <a16:creationId xmlns:a16="http://schemas.microsoft.com/office/drawing/2014/main" id="{195AFCCE-EFFC-8645-7F81-D3267D235041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3" name="Disco magnetico 102">
                <a:extLst>
                  <a:ext uri="{FF2B5EF4-FFF2-40B4-BE49-F238E27FC236}">
                    <a16:creationId xmlns:a16="http://schemas.microsoft.com/office/drawing/2014/main" id="{696AD188-5B81-376C-415C-B74BCA0DA5C8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4" name="Disco magnetico 103">
                <a:extLst>
                  <a:ext uri="{FF2B5EF4-FFF2-40B4-BE49-F238E27FC236}">
                    <a16:creationId xmlns:a16="http://schemas.microsoft.com/office/drawing/2014/main" id="{7CE4AE6C-4115-625D-0641-82219B7FD9C0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5" name="Disco magnetico 104">
                <a:extLst>
                  <a:ext uri="{FF2B5EF4-FFF2-40B4-BE49-F238E27FC236}">
                    <a16:creationId xmlns:a16="http://schemas.microsoft.com/office/drawing/2014/main" id="{DDCF373D-BE34-3317-7434-7DA3931BD16E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C910AD11-6EF6-95EE-2094-C32F6A3B3B8D}"/>
                </a:ext>
              </a:extLst>
            </p:cNvPr>
            <p:cNvSpPr/>
            <p:nvPr/>
          </p:nvSpPr>
          <p:spPr>
            <a:xfrm>
              <a:off x="7875832" y="3593542"/>
              <a:ext cx="4084609" cy="2861579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D4C50102-A764-875B-7265-79386E9F64B8}"/>
                </a:ext>
              </a:extLst>
            </p:cNvPr>
            <p:cNvGrpSpPr/>
            <p:nvPr/>
          </p:nvGrpSpPr>
          <p:grpSpPr>
            <a:xfrm>
              <a:off x="9521940" y="5376895"/>
              <a:ext cx="642024" cy="545919"/>
              <a:chOff x="4854886" y="3021626"/>
              <a:chExt cx="2145420" cy="1675879"/>
            </a:xfrm>
          </p:grpSpPr>
          <p:sp>
            <p:nvSpPr>
              <p:cNvPr id="72" name="Rettangolo 71">
                <a:extLst>
                  <a:ext uri="{FF2B5EF4-FFF2-40B4-BE49-F238E27FC236}">
                    <a16:creationId xmlns:a16="http://schemas.microsoft.com/office/drawing/2014/main" id="{A34E8A5C-CB7E-1BFF-591D-4CD0A2258B98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73" name="Connettore diritto 37">
                <a:extLst>
                  <a:ext uri="{FF2B5EF4-FFF2-40B4-BE49-F238E27FC236}">
                    <a16:creationId xmlns:a16="http://schemas.microsoft.com/office/drawing/2014/main" id="{383F7F77-D838-CFFD-A7DD-A7225A4FF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4" name="Connettore diritto 38">
                <a:extLst>
                  <a:ext uri="{FF2B5EF4-FFF2-40B4-BE49-F238E27FC236}">
                    <a16:creationId xmlns:a16="http://schemas.microsoft.com/office/drawing/2014/main" id="{BC3F8B14-4656-84A0-8EC1-8543B6BE4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Connettore diritto 39">
                <a:extLst>
                  <a:ext uri="{FF2B5EF4-FFF2-40B4-BE49-F238E27FC236}">
                    <a16:creationId xmlns:a16="http://schemas.microsoft.com/office/drawing/2014/main" id="{0E729B19-AA42-2F58-B6FD-4F66FD34A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76" name="Rettangolo 75">
                <a:extLst>
                  <a:ext uri="{FF2B5EF4-FFF2-40B4-BE49-F238E27FC236}">
                    <a16:creationId xmlns:a16="http://schemas.microsoft.com/office/drawing/2014/main" id="{C7299218-BF88-DDBC-262D-7CDFE4A6870E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77" name="Connettore diritto 44">
                <a:extLst>
                  <a:ext uri="{FF2B5EF4-FFF2-40B4-BE49-F238E27FC236}">
                    <a16:creationId xmlns:a16="http://schemas.microsoft.com/office/drawing/2014/main" id="{EEDE2A75-BDC9-3B54-183C-11016059B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8" name="Connettore diritto 45">
                <a:extLst>
                  <a:ext uri="{FF2B5EF4-FFF2-40B4-BE49-F238E27FC236}">
                    <a16:creationId xmlns:a16="http://schemas.microsoft.com/office/drawing/2014/main" id="{0C9E7D06-2B15-0C6D-436A-9C4B388DE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9" name="Connettore diritto 46">
                <a:extLst>
                  <a:ext uri="{FF2B5EF4-FFF2-40B4-BE49-F238E27FC236}">
                    <a16:creationId xmlns:a16="http://schemas.microsoft.com/office/drawing/2014/main" id="{18A3CDEA-48E2-9069-6477-7AA35ADD0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0" name="Rettangolo 79">
                <a:extLst>
                  <a:ext uri="{FF2B5EF4-FFF2-40B4-BE49-F238E27FC236}">
                    <a16:creationId xmlns:a16="http://schemas.microsoft.com/office/drawing/2014/main" id="{CA28C077-E4D7-7D2F-66E1-777BC43E43E3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81" name="Connettore diritto 51">
                <a:extLst>
                  <a:ext uri="{FF2B5EF4-FFF2-40B4-BE49-F238E27FC236}">
                    <a16:creationId xmlns:a16="http://schemas.microsoft.com/office/drawing/2014/main" id="{77859A1E-227D-F528-DE8C-1A5D98379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52">
                <a:extLst>
                  <a:ext uri="{FF2B5EF4-FFF2-40B4-BE49-F238E27FC236}">
                    <a16:creationId xmlns:a16="http://schemas.microsoft.com/office/drawing/2014/main" id="{7DC882C5-C0C5-5DC8-B55E-0794140EC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3" name="Connettore diritto 53">
                <a:extLst>
                  <a:ext uri="{FF2B5EF4-FFF2-40B4-BE49-F238E27FC236}">
                    <a16:creationId xmlns:a16="http://schemas.microsoft.com/office/drawing/2014/main" id="{BF4D3071-A46B-675A-C04D-67AD985CF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4" name="Disco magnetico 83">
                <a:extLst>
                  <a:ext uri="{FF2B5EF4-FFF2-40B4-BE49-F238E27FC236}">
                    <a16:creationId xmlns:a16="http://schemas.microsoft.com/office/drawing/2014/main" id="{08F62230-10C3-8950-2999-EA530B053A2C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5" name="Disco magnetico 84">
                <a:extLst>
                  <a:ext uri="{FF2B5EF4-FFF2-40B4-BE49-F238E27FC236}">
                    <a16:creationId xmlns:a16="http://schemas.microsoft.com/office/drawing/2014/main" id="{8709CB60-F6D5-E9A9-109F-EE62680555E0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6" name="Disco magnetico 85">
                <a:extLst>
                  <a:ext uri="{FF2B5EF4-FFF2-40B4-BE49-F238E27FC236}">
                    <a16:creationId xmlns:a16="http://schemas.microsoft.com/office/drawing/2014/main" id="{26E95AD1-7694-8E49-F84C-3476A5B0148A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7" name="Disco magnetico 86">
                <a:extLst>
                  <a:ext uri="{FF2B5EF4-FFF2-40B4-BE49-F238E27FC236}">
                    <a16:creationId xmlns:a16="http://schemas.microsoft.com/office/drawing/2014/main" id="{AD129416-1B9E-C961-4C34-6D1F3D5F2BCC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8" name="Disco magnetico 87">
                <a:extLst>
                  <a:ext uri="{FF2B5EF4-FFF2-40B4-BE49-F238E27FC236}">
                    <a16:creationId xmlns:a16="http://schemas.microsoft.com/office/drawing/2014/main" id="{421A0F56-5182-F7E9-F04C-E9E35457787A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6BB30BC-A4C6-69B4-A7A7-40E23EDF49DD}"/>
                </a:ext>
              </a:extLst>
            </p:cNvPr>
            <p:cNvGrpSpPr/>
            <p:nvPr/>
          </p:nvGrpSpPr>
          <p:grpSpPr>
            <a:xfrm>
              <a:off x="8103368" y="5492714"/>
              <a:ext cx="642024" cy="545919"/>
              <a:chOff x="4854886" y="3021626"/>
              <a:chExt cx="2145420" cy="1675879"/>
            </a:xfrm>
          </p:grpSpPr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1EC3194D-DEEB-2295-95EB-AA6D48533D61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56" name="Connettore diritto 37">
                <a:extLst>
                  <a:ext uri="{FF2B5EF4-FFF2-40B4-BE49-F238E27FC236}">
                    <a16:creationId xmlns:a16="http://schemas.microsoft.com/office/drawing/2014/main" id="{DE5988B5-281F-29B0-5335-FB02279D6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7" name="Connettore diritto 38">
                <a:extLst>
                  <a:ext uri="{FF2B5EF4-FFF2-40B4-BE49-F238E27FC236}">
                    <a16:creationId xmlns:a16="http://schemas.microsoft.com/office/drawing/2014/main" id="{8420E829-5D4D-431D-6470-DF8856233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8" name="Connettore diritto 39">
                <a:extLst>
                  <a:ext uri="{FF2B5EF4-FFF2-40B4-BE49-F238E27FC236}">
                    <a16:creationId xmlns:a16="http://schemas.microsoft.com/office/drawing/2014/main" id="{A0ECE8E5-59E3-1A1B-8185-F7B2B58D17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F58768C8-AA4C-98B9-F207-05AF6676D238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60" name="Connettore diritto 44">
                <a:extLst>
                  <a:ext uri="{FF2B5EF4-FFF2-40B4-BE49-F238E27FC236}">
                    <a16:creationId xmlns:a16="http://schemas.microsoft.com/office/drawing/2014/main" id="{3750D277-8AB2-F09A-3BF2-C63370942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1" name="Connettore diritto 45">
                <a:extLst>
                  <a:ext uri="{FF2B5EF4-FFF2-40B4-BE49-F238E27FC236}">
                    <a16:creationId xmlns:a16="http://schemas.microsoft.com/office/drawing/2014/main" id="{1E954F99-A1A6-EAF8-4463-0B4CFBDCF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2" name="Connettore diritto 46">
                <a:extLst>
                  <a:ext uri="{FF2B5EF4-FFF2-40B4-BE49-F238E27FC236}">
                    <a16:creationId xmlns:a16="http://schemas.microsoft.com/office/drawing/2014/main" id="{F6127992-2B5F-082B-6812-B261A4FAB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D6856658-DBC8-5ED6-1145-AFC63A0F25EE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64" name="Connettore diritto 51">
                <a:extLst>
                  <a:ext uri="{FF2B5EF4-FFF2-40B4-BE49-F238E27FC236}">
                    <a16:creationId xmlns:a16="http://schemas.microsoft.com/office/drawing/2014/main" id="{EC1CC732-67E1-5B4C-30A0-C3AD637E5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5" name="Connettore diritto 52">
                <a:extLst>
                  <a:ext uri="{FF2B5EF4-FFF2-40B4-BE49-F238E27FC236}">
                    <a16:creationId xmlns:a16="http://schemas.microsoft.com/office/drawing/2014/main" id="{C3E16D62-FFE1-0079-5166-41E19FBE3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6" name="Connettore diritto 53">
                <a:extLst>
                  <a:ext uri="{FF2B5EF4-FFF2-40B4-BE49-F238E27FC236}">
                    <a16:creationId xmlns:a16="http://schemas.microsoft.com/office/drawing/2014/main" id="{F79E6B7A-3629-8A3D-A9A5-5F1EC127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67" name="Disco magnetico 66">
                <a:extLst>
                  <a:ext uri="{FF2B5EF4-FFF2-40B4-BE49-F238E27FC236}">
                    <a16:creationId xmlns:a16="http://schemas.microsoft.com/office/drawing/2014/main" id="{26880395-2C37-FB15-4E39-C5387B4A174F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68" name="Disco magnetico 67">
                <a:extLst>
                  <a:ext uri="{FF2B5EF4-FFF2-40B4-BE49-F238E27FC236}">
                    <a16:creationId xmlns:a16="http://schemas.microsoft.com/office/drawing/2014/main" id="{CFC4A02B-7EF5-C35D-DD7E-300FCBB23B9A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69" name="Disco magnetico 68">
                <a:extLst>
                  <a:ext uri="{FF2B5EF4-FFF2-40B4-BE49-F238E27FC236}">
                    <a16:creationId xmlns:a16="http://schemas.microsoft.com/office/drawing/2014/main" id="{81E3FDAB-F8D0-A7EA-81DC-33E9D82FA7E5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70" name="Disco magnetico 69">
                <a:extLst>
                  <a:ext uri="{FF2B5EF4-FFF2-40B4-BE49-F238E27FC236}">
                    <a16:creationId xmlns:a16="http://schemas.microsoft.com/office/drawing/2014/main" id="{942D7E3F-D660-6B1D-2619-B4279B11906F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71" name="Disco magnetico 70">
                <a:extLst>
                  <a:ext uri="{FF2B5EF4-FFF2-40B4-BE49-F238E27FC236}">
                    <a16:creationId xmlns:a16="http://schemas.microsoft.com/office/drawing/2014/main" id="{D22C793E-2BBC-18DC-2290-E94F509D0AE5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93BAB6E-A81F-DCDD-E485-E409CF1EA3BC}"/>
                </a:ext>
              </a:extLst>
            </p:cNvPr>
            <p:cNvGrpSpPr/>
            <p:nvPr/>
          </p:nvGrpSpPr>
          <p:grpSpPr>
            <a:xfrm>
              <a:off x="8711416" y="4530846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2CC34BCA-E4D7-18FD-6467-F2930CF471F1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9622FDD1-EB41-7F4B-E42C-072507B65969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DE08BB19-8154-443D-B30F-C2F7C515EBA6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38" name="Connettore diritto 7">
                <a:extLst>
                  <a:ext uri="{FF2B5EF4-FFF2-40B4-BE49-F238E27FC236}">
                    <a16:creationId xmlns:a16="http://schemas.microsoft.com/office/drawing/2014/main" id="{9B6992BA-45EB-F0E0-26A3-93E2FC232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10">
                <a:extLst>
                  <a:ext uri="{FF2B5EF4-FFF2-40B4-BE49-F238E27FC236}">
                    <a16:creationId xmlns:a16="http://schemas.microsoft.com/office/drawing/2014/main" id="{6B85778B-DD90-46F7-27A5-C36CA3894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11">
                <a:extLst>
                  <a:ext uri="{FF2B5EF4-FFF2-40B4-BE49-F238E27FC236}">
                    <a16:creationId xmlns:a16="http://schemas.microsoft.com/office/drawing/2014/main" id="{6ECB2FB6-E827-B447-3024-D7431CC85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12">
                <a:extLst>
                  <a:ext uri="{FF2B5EF4-FFF2-40B4-BE49-F238E27FC236}">
                    <a16:creationId xmlns:a16="http://schemas.microsoft.com/office/drawing/2014/main" id="{6B43D34F-C54B-50F1-B3A3-E66E11D79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14">
                <a:extLst>
                  <a:ext uri="{FF2B5EF4-FFF2-40B4-BE49-F238E27FC236}">
                    <a16:creationId xmlns:a16="http://schemas.microsoft.com/office/drawing/2014/main" id="{B3F0768C-339F-8063-DC68-851843A38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15">
                <a:extLst>
                  <a:ext uri="{FF2B5EF4-FFF2-40B4-BE49-F238E27FC236}">
                    <a16:creationId xmlns:a16="http://schemas.microsoft.com/office/drawing/2014/main" id="{E04D94F2-35B9-48C2-9444-19823B161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4A95D32D-8ADF-EB44-566B-016D9C332FFD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45" name="Connettore diritto 17">
                <a:extLst>
                  <a:ext uri="{FF2B5EF4-FFF2-40B4-BE49-F238E27FC236}">
                    <a16:creationId xmlns:a16="http://schemas.microsoft.com/office/drawing/2014/main" id="{160089F4-0C44-2AF6-76C8-226F6823A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18">
                <a:extLst>
                  <a:ext uri="{FF2B5EF4-FFF2-40B4-BE49-F238E27FC236}">
                    <a16:creationId xmlns:a16="http://schemas.microsoft.com/office/drawing/2014/main" id="{AB32FFAB-A85F-0AEB-33EC-D4CC2B894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19">
                <a:extLst>
                  <a:ext uri="{FF2B5EF4-FFF2-40B4-BE49-F238E27FC236}">
                    <a16:creationId xmlns:a16="http://schemas.microsoft.com/office/drawing/2014/main" id="{3E29CBA3-B7D8-D22B-91FC-5165B4990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20">
                <a:extLst>
                  <a:ext uri="{FF2B5EF4-FFF2-40B4-BE49-F238E27FC236}">
                    <a16:creationId xmlns:a16="http://schemas.microsoft.com/office/drawing/2014/main" id="{486A40B2-3431-52C0-E04F-EBE06357C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9" name="Connettore diritto 26">
                <a:extLst>
                  <a:ext uri="{FF2B5EF4-FFF2-40B4-BE49-F238E27FC236}">
                    <a16:creationId xmlns:a16="http://schemas.microsoft.com/office/drawing/2014/main" id="{99802853-DA74-B53F-3829-4F48B13D7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0" name="Connettore diritto 27">
                <a:extLst>
                  <a:ext uri="{FF2B5EF4-FFF2-40B4-BE49-F238E27FC236}">
                    <a16:creationId xmlns:a16="http://schemas.microsoft.com/office/drawing/2014/main" id="{93F9BD23-CF74-F915-84A1-ECD6C0B81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D82AC2D3-6459-B061-61F8-625A79C2FD9F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52" name="Connettore diritto 29">
                <a:extLst>
                  <a:ext uri="{FF2B5EF4-FFF2-40B4-BE49-F238E27FC236}">
                    <a16:creationId xmlns:a16="http://schemas.microsoft.com/office/drawing/2014/main" id="{937AF05A-D417-4519-DAA3-07660F258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3" name="Connettore diritto 30">
                <a:extLst>
                  <a:ext uri="{FF2B5EF4-FFF2-40B4-BE49-F238E27FC236}">
                    <a16:creationId xmlns:a16="http://schemas.microsoft.com/office/drawing/2014/main" id="{9ECA520F-031C-EC99-DE6C-0F8DFFF07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4" name="Connettore diritto 31">
                <a:extLst>
                  <a:ext uri="{FF2B5EF4-FFF2-40B4-BE49-F238E27FC236}">
                    <a16:creationId xmlns:a16="http://schemas.microsoft.com/office/drawing/2014/main" id="{9A75FD5A-C331-05A5-F17E-D4FFF0423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CBB430A-63CD-76F0-879F-6FB9DB723E69}"/>
                </a:ext>
              </a:extLst>
            </p:cNvPr>
            <p:cNvGrpSpPr/>
            <p:nvPr/>
          </p:nvGrpSpPr>
          <p:grpSpPr>
            <a:xfrm>
              <a:off x="11010924" y="5052095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98127BE9-63EF-1177-5F53-49D67B4B4A2F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11985938-2CE3-DF84-C23E-4C5A4C9A8AE3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2A67DBC0-7267-CC41-727E-42D24E4109E9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8" name="Connettore diritto 7">
                <a:extLst>
                  <a:ext uri="{FF2B5EF4-FFF2-40B4-BE49-F238E27FC236}">
                    <a16:creationId xmlns:a16="http://schemas.microsoft.com/office/drawing/2014/main" id="{0C50EAB3-2DF3-B523-5214-23E65C6B8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0">
                <a:extLst>
                  <a:ext uri="{FF2B5EF4-FFF2-40B4-BE49-F238E27FC236}">
                    <a16:creationId xmlns:a16="http://schemas.microsoft.com/office/drawing/2014/main" id="{241E48F0-9D22-77B3-EF9E-B1774C246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1">
                <a:extLst>
                  <a:ext uri="{FF2B5EF4-FFF2-40B4-BE49-F238E27FC236}">
                    <a16:creationId xmlns:a16="http://schemas.microsoft.com/office/drawing/2014/main" id="{C72697BB-9848-51FD-55A8-415AEDD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12">
                <a:extLst>
                  <a:ext uri="{FF2B5EF4-FFF2-40B4-BE49-F238E27FC236}">
                    <a16:creationId xmlns:a16="http://schemas.microsoft.com/office/drawing/2014/main" id="{ED71E7E6-16A1-167F-F0C8-31547978A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14">
                <a:extLst>
                  <a:ext uri="{FF2B5EF4-FFF2-40B4-BE49-F238E27FC236}">
                    <a16:creationId xmlns:a16="http://schemas.microsoft.com/office/drawing/2014/main" id="{10A9B37F-BF93-CB99-0FA9-82A5811CC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15">
                <a:extLst>
                  <a:ext uri="{FF2B5EF4-FFF2-40B4-BE49-F238E27FC236}">
                    <a16:creationId xmlns:a16="http://schemas.microsoft.com/office/drawing/2014/main" id="{521291F5-FE09-A13B-A08E-54FF4FB87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9021ACEA-5FB5-D38B-69EF-0CD04405E854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25" name="Connettore diritto 17">
                <a:extLst>
                  <a:ext uri="{FF2B5EF4-FFF2-40B4-BE49-F238E27FC236}">
                    <a16:creationId xmlns:a16="http://schemas.microsoft.com/office/drawing/2014/main" id="{93845A42-F3F7-5A59-FB37-E03EEAF9D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18">
                <a:extLst>
                  <a:ext uri="{FF2B5EF4-FFF2-40B4-BE49-F238E27FC236}">
                    <a16:creationId xmlns:a16="http://schemas.microsoft.com/office/drawing/2014/main" id="{DE0B2385-F076-12CE-859C-EAF0ECFCC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19">
                <a:extLst>
                  <a:ext uri="{FF2B5EF4-FFF2-40B4-BE49-F238E27FC236}">
                    <a16:creationId xmlns:a16="http://schemas.microsoft.com/office/drawing/2014/main" id="{29EE60CC-5741-F051-6FB7-F81B027A5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0">
                <a:extLst>
                  <a:ext uri="{FF2B5EF4-FFF2-40B4-BE49-F238E27FC236}">
                    <a16:creationId xmlns:a16="http://schemas.microsoft.com/office/drawing/2014/main" id="{36D02529-4719-065D-7696-9F75D0995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6">
                <a:extLst>
                  <a:ext uri="{FF2B5EF4-FFF2-40B4-BE49-F238E27FC236}">
                    <a16:creationId xmlns:a16="http://schemas.microsoft.com/office/drawing/2014/main" id="{4CF3A48D-3624-1369-B75E-6362C07A2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7">
                <a:extLst>
                  <a:ext uri="{FF2B5EF4-FFF2-40B4-BE49-F238E27FC236}">
                    <a16:creationId xmlns:a16="http://schemas.microsoft.com/office/drawing/2014/main" id="{842983C2-8170-1CD5-6EF6-B5B304576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CEEC8254-12AA-9C80-D85D-F53AA9A2223B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32" name="Connettore diritto 29">
                <a:extLst>
                  <a:ext uri="{FF2B5EF4-FFF2-40B4-BE49-F238E27FC236}">
                    <a16:creationId xmlns:a16="http://schemas.microsoft.com/office/drawing/2014/main" id="{8DFE6882-E050-6C79-11C5-2CBAFD834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0">
                <a:extLst>
                  <a:ext uri="{FF2B5EF4-FFF2-40B4-BE49-F238E27FC236}">
                    <a16:creationId xmlns:a16="http://schemas.microsoft.com/office/drawing/2014/main" id="{D1D9A96E-D8ED-16B5-4D59-A0369A5DC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1">
                <a:extLst>
                  <a:ext uri="{FF2B5EF4-FFF2-40B4-BE49-F238E27FC236}">
                    <a16:creationId xmlns:a16="http://schemas.microsoft.com/office/drawing/2014/main" id="{3F274A98-E3C9-CB84-B7FB-DBDC91886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0D49F49-2FE6-31CF-AF7F-CB1A1DC6D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8091" y="5667228"/>
              <a:ext cx="1373081" cy="843157"/>
            </a:xfrm>
            <a:prstGeom prst="rect">
              <a:avLst/>
            </a:prstGeom>
            <a:noFill/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921C1E84-7AD9-49A9-49FA-A1AE027A37F9}"/>
                </a:ext>
              </a:extLst>
            </p:cNvPr>
            <p:cNvSpPr/>
            <p:nvPr/>
          </p:nvSpPr>
          <p:spPr>
            <a:xfrm>
              <a:off x="8187578" y="3741564"/>
              <a:ext cx="943219" cy="567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latin typeface="TITILLIUMTEXT22L-400WT" pitchFamily="2" charset="77"/>
                </a:rPr>
                <a:t>IDP</a:t>
              </a:r>
            </a:p>
            <a:p>
              <a:pPr algn="ctr"/>
              <a:r>
                <a:rPr lang="it-IT">
                  <a:latin typeface="TITILLIUMTEXT22L-400WT" pitchFamily="2" charset="77"/>
                </a:rPr>
                <a:t>INFN</a:t>
              </a:r>
            </a:p>
          </p:txBody>
        </p:sp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C022B741-659B-4F9C-D46E-C2B4EB695351}"/>
              </a:ext>
            </a:extLst>
          </p:cNvPr>
          <p:cNvGrpSpPr/>
          <p:nvPr/>
        </p:nvGrpSpPr>
        <p:grpSpPr>
          <a:xfrm>
            <a:off x="7799905" y="765256"/>
            <a:ext cx="4084610" cy="2692396"/>
            <a:chOff x="1154491" y="3540237"/>
            <a:chExt cx="4084610" cy="2692396"/>
          </a:xfrm>
        </p:grpSpPr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BAB70823-7B23-8258-6E04-A3CBDEE59C91}"/>
                </a:ext>
              </a:extLst>
            </p:cNvPr>
            <p:cNvGrpSpPr/>
            <p:nvPr/>
          </p:nvGrpSpPr>
          <p:grpSpPr>
            <a:xfrm>
              <a:off x="1693260" y="5430525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53" name="Rettangolo 152">
                <a:extLst>
                  <a:ext uri="{FF2B5EF4-FFF2-40B4-BE49-F238E27FC236}">
                    <a16:creationId xmlns:a16="http://schemas.microsoft.com/office/drawing/2014/main" id="{907B224B-5922-5D8A-4F80-6D83AF09EA72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54" name="Rettangolo 153">
                <a:extLst>
                  <a:ext uri="{FF2B5EF4-FFF2-40B4-BE49-F238E27FC236}">
                    <a16:creationId xmlns:a16="http://schemas.microsoft.com/office/drawing/2014/main" id="{3C08EE16-4FC8-98E4-9A0E-856AA04FC801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55" name="Rettangolo 154">
                <a:extLst>
                  <a:ext uri="{FF2B5EF4-FFF2-40B4-BE49-F238E27FC236}">
                    <a16:creationId xmlns:a16="http://schemas.microsoft.com/office/drawing/2014/main" id="{036D9F4F-3EAD-2E22-5450-DF33873039DD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56" name="Connettore diritto 7">
                <a:extLst>
                  <a:ext uri="{FF2B5EF4-FFF2-40B4-BE49-F238E27FC236}">
                    <a16:creationId xmlns:a16="http://schemas.microsoft.com/office/drawing/2014/main" id="{EC3A84CF-CD96-8C40-7315-0700CE293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7" name="Connettore diritto 10">
                <a:extLst>
                  <a:ext uri="{FF2B5EF4-FFF2-40B4-BE49-F238E27FC236}">
                    <a16:creationId xmlns:a16="http://schemas.microsoft.com/office/drawing/2014/main" id="{269959BC-1127-3E1F-1B8C-AC3B98CC3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8" name="Connettore diritto 11">
                <a:extLst>
                  <a:ext uri="{FF2B5EF4-FFF2-40B4-BE49-F238E27FC236}">
                    <a16:creationId xmlns:a16="http://schemas.microsoft.com/office/drawing/2014/main" id="{0A222A0B-573F-B0F0-24E9-3172CA76E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9" name="Connettore diritto 12">
                <a:extLst>
                  <a:ext uri="{FF2B5EF4-FFF2-40B4-BE49-F238E27FC236}">
                    <a16:creationId xmlns:a16="http://schemas.microsoft.com/office/drawing/2014/main" id="{083BA3FF-BC1D-069D-C746-299C418C8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0" name="Connettore diritto 14">
                <a:extLst>
                  <a:ext uri="{FF2B5EF4-FFF2-40B4-BE49-F238E27FC236}">
                    <a16:creationId xmlns:a16="http://schemas.microsoft.com/office/drawing/2014/main" id="{32BC1E0D-BBE7-CBC4-0FBE-28BFB5F27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1" name="Connettore diritto 15">
                <a:extLst>
                  <a:ext uri="{FF2B5EF4-FFF2-40B4-BE49-F238E27FC236}">
                    <a16:creationId xmlns:a16="http://schemas.microsoft.com/office/drawing/2014/main" id="{548EB900-0A1A-A7FD-F7B9-C699A1168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62" name="Rettangolo 161">
                <a:extLst>
                  <a:ext uri="{FF2B5EF4-FFF2-40B4-BE49-F238E27FC236}">
                    <a16:creationId xmlns:a16="http://schemas.microsoft.com/office/drawing/2014/main" id="{BDCF229B-3C5F-443F-826B-A42BF0ED4305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63" name="Connettore diritto 17">
                <a:extLst>
                  <a:ext uri="{FF2B5EF4-FFF2-40B4-BE49-F238E27FC236}">
                    <a16:creationId xmlns:a16="http://schemas.microsoft.com/office/drawing/2014/main" id="{4FA8DCB6-20FA-7D67-DBC4-91AC15AC3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4" name="Connettore diritto 18">
                <a:extLst>
                  <a:ext uri="{FF2B5EF4-FFF2-40B4-BE49-F238E27FC236}">
                    <a16:creationId xmlns:a16="http://schemas.microsoft.com/office/drawing/2014/main" id="{B6E6FC2D-C252-96FB-F291-D20D7589D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5" name="Connettore diritto 19">
                <a:extLst>
                  <a:ext uri="{FF2B5EF4-FFF2-40B4-BE49-F238E27FC236}">
                    <a16:creationId xmlns:a16="http://schemas.microsoft.com/office/drawing/2014/main" id="{78C9671A-A8DE-4DB8-64EA-8F440FDB3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6" name="Connettore diritto 20">
                <a:extLst>
                  <a:ext uri="{FF2B5EF4-FFF2-40B4-BE49-F238E27FC236}">
                    <a16:creationId xmlns:a16="http://schemas.microsoft.com/office/drawing/2014/main" id="{BEB316DE-4936-1D61-81C9-BA64CC8F0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7" name="Connettore diritto 26">
                <a:extLst>
                  <a:ext uri="{FF2B5EF4-FFF2-40B4-BE49-F238E27FC236}">
                    <a16:creationId xmlns:a16="http://schemas.microsoft.com/office/drawing/2014/main" id="{35B5E594-9EA1-627A-7296-3503E9E16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8" name="Connettore diritto 27">
                <a:extLst>
                  <a:ext uri="{FF2B5EF4-FFF2-40B4-BE49-F238E27FC236}">
                    <a16:creationId xmlns:a16="http://schemas.microsoft.com/office/drawing/2014/main" id="{41AE04D6-105F-A045-CFA1-A2853CF1B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69" name="Rettangolo 168">
                <a:extLst>
                  <a:ext uri="{FF2B5EF4-FFF2-40B4-BE49-F238E27FC236}">
                    <a16:creationId xmlns:a16="http://schemas.microsoft.com/office/drawing/2014/main" id="{55CD103D-95FD-4EB3-E613-46DD234984AB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70" name="Connettore diritto 29">
                <a:extLst>
                  <a:ext uri="{FF2B5EF4-FFF2-40B4-BE49-F238E27FC236}">
                    <a16:creationId xmlns:a16="http://schemas.microsoft.com/office/drawing/2014/main" id="{E2F67AC6-F29A-2D9A-B83F-C997A7F2C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1" name="Connettore diritto 30">
                <a:extLst>
                  <a:ext uri="{FF2B5EF4-FFF2-40B4-BE49-F238E27FC236}">
                    <a16:creationId xmlns:a16="http://schemas.microsoft.com/office/drawing/2014/main" id="{098ED3F3-BB47-6265-ECD0-7728CC916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2" name="Connettore diritto 31">
                <a:extLst>
                  <a:ext uri="{FF2B5EF4-FFF2-40B4-BE49-F238E27FC236}">
                    <a16:creationId xmlns:a16="http://schemas.microsoft.com/office/drawing/2014/main" id="{83CC2EEC-B344-0E58-0707-4C1F454C8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08" name="Rettangolo con angoli arrotondati 107">
              <a:extLst>
                <a:ext uri="{FF2B5EF4-FFF2-40B4-BE49-F238E27FC236}">
                  <a16:creationId xmlns:a16="http://schemas.microsoft.com/office/drawing/2014/main" id="{60FB2ACB-3981-C5AA-0A97-FF4B692D815E}"/>
                </a:ext>
              </a:extLst>
            </p:cNvPr>
            <p:cNvSpPr/>
            <p:nvPr/>
          </p:nvSpPr>
          <p:spPr>
            <a:xfrm>
              <a:off x="1154491" y="3540237"/>
              <a:ext cx="4084610" cy="2692396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id="{626FF60B-1A8B-EE92-EE94-7C47A089B5D1}"/>
                </a:ext>
              </a:extLst>
            </p:cNvPr>
            <p:cNvGrpSpPr/>
            <p:nvPr/>
          </p:nvGrpSpPr>
          <p:grpSpPr>
            <a:xfrm>
              <a:off x="3765682" y="3973452"/>
              <a:ext cx="1069667" cy="1094984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33" name="Rettangolo 132">
                <a:extLst>
                  <a:ext uri="{FF2B5EF4-FFF2-40B4-BE49-F238E27FC236}">
                    <a16:creationId xmlns:a16="http://schemas.microsoft.com/office/drawing/2014/main" id="{B6BD3EF1-774C-A31B-C77E-D994331BFA53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34" name="Rettangolo 133">
                <a:extLst>
                  <a:ext uri="{FF2B5EF4-FFF2-40B4-BE49-F238E27FC236}">
                    <a16:creationId xmlns:a16="http://schemas.microsoft.com/office/drawing/2014/main" id="{5B4F6AFD-A819-A93B-3D2B-9870BA81B4B2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35" name="Rettangolo 134">
                <a:extLst>
                  <a:ext uri="{FF2B5EF4-FFF2-40B4-BE49-F238E27FC236}">
                    <a16:creationId xmlns:a16="http://schemas.microsoft.com/office/drawing/2014/main" id="{BA9B74F8-D644-FED6-3A8F-CC394F4DB0E7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36" name="Connettore diritto 7">
                <a:extLst>
                  <a:ext uri="{FF2B5EF4-FFF2-40B4-BE49-F238E27FC236}">
                    <a16:creationId xmlns:a16="http://schemas.microsoft.com/office/drawing/2014/main" id="{2BB46FD3-8ED6-BB17-310D-C06E7E811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7" name="Connettore diritto 10">
                <a:extLst>
                  <a:ext uri="{FF2B5EF4-FFF2-40B4-BE49-F238E27FC236}">
                    <a16:creationId xmlns:a16="http://schemas.microsoft.com/office/drawing/2014/main" id="{ED85C0A1-42BF-B819-A200-4595576C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8" name="Connettore diritto 11">
                <a:extLst>
                  <a:ext uri="{FF2B5EF4-FFF2-40B4-BE49-F238E27FC236}">
                    <a16:creationId xmlns:a16="http://schemas.microsoft.com/office/drawing/2014/main" id="{B0BB086D-DD99-3CEA-F08B-0BBBE5138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9" name="Connettore diritto 12">
                <a:extLst>
                  <a:ext uri="{FF2B5EF4-FFF2-40B4-BE49-F238E27FC236}">
                    <a16:creationId xmlns:a16="http://schemas.microsoft.com/office/drawing/2014/main" id="{7E1C3627-22F0-81B6-88FD-D5902C754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0" name="Connettore diritto 14">
                <a:extLst>
                  <a:ext uri="{FF2B5EF4-FFF2-40B4-BE49-F238E27FC236}">
                    <a16:creationId xmlns:a16="http://schemas.microsoft.com/office/drawing/2014/main" id="{AC9FDB19-3D3D-F40B-721C-66593E0F6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1" name="Connettore diritto 15">
                <a:extLst>
                  <a:ext uri="{FF2B5EF4-FFF2-40B4-BE49-F238E27FC236}">
                    <a16:creationId xmlns:a16="http://schemas.microsoft.com/office/drawing/2014/main" id="{5A83988D-650D-79E8-5ECA-EAD02AD8D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2" name="Rettangolo 141">
                <a:extLst>
                  <a:ext uri="{FF2B5EF4-FFF2-40B4-BE49-F238E27FC236}">
                    <a16:creationId xmlns:a16="http://schemas.microsoft.com/office/drawing/2014/main" id="{1A1C0EC9-EDFF-5D54-40D2-50AA8236CBAE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43" name="Connettore diritto 17">
                <a:extLst>
                  <a:ext uri="{FF2B5EF4-FFF2-40B4-BE49-F238E27FC236}">
                    <a16:creationId xmlns:a16="http://schemas.microsoft.com/office/drawing/2014/main" id="{658F3A93-00B6-2F04-9AAD-4EE597522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4" name="Connettore diritto 18">
                <a:extLst>
                  <a:ext uri="{FF2B5EF4-FFF2-40B4-BE49-F238E27FC236}">
                    <a16:creationId xmlns:a16="http://schemas.microsoft.com/office/drawing/2014/main" id="{B9AC1F58-5924-D1FE-B49C-A4E1D72ED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5" name="Connettore diritto 19">
                <a:extLst>
                  <a:ext uri="{FF2B5EF4-FFF2-40B4-BE49-F238E27FC236}">
                    <a16:creationId xmlns:a16="http://schemas.microsoft.com/office/drawing/2014/main" id="{E2187554-3D6A-581E-C59C-004E5A458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6" name="Connettore diritto 20">
                <a:extLst>
                  <a:ext uri="{FF2B5EF4-FFF2-40B4-BE49-F238E27FC236}">
                    <a16:creationId xmlns:a16="http://schemas.microsoft.com/office/drawing/2014/main" id="{1E320F14-B861-061F-76E8-A68C284F4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7" name="Connettore diritto 26">
                <a:extLst>
                  <a:ext uri="{FF2B5EF4-FFF2-40B4-BE49-F238E27FC236}">
                    <a16:creationId xmlns:a16="http://schemas.microsoft.com/office/drawing/2014/main" id="{ED097BEC-B0DA-E2E8-4B36-5B63B94B4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8" name="Connettore diritto 27">
                <a:extLst>
                  <a:ext uri="{FF2B5EF4-FFF2-40B4-BE49-F238E27FC236}">
                    <a16:creationId xmlns:a16="http://schemas.microsoft.com/office/drawing/2014/main" id="{DA0B900B-490E-728A-244E-766098EF3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056C8A20-0000-87F9-D6F8-9BF012B15784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50" name="Connettore diritto 29">
                <a:extLst>
                  <a:ext uri="{FF2B5EF4-FFF2-40B4-BE49-F238E27FC236}">
                    <a16:creationId xmlns:a16="http://schemas.microsoft.com/office/drawing/2014/main" id="{7EC159B9-F204-57F8-AFD4-610D3F0C5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1" name="Connettore diritto 30">
                <a:extLst>
                  <a:ext uri="{FF2B5EF4-FFF2-40B4-BE49-F238E27FC236}">
                    <a16:creationId xmlns:a16="http://schemas.microsoft.com/office/drawing/2014/main" id="{9F1D9B45-8FB6-1ADE-78CC-7AA4E92F21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2" name="Connettore diritto 31">
                <a:extLst>
                  <a:ext uri="{FF2B5EF4-FFF2-40B4-BE49-F238E27FC236}">
                    <a16:creationId xmlns:a16="http://schemas.microsoft.com/office/drawing/2014/main" id="{21403867-16DF-90D4-89C7-049D82B0A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4455073A-BE38-4242-3E46-72CEE94AD989}"/>
                </a:ext>
              </a:extLst>
            </p:cNvPr>
            <p:cNvGrpSpPr/>
            <p:nvPr/>
          </p:nvGrpSpPr>
          <p:grpSpPr>
            <a:xfrm>
              <a:off x="2203584" y="4376872"/>
              <a:ext cx="1069667" cy="1094984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13" name="Rettangolo 112">
                <a:extLst>
                  <a:ext uri="{FF2B5EF4-FFF2-40B4-BE49-F238E27FC236}">
                    <a16:creationId xmlns:a16="http://schemas.microsoft.com/office/drawing/2014/main" id="{2544A1D2-EF70-DEF6-4316-BC272C6E9A97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14" name="Rettangolo 113">
                <a:extLst>
                  <a:ext uri="{FF2B5EF4-FFF2-40B4-BE49-F238E27FC236}">
                    <a16:creationId xmlns:a16="http://schemas.microsoft.com/office/drawing/2014/main" id="{7FA92397-1CD8-C75B-2AEE-45C9CB6DFCFC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15" name="Rettangolo 114">
                <a:extLst>
                  <a:ext uri="{FF2B5EF4-FFF2-40B4-BE49-F238E27FC236}">
                    <a16:creationId xmlns:a16="http://schemas.microsoft.com/office/drawing/2014/main" id="{093D5BB0-517A-DD83-F22A-32DFEDDF59E3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16" name="Connettore diritto 7">
                <a:extLst>
                  <a:ext uri="{FF2B5EF4-FFF2-40B4-BE49-F238E27FC236}">
                    <a16:creationId xmlns:a16="http://schemas.microsoft.com/office/drawing/2014/main" id="{EBD68976-4D31-E6BF-F2DE-98F9C22074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7" name="Connettore diritto 10">
                <a:extLst>
                  <a:ext uri="{FF2B5EF4-FFF2-40B4-BE49-F238E27FC236}">
                    <a16:creationId xmlns:a16="http://schemas.microsoft.com/office/drawing/2014/main" id="{877DBAEF-5CBF-E7CE-7BF8-4A896C064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8" name="Connettore diritto 11">
                <a:extLst>
                  <a:ext uri="{FF2B5EF4-FFF2-40B4-BE49-F238E27FC236}">
                    <a16:creationId xmlns:a16="http://schemas.microsoft.com/office/drawing/2014/main" id="{2D1C7926-86AD-2178-97E2-3CD01AA7B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9" name="Connettore diritto 12">
                <a:extLst>
                  <a:ext uri="{FF2B5EF4-FFF2-40B4-BE49-F238E27FC236}">
                    <a16:creationId xmlns:a16="http://schemas.microsoft.com/office/drawing/2014/main" id="{A40229DA-9BAE-F402-3511-3F46B19DD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0" name="Connettore diritto 14">
                <a:extLst>
                  <a:ext uri="{FF2B5EF4-FFF2-40B4-BE49-F238E27FC236}">
                    <a16:creationId xmlns:a16="http://schemas.microsoft.com/office/drawing/2014/main" id="{B97E2E1E-4541-2EE8-751E-298D70AE3B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1" name="Connettore diritto 15">
                <a:extLst>
                  <a:ext uri="{FF2B5EF4-FFF2-40B4-BE49-F238E27FC236}">
                    <a16:creationId xmlns:a16="http://schemas.microsoft.com/office/drawing/2014/main" id="{AAE968CB-44DC-1AAF-3CA3-70AD5488E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2" name="Rettangolo 121">
                <a:extLst>
                  <a:ext uri="{FF2B5EF4-FFF2-40B4-BE49-F238E27FC236}">
                    <a16:creationId xmlns:a16="http://schemas.microsoft.com/office/drawing/2014/main" id="{10F73FCC-1EAE-CFC5-F8FE-9DE7087007C0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23" name="Connettore diritto 17">
                <a:extLst>
                  <a:ext uri="{FF2B5EF4-FFF2-40B4-BE49-F238E27FC236}">
                    <a16:creationId xmlns:a16="http://schemas.microsoft.com/office/drawing/2014/main" id="{4C3AC69C-FF99-19B4-FB40-38CB4BB40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4" name="Connettore diritto 18">
                <a:extLst>
                  <a:ext uri="{FF2B5EF4-FFF2-40B4-BE49-F238E27FC236}">
                    <a16:creationId xmlns:a16="http://schemas.microsoft.com/office/drawing/2014/main" id="{0ACED6EE-3E0C-ECB1-D26B-780C2F071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5" name="Connettore diritto 19">
                <a:extLst>
                  <a:ext uri="{FF2B5EF4-FFF2-40B4-BE49-F238E27FC236}">
                    <a16:creationId xmlns:a16="http://schemas.microsoft.com/office/drawing/2014/main" id="{77D91352-DA2C-8C22-34C8-57BE602F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6" name="Connettore diritto 20">
                <a:extLst>
                  <a:ext uri="{FF2B5EF4-FFF2-40B4-BE49-F238E27FC236}">
                    <a16:creationId xmlns:a16="http://schemas.microsoft.com/office/drawing/2014/main" id="{64119DAD-122C-9534-41CE-BA93F89F7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7" name="Connettore diritto 26">
                <a:extLst>
                  <a:ext uri="{FF2B5EF4-FFF2-40B4-BE49-F238E27FC236}">
                    <a16:creationId xmlns:a16="http://schemas.microsoft.com/office/drawing/2014/main" id="{77396CE3-66B8-55C7-E788-D3D94BEB2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8" name="Connettore diritto 27">
                <a:extLst>
                  <a:ext uri="{FF2B5EF4-FFF2-40B4-BE49-F238E27FC236}">
                    <a16:creationId xmlns:a16="http://schemas.microsoft.com/office/drawing/2014/main" id="{94D3E205-27C3-73E9-3A61-B6AC21289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9" name="Rettangolo 128">
                <a:extLst>
                  <a:ext uri="{FF2B5EF4-FFF2-40B4-BE49-F238E27FC236}">
                    <a16:creationId xmlns:a16="http://schemas.microsoft.com/office/drawing/2014/main" id="{BC51A281-4300-BBB7-8FD7-D235E6647D89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30" name="Connettore diritto 29">
                <a:extLst>
                  <a:ext uri="{FF2B5EF4-FFF2-40B4-BE49-F238E27FC236}">
                    <a16:creationId xmlns:a16="http://schemas.microsoft.com/office/drawing/2014/main" id="{CAD3251D-D06E-B09C-F556-C75942601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1" name="Connettore diritto 30">
                <a:extLst>
                  <a:ext uri="{FF2B5EF4-FFF2-40B4-BE49-F238E27FC236}">
                    <a16:creationId xmlns:a16="http://schemas.microsoft.com/office/drawing/2014/main" id="{7B57C639-5BAB-36D2-B3B0-DE9FD9EF1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2" name="Connettore diritto 31">
                <a:extLst>
                  <a:ext uri="{FF2B5EF4-FFF2-40B4-BE49-F238E27FC236}">
                    <a16:creationId xmlns:a16="http://schemas.microsoft.com/office/drawing/2014/main" id="{729B112A-568E-B13D-49CC-D253002E5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111" name="Immagine 110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2BA31644-9388-A10B-4704-D814E119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3449" y="5763481"/>
              <a:ext cx="1169212" cy="319133"/>
            </a:xfrm>
            <a:prstGeom prst="rect">
              <a:avLst/>
            </a:prstGeom>
          </p:spPr>
        </p:pic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74C9BF28-FC47-F2A5-BF23-BA43FC4147E8}"/>
                </a:ext>
              </a:extLst>
            </p:cNvPr>
            <p:cNvSpPr/>
            <p:nvPr/>
          </p:nvSpPr>
          <p:spPr>
            <a:xfrm>
              <a:off x="1454821" y="3672912"/>
              <a:ext cx="943219" cy="567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latin typeface="TITILLIUMTEXT22L-400WT" pitchFamily="2" charset="77"/>
                </a:rPr>
                <a:t>IDP</a:t>
              </a:r>
            </a:p>
            <a:p>
              <a:pPr algn="ctr"/>
              <a:r>
                <a:rPr lang="it-IT">
                  <a:latin typeface="TITILLIUMTEXT22L-400WT" pitchFamily="2" charset="77"/>
                </a:rPr>
                <a:t>CINECA</a:t>
              </a:r>
            </a:p>
          </p:txBody>
        </p:sp>
      </p:grpSp>
      <p:sp>
        <p:nvSpPr>
          <p:cNvPr id="173" name="Smile 172">
            <a:extLst>
              <a:ext uri="{FF2B5EF4-FFF2-40B4-BE49-F238E27FC236}">
                <a16:creationId xmlns:a16="http://schemas.microsoft.com/office/drawing/2014/main" id="{61B9EA12-F8AD-4BDA-C6A7-06CD244B62FB}"/>
              </a:ext>
            </a:extLst>
          </p:cNvPr>
          <p:cNvSpPr/>
          <p:nvPr/>
        </p:nvSpPr>
        <p:spPr>
          <a:xfrm>
            <a:off x="5936636" y="5721098"/>
            <a:ext cx="428216" cy="403432"/>
          </a:xfrm>
          <a:prstGeom prst="smileyFace">
            <a:avLst/>
          </a:prstGeom>
          <a:solidFill>
            <a:srgbClr val="0099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tillium Web" pitchFamily="2" charset="77"/>
            </a:endParaRPr>
          </a:p>
        </p:txBody>
      </p:sp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C91C2AE1-C16C-6A79-C939-58E6F2DD4340}"/>
              </a:ext>
            </a:extLst>
          </p:cNvPr>
          <p:cNvGrpSpPr/>
          <p:nvPr/>
        </p:nvGrpSpPr>
        <p:grpSpPr>
          <a:xfrm>
            <a:off x="5561653" y="2264101"/>
            <a:ext cx="1331035" cy="920547"/>
            <a:chOff x="5667783" y="2112578"/>
            <a:chExt cx="1134391" cy="945127"/>
          </a:xfrm>
        </p:grpSpPr>
        <p:sp>
          <p:nvSpPr>
            <p:cNvPr id="175" name="Triangolo 175">
              <a:extLst>
                <a:ext uri="{FF2B5EF4-FFF2-40B4-BE49-F238E27FC236}">
                  <a16:creationId xmlns:a16="http://schemas.microsoft.com/office/drawing/2014/main" id="{A1D7DCDF-66FA-D00A-32BF-80F445B0810C}"/>
                </a:ext>
              </a:extLst>
            </p:cNvPr>
            <p:cNvSpPr/>
            <p:nvPr/>
          </p:nvSpPr>
          <p:spPr>
            <a:xfrm rot="10800000">
              <a:off x="5667783" y="2112578"/>
              <a:ext cx="1134391" cy="94512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176" name="CasellaDiTesto 175">
              <a:extLst>
                <a:ext uri="{FF2B5EF4-FFF2-40B4-BE49-F238E27FC236}">
                  <a16:creationId xmlns:a16="http://schemas.microsoft.com/office/drawing/2014/main" id="{1122626F-1922-412F-0554-EC05A73AA251}"/>
                </a:ext>
              </a:extLst>
            </p:cNvPr>
            <p:cNvSpPr txBox="1"/>
            <p:nvPr/>
          </p:nvSpPr>
          <p:spPr>
            <a:xfrm>
              <a:off x="5948681" y="2215809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TITILLIUMTEXT22L-400WT" pitchFamily="2" charset="77"/>
                </a:rPr>
                <a:t>IAM</a:t>
              </a:r>
            </a:p>
          </p:txBody>
        </p:sp>
      </p:grpSp>
      <p:grpSp>
        <p:nvGrpSpPr>
          <p:cNvPr id="177" name="Gruppo 176">
            <a:extLst>
              <a:ext uri="{FF2B5EF4-FFF2-40B4-BE49-F238E27FC236}">
                <a16:creationId xmlns:a16="http://schemas.microsoft.com/office/drawing/2014/main" id="{F4AF0649-E05F-4133-67D6-8FF964EE52F8}"/>
              </a:ext>
            </a:extLst>
          </p:cNvPr>
          <p:cNvGrpSpPr/>
          <p:nvPr/>
        </p:nvGrpSpPr>
        <p:grpSpPr>
          <a:xfrm>
            <a:off x="5430122" y="3908924"/>
            <a:ext cx="1528957" cy="1142834"/>
            <a:chOff x="3821650" y="2820770"/>
            <a:chExt cx="1528957" cy="1142834"/>
          </a:xfrm>
        </p:grpSpPr>
        <p:sp>
          <p:nvSpPr>
            <p:cNvPr id="178" name="Cornice 177">
              <a:extLst>
                <a:ext uri="{FF2B5EF4-FFF2-40B4-BE49-F238E27FC236}">
                  <a16:creationId xmlns:a16="http://schemas.microsoft.com/office/drawing/2014/main" id="{973F9F68-55BF-4577-A6FB-27EFDB6AE174}"/>
                </a:ext>
              </a:extLst>
            </p:cNvPr>
            <p:cNvSpPr/>
            <p:nvPr/>
          </p:nvSpPr>
          <p:spPr>
            <a:xfrm>
              <a:off x="3821650" y="2820770"/>
              <a:ext cx="1528957" cy="1142834"/>
            </a:xfrm>
            <a:prstGeom prst="fram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  <a:latin typeface="Titillium Web" pitchFamily="2" charset="77"/>
              </a:endParaRPr>
            </a:p>
          </p:txBody>
        </p:sp>
        <p:sp>
          <p:nvSpPr>
            <p:cNvPr id="179" name="CasellaDiTesto 178">
              <a:extLst>
                <a:ext uri="{FF2B5EF4-FFF2-40B4-BE49-F238E27FC236}">
                  <a16:creationId xmlns:a16="http://schemas.microsoft.com/office/drawing/2014/main" id="{11FF397C-060D-5E1F-8700-0B01045A7080}"/>
                </a:ext>
              </a:extLst>
            </p:cNvPr>
            <p:cNvSpPr txBox="1"/>
            <p:nvPr/>
          </p:nvSpPr>
          <p:spPr>
            <a:xfrm>
              <a:off x="3937489" y="3071454"/>
              <a:ext cx="1265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>
                  <a:solidFill>
                    <a:srgbClr val="0000FF"/>
                  </a:solidFill>
                  <a:latin typeface="TITILLIUMTEXT22L-400WT" pitchFamily="2" charset="77"/>
                </a:rPr>
                <a:t>Federation</a:t>
              </a:r>
            </a:p>
            <a:p>
              <a:pPr algn="ctr"/>
              <a:r>
                <a:rPr lang="it-IT">
                  <a:solidFill>
                    <a:srgbClr val="0000FF"/>
                  </a:solidFill>
                  <a:latin typeface="TITILLIUMTEXT22L-400WT" pitchFamily="2" charset="77"/>
                </a:rPr>
                <a:t>Services</a:t>
              </a:r>
            </a:p>
          </p:txBody>
        </p:sp>
      </p:grpSp>
      <p:cxnSp>
        <p:nvCxnSpPr>
          <p:cNvPr id="180" name="Connettore 2 179">
            <a:extLst>
              <a:ext uri="{FF2B5EF4-FFF2-40B4-BE49-F238E27FC236}">
                <a16:creationId xmlns:a16="http://schemas.microsoft.com/office/drawing/2014/main" id="{B29E4D9D-88D1-645D-F518-280706BC8E84}"/>
              </a:ext>
            </a:extLst>
          </p:cNvPr>
          <p:cNvCxnSpPr>
            <a:cxnSpLocks/>
          </p:cNvCxnSpPr>
          <p:nvPr/>
        </p:nvCxnSpPr>
        <p:spPr>
          <a:xfrm flipV="1">
            <a:off x="6194600" y="5051758"/>
            <a:ext cx="13253" cy="50536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ttore 2 180">
            <a:extLst>
              <a:ext uri="{FF2B5EF4-FFF2-40B4-BE49-F238E27FC236}">
                <a16:creationId xmlns:a16="http://schemas.microsoft.com/office/drawing/2014/main" id="{6F030C0A-57DD-2767-9AAD-B944F13C663A}"/>
              </a:ext>
            </a:extLst>
          </p:cNvPr>
          <p:cNvCxnSpPr>
            <a:cxnSpLocks/>
            <a:stCxn id="178" idx="0"/>
          </p:cNvCxnSpPr>
          <p:nvPr/>
        </p:nvCxnSpPr>
        <p:spPr>
          <a:xfrm flipV="1">
            <a:off x="6194601" y="3184648"/>
            <a:ext cx="32569" cy="724276"/>
          </a:xfrm>
          <a:prstGeom prst="straightConnector1">
            <a:avLst/>
          </a:prstGeom>
          <a:ln w="3175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ttore 2 181">
            <a:extLst>
              <a:ext uri="{FF2B5EF4-FFF2-40B4-BE49-F238E27FC236}">
                <a16:creationId xmlns:a16="http://schemas.microsoft.com/office/drawing/2014/main" id="{6F2D4E8B-DD15-F9C1-AA24-3BB0F86BD40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75190" y="1181711"/>
            <a:ext cx="1525045" cy="1573631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ttore 2 182">
            <a:extLst>
              <a:ext uri="{FF2B5EF4-FFF2-40B4-BE49-F238E27FC236}">
                <a16:creationId xmlns:a16="http://schemas.microsoft.com/office/drawing/2014/main" id="{953ADDBE-4AA7-C7F3-416E-4BDAB863BECB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552296" y="2755343"/>
            <a:ext cx="1635282" cy="1270001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ttore 2 183">
            <a:extLst>
              <a:ext uri="{FF2B5EF4-FFF2-40B4-BE49-F238E27FC236}">
                <a16:creationId xmlns:a16="http://schemas.microsoft.com/office/drawing/2014/main" id="{B46CB260-852A-7610-3141-33A4A6ADD13D}"/>
              </a:ext>
            </a:extLst>
          </p:cNvPr>
          <p:cNvCxnSpPr>
            <a:cxnSpLocks/>
            <a:stCxn id="178" idx="3"/>
            <a:endCxn id="129" idx="1"/>
          </p:cNvCxnSpPr>
          <p:nvPr/>
        </p:nvCxnSpPr>
        <p:spPr>
          <a:xfrm flipV="1">
            <a:off x="6959079" y="2123156"/>
            <a:ext cx="1890446" cy="235718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2 184">
            <a:extLst>
              <a:ext uri="{FF2B5EF4-FFF2-40B4-BE49-F238E27FC236}">
                <a16:creationId xmlns:a16="http://schemas.microsoft.com/office/drawing/2014/main" id="{A879B624-113E-EC12-C263-29AEECD7EAE7}"/>
              </a:ext>
            </a:extLst>
          </p:cNvPr>
          <p:cNvCxnSpPr>
            <a:cxnSpLocks/>
            <a:stCxn id="178" idx="3"/>
            <a:endCxn id="97" idx="1"/>
          </p:cNvCxnSpPr>
          <p:nvPr/>
        </p:nvCxnSpPr>
        <p:spPr>
          <a:xfrm flipV="1">
            <a:off x="6959079" y="4401365"/>
            <a:ext cx="3751405" cy="789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CasellaDiTesto 185">
            <a:extLst>
              <a:ext uri="{FF2B5EF4-FFF2-40B4-BE49-F238E27FC236}">
                <a16:creationId xmlns:a16="http://schemas.microsoft.com/office/drawing/2014/main" id="{9F854F51-C9D8-6B92-9597-E3A95DB3739B}"/>
              </a:ext>
            </a:extLst>
          </p:cNvPr>
          <p:cNvSpPr txBox="1"/>
          <p:nvPr/>
        </p:nvSpPr>
        <p:spPr>
          <a:xfrm>
            <a:off x="8787575" y="1423017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Galileo100</a:t>
            </a:r>
          </a:p>
        </p:txBody>
      </p:sp>
      <p:sp>
        <p:nvSpPr>
          <p:cNvPr id="187" name="CasellaDiTesto 186">
            <a:extLst>
              <a:ext uri="{FF2B5EF4-FFF2-40B4-BE49-F238E27FC236}">
                <a16:creationId xmlns:a16="http://schemas.microsoft.com/office/drawing/2014/main" id="{86966B59-AB1F-129C-D94D-F05234472627}"/>
              </a:ext>
            </a:extLst>
          </p:cNvPr>
          <p:cNvSpPr txBox="1"/>
          <p:nvPr/>
        </p:nvSpPr>
        <p:spPr>
          <a:xfrm>
            <a:off x="10087419" y="1037443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Leonardo/Lisa</a:t>
            </a:r>
          </a:p>
        </p:txBody>
      </p:sp>
      <p:cxnSp>
        <p:nvCxnSpPr>
          <p:cNvPr id="188" name="Connettore 2 187">
            <a:extLst>
              <a:ext uri="{FF2B5EF4-FFF2-40B4-BE49-F238E27FC236}">
                <a16:creationId xmlns:a16="http://schemas.microsoft.com/office/drawing/2014/main" id="{E0E90817-FE72-CF47-9E41-2846608727CA}"/>
              </a:ext>
            </a:extLst>
          </p:cNvPr>
          <p:cNvCxnSpPr>
            <a:cxnSpLocks/>
            <a:stCxn id="89" idx="0"/>
            <a:endCxn id="133" idx="2"/>
          </p:cNvCxnSpPr>
          <p:nvPr/>
        </p:nvCxnSpPr>
        <p:spPr>
          <a:xfrm flipH="1" flipV="1">
            <a:off x="10944845" y="2293455"/>
            <a:ext cx="53088" cy="1848026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ttore 2 188">
            <a:extLst>
              <a:ext uri="{FF2B5EF4-FFF2-40B4-BE49-F238E27FC236}">
                <a16:creationId xmlns:a16="http://schemas.microsoft.com/office/drawing/2014/main" id="{DDD501AB-9D9A-DB32-3B7E-5A153B899955}"/>
              </a:ext>
            </a:extLst>
          </p:cNvPr>
          <p:cNvCxnSpPr>
            <a:cxnSpLocks/>
            <a:stCxn id="113" idx="2"/>
            <a:endCxn id="72" idx="0"/>
          </p:cNvCxnSpPr>
          <p:nvPr/>
        </p:nvCxnSpPr>
        <p:spPr>
          <a:xfrm>
            <a:off x="9382747" y="2696875"/>
            <a:ext cx="426926" cy="268002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ttore 2 189">
            <a:extLst>
              <a:ext uri="{FF2B5EF4-FFF2-40B4-BE49-F238E27FC236}">
                <a16:creationId xmlns:a16="http://schemas.microsoft.com/office/drawing/2014/main" id="{1160FC00-BEFB-894A-79AA-6502078DE8DD}"/>
              </a:ext>
            </a:extLst>
          </p:cNvPr>
          <p:cNvCxnSpPr>
            <a:cxnSpLocks/>
            <a:stCxn id="133" idx="2"/>
          </p:cNvCxnSpPr>
          <p:nvPr/>
        </p:nvCxnSpPr>
        <p:spPr>
          <a:xfrm flipH="1">
            <a:off x="9843509" y="2293455"/>
            <a:ext cx="1101336" cy="3002036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E6C7617B-FE66-D719-2F87-5B4D708A77D7}"/>
              </a:ext>
            </a:extLst>
          </p:cNvPr>
          <p:cNvSpPr txBox="1"/>
          <p:nvPr/>
        </p:nvSpPr>
        <p:spPr>
          <a:xfrm>
            <a:off x="7990659" y="6032990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Tier1/Tier-2 Federation</a:t>
            </a:r>
          </a:p>
        </p:txBody>
      </p:sp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41542882-27DC-4782-3C68-140F9174D337}"/>
              </a:ext>
            </a:extLst>
          </p:cNvPr>
          <p:cNvSpPr txBox="1"/>
          <p:nvPr/>
        </p:nvSpPr>
        <p:spPr>
          <a:xfrm>
            <a:off x="4672137" y="2723761"/>
            <a:ext cx="829649" cy="83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>
                <a:solidFill>
                  <a:srgbClr val="182CEC"/>
                </a:solidFill>
                <a:latin typeface="Titillium Web" pitchFamily="2" charset="77"/>
              </a:rPr>
              <a:t>➾</a:t>
            </a:r>
          </a:p>
        </p:txBody>
      </p:sp>
      <p:sp>
        <p:nvSpPr>
          <p:cNvPr id="193" name="Segnaposto numero diapositiva 6">
            <a:extLst>
              <a:ext uri="{FF2B5EF4-FFF2-40B4-BE49-F238E27FC236}">
                <a16:creationId xmlns:a16="http://schemas.microsoft.com/office/drawing/2014/main" id="{25C2EDAB-43A8-175D-3037-4D857D1AAFD6}"/>
              </a:ext>
            </a:extLst>
          </p:cNvPr>
          <p:cNvSpPr txBox="1">
            <a:spLocks/>
          </p:cNvSpPr>
          <p:nvPr/>
        </p:nvSpPr>
        <p:spPr>
          <a:xfrm>
            <a:off x="11396960" y="6507924"/>
            <a:ext cx="72919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753A04-B6C2-4268-A9E4-6A18F9218F2D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90238013-55F6-84A9-C64B-43CA9A3FF689}"/>
              </a:ext>
            </a:extLst>
          </p:cNvPr>
          <p:cNvSpPr txBox="1"/>
          <p:nvPr/>
        </p:nvSpPr>
        <p:spPr>
          <a:xfrm rot="19564309">
            <a:off x="6083556" y="1704288"/>
            <a:ext cx="4504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solidFill>
                  <a:srgbClr val="182CEC"/>
                </a:solidFill>
                <a:latin typeface="Titillium Web" pitchFamily="2" charset="77"/>
              </a:rPr>
              <a:t>To be </a:t>
            </a:r>
            <a:r>
              <a:rPr lang="it-IT" sz="6600" dirty="0" err="1">
                <a:solidFill>
                  <a:srgbClr val="182CEC"/>
                </a:solidFill>
                <a:latin typeface="Titillium Web" pitchFamily="2" charset="77"/>
              </a:rPr>
              <a:t>rethought</a:t>
            </a:r>
            <a:endParaRPr lang="it-IT" sz="6600" dirty="0">
              <a:solidFill>
                <a:srgbClr val="182CEC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90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ch Startup by Slidesgo">
  <a:themeElements>
    <a:clrScheme name="Simple Light">
      <a:dk1>
        <a:srgbClr val="FFFFFF"/>
      </a:dk1>
      <a:lt1>
        <a:srgbClr val="091060"/>
      </a:lt1>
      <a:dk2>
        <a:srgbClr val="7247B8"/>
      </a:dk2>
      <a:lt2>
        <a:srgbClr val="0DEEE7"/>
      </a:lt2>
      <a:accent1>
        <a:srgbClr val="01507C"/>
      </a:accent1>
      <a:accent2>
        <a:srgbClr val="15D2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6" ma:contentTypeDescription="Creare un nuovo documento." ma:contentTypeScope="" ma:versionID="00b5e24aa4fe71f18a411d208d8feab8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bb46f9adfbf3fd6f50c7ce854ccce3ee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BA82E-3653-4FF0-B8D1-4D2F9CE0D1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DE784C-56DE-4286-A7E2-3813EC32297A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41528020-b846-44fa-a352-c559e8bafa87"/>
    <ds:schemaRef ds:uri="bccc14e7-90fe-49bb-b8da-7816d4e395f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5E0D2AD-5BAB-4105-8467-7E283085CF27}"/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1027</Words>
  <Application>Microsoft Macintosh PowerPoint</Application>
  <PresentationFormat>Widescreen</PresentationFormat>
  <Paragraphs>276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6" baseType="lpstr">
      <vt:lpstr>Syne SemiBold</vt:lpstr>
      <vt:lpstr>Albert Sans</vt:lpstr>
      <vt:lpstr>TITILLIUMTEXT22L-400WT</vt:lpstr>
      <vt:lpstr>TitilliumText22L</vt:lpstr>
      <vt:lpstr>Century Gothic</vt:lpstr>
      <vt:lpstr>Raleway</vt:lpstr>
      <vt:lpstr>Titillium Web</vt:lpstr>
      <vt:lpstr>Syne</vt:lpstr>
      <vt:lpstr>Calibri</vt:lpstr>
      <vt:lpstr>Nunito Light</vt:lpstr>
      <vt:lpstr>Aptos</vt:lpstr>
      <vt:lpstr>Open Sans</vt:lpstr>
      <vt:lpstr>Syne Medium</vt:lpstr>
      <vt:lpstr>Arial</vt:lpstr>
      <vt:lpstr>Tema di Office</vt:lpstr>
      <vt:lpstr>Tech Startup by Slidesgo</vt:lpstr>
      <vt:lpstr>Le Tecnologie Abilitanti di ICSC per la digitalizzazione del Paese</vt:lpstr>
      <vt:lpstr>Presentazione standard di PowerPoint</vt:lpstr>
      <vt:lpstr>Network</vt:lpstr>
      <vt:lpstr>GARR-T Network numbers</vt:lpstr>
      <vt:lpstr>GARR: Procurements Procedures</vt:lpstr>
      <vt:lpstr>TeRABIT: submarine Cable </vt:lpstr>
      <vt:lpstr>GARR-T: PNRR projects (2023-2025)</vt:lpstr>
      <vt:lpstr>Distributed Cloud Infrastructure</vt:lpstr>
      <vt:lpstr>National Federated Cloud</vt:lpstr>
      <vt:lpstr>INFN resource access</vt:lpstr>
      <vt:lpstr>INFN computing centres</vt:lpstr>
      <vt:lpstr>HPC</vt:lpstr>
      <vt:lpstr>Presentazione standard di PowerPoint</vt:lpstr>
      <vt:lpstr>THE MAIN ACTIONS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Next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ICSC, TeRABIT e gli altri progetti PNRR sulle infrastrutture di calcolo</dc:title>
  <dc:creator>Claudio Grandi</dc:creator>
  <cp:lastModifiedBy>SANZIO BASSINI</cp:lastModifiedBy>
  <cp:revision>99</cp:revision>
  <dcterms:created xsi:type="dcterms:W3CDTF">2023-05-16T13:34:51Z</dcterms:created>
  <dcterms:modified xsi:type="dcterms:W3CDTF">2025-11-11T08:35:22Z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0x010100EEE8D967367C4F43800F524D0FB25F14</vt:lpwstr>
  </property>
</Properties>
</file>