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3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4" r:id="rId6"/>
    <p:sldId id="267" r:id="rId7"/>
    <p:sldId id="268" r:id="rId8"/>
    <p:sldId id="270" r:id="rId9"/>
    <p:sldId id="269" r:id="rId10"/>
    <p:sldId id="266" r:id="rId11"/>
    <p:sldId id="27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03"/>
    <p:restoredTop sz="77033"/>
  </p:normalViewPr>
  <p:slideViewPr>
    <p:cSldViewPr snapToGrid="0">
      <p:cViewPr varScale="1">
        <p:scale>
          <a:sx n="82" d="100"/>
          <a:sy n="82" d="100"/>
        </p:scale>
        <p:origin x="1352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D42AEB-9CFB-B443-A9A2-78C612E923E7}" type="doc">
      <dgm:prSet loTypeId="urn:microsoft.com/office/officeart/2008/layout/HorizontalMultiLevelHierarchy" loCatId="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05262FB9-C221-424B-84B8-A1A18EDDB632}">
      <dgm:prSet phldrT="[Testo]"/>
      <dgm:spPr>
        <a:gradFill rotWithShape="0">
          <a:gsLst>
            <a:gs pos="100000">
              <a:srgbClr val="37729B"/>
            </a:gs>
            <a:gs pos="10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r>
            <a:rPr lang="it-IT" dirty="0"/>
            <a:t>UISS</a:t>
          </a:r>
        </a:p>
      </dgm:t>
    </dgm:pt>
    <dgm:pt modelId="{51D109C0-24C3-4F45-A583-F7F1890285BA}" type="parTrans" cxnId="{B341B4D9-B2A3-7E4A-976F-358E84A1CC0F}">
      <dgm:prSet/>
      <dgm:spPr/>
      <dgm:t>
        <a:bodyPr/>
        <a:lstStyle/>
        <a:p>
          <a:endParaRPr lang="it-IT"/>
        </a:p>
      </dgm:t>
    </dgm:pt>
    <dgm:pt modelId="{2EF91482-4C2D-DF41-8721-0BB678211F79}" type="sibTrans" cxnId="{B341B4D9-B2A3-7E4A-976F-358E84A1CC0F}">
      <dgm:prSet/>
      <dgm:spPr/>
      <dgm:t>
        <a:bodyPr/>
        <a:lstStyle/>
        <a:p>
          <a:endParaRPr lang="it-IT"/>
        </a:p>
      </dgm:t>
    </dgm:pt>
    <dgm:pt modelId="{61F185B4-BBD5-6944-8605-04A84E2EE770}">
      <dgm:prSet phldrT="[Testo]"/>
      <dgm:spPr>
        <a:gradFill rotWithShape="0">
          <a:gsLst>
            <a:gs pos="100000">
              <a:srgbClr val="CBA33E"/>
            </a:gs>
            <a:gs pos="10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r>
            <a:rPr lang="it-IT" err="1"/>
            <a:t>Physiology</a:t>
          </a:r>
          <a:r>
            <a:rPr lang="it-IT"/>
            <a:t> model</a:t>
          </a:r>
        </a:p>
      </dgm:t>
    </dgm:pt>
    <dgm:pt modelId="{8323B7C0-1BC9-D346-BB58-A9C117156F5D}" type="parTrans" cxnId="{9E67D25E-B917-3246-9B2B-008F0224BBCC}">
      <dgm:prSet/>
      <dgm:spPr/>
      <dgm:t>
        <a:bodyPr/>
        <a:lstStyle/>
        <a:p>
          <a:endParaRPr lang="it-IT"/>
        </a:p>
      </dgm:t>
    </dgm:pt>
    <dgm:pt modelId="{E926677C-4253-5E44-A924-B8CB89A9849D}" type="sibTrans" cxnId="{9E67D25E-B917-3246-9B2B-008F0224BBCC}">
      <dgm:prSet/>
      <dgm:spPr/>
      <dgm:t>
        <a:bodyPr/>
        <a:lstStyle/>
        <a:p>
          <a:endParaRPr lang="it-IT"/>
        </a:p>
      </dgm:t>
    </dgm:pt>
    <dgm:pt modelId="{9FBC02AA-3164-A147-8B8B-A4AEAA8C5AA8}">
      <dgm:prSet phldrT="[Testo]"/>
      <dgm:spPr>
        <a:gradFill rotWithShape="0">
          <a:gsLst>
            <a:gs pos="100000">
              <a:srgbClr val="CBA33E"/>
            </a:gs>
            <a:gs pos="10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r>
            <a:rPr lang="it-IT" err="1"/>
            <a:t>Disease</a:t>
          </a:r>
          <a:r>
            <a:rPr lang="it-IT"/>
            <a:t> model</a:t>
          </a:r>
        </a:p>
      </dgm:t>
    </dgm:pt>
    <dgm:pt modelId="{F728DEB6-5520-0944-955B-C2D0C3164002}" type="parTrans" cxnId="{01ADEED4-9C96-C34B-8758-B4C0BC537EB2}">
      <dgm:prSet/>
      <dgm:spPr/>
      <dgm:t>
        <a:bodyPr/>
        <a:lstStyle/>
        <a:p>
          <a:endParaRPr lang="it-IT"/>
        </a:p>
      </dgm:t>
    </dgm:pt>
    <dgm:pt modelId="{F9571724-6780-C949-A0ED-6BC65FF0CB09}" type="sibTrans" cxnId="{01ADEED4-9C96-C34B-8758-B4C0BC537EB2}">
      <dgm:prSet/>
      <dgm:spPr/>
      <dgm:t>
        <a:bodyPr/>
        <a:lstStyle/>
        <a:p>
          <a:endParaRPr lang="it-IT"/>
        </a:p>
      </dgm:t>
    </dgm:pt>
    <dgm:pt modelId="{4302FF8D-8D07-884E-8E85-B008F2A6FB2A}">
      <dgm:prSet phldrT="[Testo]"/>
      <dgm:spPr>
        <a:gradFill rotWithShape="0">
          <a:gsLst>
            <a:gs pos="100000">
              <a:srgbClr val="CBA33E"/>
            </a:gs>
            <a:gs pos="10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</a:gradFill>
      </dgm:spPr>
      <dgm:t>
        <a:bodyPr/>
        <a:lstStyle/>
        <a:p>
          <a:r>
            <a:rPr lang="it-IT"/>
            <a:t>Treatment model</a:t>
          </a:r>
        </a:p>
      </dgm:t>
    </dgm:pt>
    <dgm:pt modelId="{24106BC9-B3C4-DF49-9CF5-5AF24697E305}" type="parTrans" cxnId="{09DFF124-07EC-DE42-8F7E-CB5460E44779}">
      <dgm:prSet/>
      <dgm:spPr/>
      <dgm:t>
        <a:bodyPr/>
        <a:lstStyle/>
        <a:p>
          <a:endParaRPr lang="it-IT"/>
        </a:p>
      </dgm:t>
    </dgm:pt>
    <dgm:pt modelId="{0B54AA6E-4ABD-644B-A20E-10F1900E91AF}" type="sibTrans" cxnId="{09DFF124-07EC-DE42-8F7E-CB5460E44779}">
      <dgm:prSet/>
      <dgm:spPr/>
      <dgm:t>
        <a:bodyPr/>
        <a:lstStyle/>
        <a:p>
          <a:endParaRPr lang="it-IT"/>
        </a:p>
      </dgm:t>
    </dgm:pt>
    <dgm:pt modelId="{D906BC70-FCE4-D642-BFF5-BB7C3042D892}" type="pres">
      <dgm:prSet presAssocID="{24D42AEB-9CFB-B443-A9A2-78C612E923E7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42DD3460-246D-5A45-9E6A-8F4159158E45}" type="pres">
      <dgm:prSet presAssocID="{05262FB9-C221-424B-84B8-A1A18EDDB632}" presName="root1" presStyleCnt="0"/>
      <dgm:spPr/>
    </dgm:pt>
    <dgm:pt modelId="{10CCAE0C-96A4-8E4F-AC4A-9720C2AA11B6}" type="pres">
      <dgm:prSet presAssocID="{05262FB9-C221-424B-84B8-A1A18EDDB632}" presName="LevelOneTextNode" presStyleLbl="node0" presStyleIdx="0" presStyleCnt="1" custLinFactNeighborX="-20033" custLinFactNeighborY="1002">
        <dgm:presLayoutVars>
          <dgm:chPref val="3"/>
        </dgm:presLayoutVars>
      </dgm:prSet>
      <dgm:spPr/>
    </dgm:pt>
    <dgm:pt modelId="{3E063A42-3CCF-2A4B-8357-179ED8B6AFDE}" type="pres">
      <dgm:prSet presAssocID="{05262FB9-C221-424B-84B8-A1A18EDDB632}" presName="level2hierChild" presStyleCnt="0"/>
      <dgm:spPr/>
    </dgm:pt>
    <dgm:pt modelId="{E3535771-EF67-4143-8347-696CF6689336}" type="pres">
      <dgm:prSet presAssocID="{8323B7C0-1BC9-D346-BB58-A9C117156F5D}" presName="conn2-1" presStyleLbl="parChTrans1D2" presStyleIdx="0" presStyleCnt="3"/>
      <dgm:spPr/>
    </dgm:pt>
    <dgm:pt modelId="{32A9AED6-193A-0F47-A6B6-1572347034FF}" type="pres">
      <dgm:prSet presAssocID="{8323B7C0-1BC9-D346-BB58-A9C117156F5D}" presName="connTx" presStyleLbl="parChTrans1D2" presStyleIdx="0" presStyleCnt="3"/>
      <dgm:spPr/>
    </dgm:pt>
    <dgm:pt modelId="{62A46676-459D-5945-B0DC-D6BB8CAAA871}" type="pres">
      <dgm:prSet presAssocID="{61F185B4-BBD5-6944-8605-04A84E2EE770}" presName="root2" presStyleCnt="0"/>
      <dgm:spPr/>
    </dgm:pt>
    <dgm:pt modelId="{74AB2BFF-9904-D94E-B419-18CE83D4A174}" type="pres">
      <dgm:prSet presAssocID="{61F185B4-BBD5-6944-8605-04A84E2EE770}" presName="LevelTwoTextNode" presStyleLbl="node2" presStyleIdx="0" presStyleCnt="3" custLinFactNeighborY="-16082">
        <dgm:presLayoutVars>
          <dgm:chPref val="3"/>
        </dgm:presLayoutVars>
      </dgm:prSet>
      <dgm:spPr/>
    </dgm:pt>
    <dgm:pt modelId="{6A76B481-798F-FC42-A95E-BDBA56E65487}" type="pres">
      <dgm:prSet presAssocID="{61F185B4-BBD5-6944-8605-04A84E2EE770}" presName="level3hierChild" presStyleCnt="0"/>
      <dgm:spPr/>
    </dgm:pt>
    <dgm:pt modelId="{C2ED1A1E-7AB0-9B49-B183-CBCF0135B7AC}" type="pres">
      <dgm:prSet presAssocID="{F728DEB6-5520-0944-955B-C2D0C3164002}" presName="conn2-1" presStyleLbl="parChTrans1D2" presStyleIdx="1" presStyleCnt="3"/>
      <dgm:spPr/>
    </dgm:pt>
    <dgm:pt modelId="{E51EB1FF-BC1D-6B4C-83F8-527D21D62107}" type="pres">
      <dgm:prSet presAssocID="{F728DEB6-5520-0944-955B-C2D0C3164002}" presName="connTx" presStyleLbl="parChTrans1D2" presStyleIdx="1" presStyleCnt="3"/>
      <dgm:spPr/>
    </dgm:pt>
    <dgm:pt modelId="{BCA8D204-BDC6-304A-BC00-0E178CFCB9A7}" type="pres">
      <dgm:prSet presAssocID="{9FBC02AA-3164-A147-8B8B-A4AEAA8C5AA8}" presName="root2" presStyleCnt="0"/>
      <dgm:spPr/>
    </dgm:pt>
    <dgm:pt modelId="{A13E7E82-05E2-D749-8147-8545C300A785}" type="pres">
      <dgm:prSet presAssocID="{9FBC02AA-3164-A147-8B8B-A4AEAA8C5AA8}" presName="LevelTwoTextNode" presStyleLbl="node2" presStyleIdx="1" presStyleCnt="3">
        <dgm:presLayoutVars>
          <dgm:chPref val="3"/>
        </dgm:presLayoutVars>
      </dgm:prSet>
      <dgm:spPr/>
    </dgm:pt>
    <dgm:pt modelId="{2F0504B1-0148-DC46-A861-580987FCFA52}" type="pres">
      <dgm:prSet presAssocID="{9FBC02AA-3164-A147-8B8B-A4AEAA8C5AA8}" presName="level3hierChild" presStyleCnt="0"/>
      <dgm:spPr/>
    </dgm:pt>
    <dgm:pt modelId="{1038B75A-7A87-B340-8656-F286D0CA2F3B}" type="pres">
      <dgm:prSet presAssocID="{24106BC9-B3C4-DF49-9CF5-5AF24697E305}" presName="conn2-1" presStyleLbl="parChTrans1D2" presStyleIdx="2" presStyleCnt="3"/>
      <dgm:spPr/>
    </dgm:pt>
    <dgm:pt modelId="{ECABC3E7-9CC5-9F4E-BEB5-2894537929F9}" type="pres">
      <dgm:prSet presAssocID="{24106BC9-B3C4-DF49-9CF5-5AF24697E305}" presName="connTx" presStyleLbl="parChTrans1D2" presStyleIdx="2" presStyleCnt="3"/>
      <dgm:spPr/>
    </dgm:pt>
    <dgm:pt modelId="{F2FFF02E-9B01-404B-A00E-D9E3C7683021}" type="pres">
      <dgm:prSet presAssocID="{4302FF8D-8D07-884E-8E85-B008F2A6FB2A}" presName="root2" presStyleCnt="0"/>
      <dgm:spPr/>
    </dgm:pt>
    <dgm:pt modelId="{743DA37D-F5F7-384B-B35D-1D11C4CF818F}" type="pres">
      <dgm:prSet presAssocID="{4302FF8D-8D07-884E-8E85-B008F2A6FB2A}" presName="LevelTwoTextNode" presStyleLbl="node2" presStyleIdx="2" presStyleCnt="3" custLinFactNeighborY="21930">
        <dgm:presLayoutVars>
          <dgm:chPref val="3"/>
        </dgm:presLayoutVars>
      </dgm:prSet>
      <dgm:spPr/>
    </dgm:pt>
    <dgm:pt modelId="{D5B55B9E-7304-AC48-AAC5-3D98E93D260B}" type="pres">
      <dgm:prSet presAssocID="{4302FF8D-8D07-884E-8E85-B008F2A6FB2A}" presName="level3hierChild" presStyleCnt="0"/>
      <dgm:spPr/>
    </dgm:pt>
  </dgm:ptLst>
  <dgm:cxnLst>
    <dgm:cxn modelId="{D663180B-CA5E-3C4D-AEAA-F99D567C05A1}" type="presOf" srcId="{F728DEB6-5520-0944-955B-C2D0C3164002}" destId="{C2ED1A1E-7AB0-9B49-B183-CBCF0135B7AC}" srcOrd="0" destOrd="0" presId="urn:microsoft.com/office/officeart/2008/layout/HorizontalMultiLevelHierarchy"/>
    <dgm:cxn modelId="{45D70B0D-560A-7D49-9BEE-6984126AC7A9}" type="presOf" srcId="{61F185B4-BBD5-6944-8605-04A84E2EE770}" destId="{74AB2BFF-9904-D94E-B419-18CE83D4A174}" srcOrd="0" destOrd="0" presId="urn:microsoft.com/office/officeart/2008/layout/HorizontalMultiLevelHierarchy"/>
    <dgm:cxn modelId="{E9CBEA1C-F7E8-6243-AFCC-19C26E46FDE7}" type="presOf" srcId="{24D42AEB-9CFB-B443-A9A2-78C612E923E7}" destId="{D906BC70-FCE4-D642-BFF5-BB7C3042D892}" srcOrd="0" destOrd="0" presId="urn:microsoft.com/office/officeart/2008/layout/HorizontalMultiLevelHierarchy"/>
    <dgm:cxn modelId="{09DFF124-07EC-DE42-8F7E-CB5460E44779}" srcId="{05262FB9-C221-424B-84B8-A1A18EDDB632}" destId="{4302FF8D-8D07-884E-8E85-B008F2A6FB2A}" srcOrd="2" destOrd="0" parTransId="{24106BC9-B3C4-DF49-9CF5-5AF24697E305}" sibTransId="{0B54AA6E-4ABD-644B-A20E-10F1900E91AF}"/>
    <dgm:cxn modelId="{7D22B841-8D99-6849-A813-D9ACF916076E}" type="presOf" srcId="{F728DEB6-5520-0944-955B-C2D0C3164002}" destId="{E51EB1FF-BC1D-6B4C-83F8-527D21D62107}" srcOrd="1" destOrd="0" presId="urn:microsoft.com/office/officeart/2008/layout/HorizontalMultiLevelHierarchy"/>
    <dgm:cxn modelId="{9E67D25E-B917-3246-9B2B-008F0224BBCC}" srcId="{05262FB9-C221-424B-84B8-A1A18EDDB632}" destId="{61F185B4-BBD5-6944-8605-04A84E2EE770}" srcOrd="0" destOrd="0" parTransId="{8323B7C0-1BC9-D346-BB58-A9C117156F5D}" sibTransId="{E926677C-4253-5E44-A924-B8CB89A9849D}"/>
    <dgm:cxn modelId="{3310499A-8382-014B-83FB-CB10A6E2DDC2}" type="presOf" srcId="{4302FF8D-8D07-884E-8E85-B008F2A6FB2A}" destId="{743DA37D-F5F7-384B-B35D-1D11C4CF818F}" srcOrd="0" destOrd="0" presId="urn:microsoft.com/office/officeart/2008/layout/HorizontalMultiLevelHierarchy"/>
    <dgm:cxn modelId="{25629DA5-5C80-0848-B6F3-05BDA0D52BFB}" type="presOf" srcId="{8323B7C0-1BC9-D346-BB58-A9C117156F5D}" destId="{32A9AED6-193A-0F47-A6B6-1572347034FF}" srcOrd="1" destOrd="0" presId="urn:microsoft.com/office/officeart/2008/layout/HorizontalMultiLevelHierarchy"/>
    <dgm:cxn modelId="{DA8F15CE-FC71-3F4C-AF5D-E8E2DD7A2B7A}" type="presOf" srcId="{9FBC02AA-3164-A147-8B8B-A4AEAA8C5AA8}" destId="{A13E7E82-05E2-D749-8147-8545C300A785}" srcOrd="0" destOrd="0" presId="urn:microsoft.com/office/officeart/2008/layout/HorizontalMultiLevelHierarchy"/>
    <dgm:cxn modelId="{01ADEED4-9C96-C34B-8758-B4C0BC537EB2}" srcId="{05262FB9-C221-424B-84B8-A1A18EDDB632}" destId="{9FBC02AA-3164-A147-8B8B-A4AEAA8C5AA8}" srcOrd="1" destOrd="0" parTransId="{F728DEB6-5520-0944-955B-C2D0C3164002}" sibTransId="{F9571724-6780-C949-A0ED-6BC65FF0CB09}"/>
    <dgm:cxn modelId="{B341B4D9-B2A3-7E4A-976F-358E84A1CC0F}" srcId="{24D42AEB-9CFB-B443-A9A2-78C612E923E7}" destId="{05262FB9-C221-424B-84B8-A1A18EDDB632}" srcOrd="0" destOrd="0" parTransId="{51D109C0-24C3-4F45-A583-F7F1890285BA}" sibTransId="{2EF91482-4C2D-DF41-8721-0BB678211F79}"/>
    <dgm:cxn modelId="{5D3717E2-05F5-1E47-93F4-777BAB59CA3A}" type="presOf" srcId="{8323B7C0-1BC9-D346-BB58-A9C117156F5D}" destId="{E3535771-EF67-4143-8347-696CF6689336}" srcOrd="0" destOrd="0" presId="urn:microsoft.com/office/officeart/2008/layout/HorizontalMultiLevelHierarchy"/>
    <dgm:cxn modelId="{B5511DE6-AA16-1B4F-86B9-3570C6832064}" type="presOf" srcId="{24106BC9-B3C4-DF49-9CF5-5AF24697E305}" destId="{ECABC3E7-9CC5-9F4E-BEB5-2894537929F9}" srcOrd="1" destOrd="0" presId="urn:microsoft.com/office/officeart/2008/layout/HorizontalMultiLevelHierarchy"/>
    <dgm:cxn modelId="{C4994CE8-544A-224D-B180-BB33DEB5AE9F}" type="presOf" srcId="{05262FB9-C221-424B-84B8-A1A18EDDB632}" destId="{10CCAE0C-96A4-8E4F-AC4A-9720C2AA11B6}" srcOrd="0" destOrd="0" presId="urn:microsoft.com/office/officeart/2008/layout/HorizontalMultiLevelHierarchy"/>
    <dgm:cxn modelId="{7F0065F1-FEA8-8B45-84CF-B0AB1800A42A}" type="presOf" srcId="{24106BC9-B3C4-DF49-9CF5-5AF24697E305}" destId="{1038B75A-7A87-B340-8656-F286D0CA2F3B}" srcOrd="0" destOrd="0" presId="urn:microsoft.com/office/officeart/2008/layout/HorizontalMultiLevelHierarchy"/>
    <dgm:cxn modelId="{B9E43799-EC36-D14D-94E0-DEBB9BB84A89}" type="presParOf" srcId="{D906BC70-FCE4-D642-BFF5-BB7C3042D892}" destId="{42DD3460-246D-5A45-9E6A-8F4159158E45}" srcOrd="0" destOrd="0" presId="urn:microsoft.com/office/officeart/2008/layout/HorizontalMultiLevelHierarchy"/>
    <dgm:cxn modelId="{66435B9E-574F-8D4E-A074-0D67E43B4A65}" type="presParOf" srcId="{42DD3460-246D-5A45-9E6A-8F4159158E45}" destId="{10CCAE0C-96A4-8E4F-AC4A-9720C2AA11B6}" srcOrd="0" destOrd="0" presId="urn:microsoft.com/office/officeart/2008/layout/HorizontalMultiLevelHierarchy"/>
    <dgm:cxn modelId="{192E7DD7-04F4-4949-893C-C0BA8991149D}" type="presParOf" srcId="{42DD3460-246D-5A45-9E6A-8F4159158E45}" destId="{3E063A42-3CCF-2A4B-8357-179ED8B6AFDE}" srcOrd="1" destOrd="0" presId="urn:microsoft.com/office/officeart/2008/layout/HorizontalMultiLevelHierarchy"/>
    <dgm:cxn modelId="{45C45324-5B5B-9D47-97E9-C4F606B45CE1}" type="presParOf" srcId="{3E063A42-3CCF-2A4B-8357-179ED8B6AFDE}" destId="{E3535771-EF67-4143-8347-696CF6689336}" srcOrd="0" destOrd="0" presId="urn:microsoft.com/office/officeart/2008/layout/HorizontalMultiLevelHierarchy"/>
    <dgm:cxn modelId="{6AE877A5-5DEA-124A-A335-BFD073A8B30D}" type="presParOf" srcId="{E3535771-EF67-4143-8347-696CF6689336}" destId="{32A9AED6-193A-0F47-A6B6-1572347034FF}" srcOrd="0" destOrd="0" presId="urn:microsoft.com/office/officeart/2008/layout/HorizontalMultiLevelHierarchy"/>
    <dgm:cxn modelId="{F13A5DE5-ED62-0E4D-AB75-705679049965}" type="presParOf" srcId="{3E063A42-3CCF-2A4B-8357-179ED8B6AFDE}" destId="{62A46676-459D-5945-B0DC-D6BB8CAAA871}" srcOrd="1" destOrd="0" presId="urn:microsoft.com/office/officeart/2008/layout/HorizontalMultiLevelHierarchy"/>
    <dgm:cxn modelId="{BC490E27-0856-7D49-9D95-7850B60B31BC}" type="presParOf" srcId="{62A46676-459D-5945-B0DC-D6BB8CAAA871}" destId="{74AB2BFF-9904-D94E-B419-18CE83D4A174}" srcOrd="0" destOrd="0" presId="urn:microsoft.com/office/officeart/2008/layout/HorizontalMultiLevelHierarchy"/>
    <dgm:cxn modelId="{8EA4CD70-5BFC-6A4B-9970-453382FE2282}" type="presParOf" srcId="{62A46676-459D-5945-B0DC-D6BB8CAAA871}" destId="{6A76B481-798F-FC42-A95E-BDBA56E65487}" srcOrd="1" destOrd="0" presId="urn:microsoft.com/office/officeart/2008/layout/HorizontalMultiLevelHierarchy"/>
    <dgm:cxn modelId="{32AE6163-E27B-814D-B601-129012683CDC}" type="presParOf" srcId="{3E063A42-3CCF-2A4B-8357-179ED8B6AFDE}" destId="{C2ED1A1E-7AB0-9B49-B183-CBCF0135B7AC}" srcOrd="2" destOrd="0" presId="urn:microsoft.com/office/officeart/2008/layout/HorizontalMultiLevelHierarchy"/>
    <dgm:cxn modelId="{BA677CB4-F895-7442-B326-9D774720373C}" type="presParOf" srcId="{C2ED1A1E-7AB0-9B49-B183-CBCF0135B7AC}" destId="{E51EB1FF-BC1D-6B4C-83F8-527D21D62107}" srcOrd="0" destOrd="0" presId="urn:microsoft.com/office/officeart/2008/layout/HorizontalMultiLevelHierarchy"/>
    <dgm:cxn modelId="{390F0B79-AB8C-C34F-96B0-3168886BC36A}" type="presParOf" srcId="{3E063A42-3CCF-2A4B-8357-179ED8B6AFDE}" destId="{BCA8D204-BDC6-304A-BC00-0E178CFCB9A7}" srcOrd="3" destOrd="0" presId="urn:microsoft.com/office/officeart/2008/layout/HorizontalMultiLevelHierarchy"/>
    <dgm:cxn modelId="{A09713B8-DE3A-964C-824E-521463E34003}" type="presParOf" srcId="{BCA8D204-BDC6-304A-BC00-0E178CFCB9A7}" destId="{A13E7E82-05E2-D749-8147-8545C300A785}" srcOrd="0" destOrd="0" presId="urn:microsoft.com/office/officeart/2008/layout/HorizontalMultiLevelHierarchy"/>
    <dgm:cxn modelId="{0E3F2839-4F2C-9F41-94D5-B553E6D3B40B}" type="presParOf" srcId="{BCA8D204-BDC6-304A-BC00-0E178CFCB9A7}" destId="{2F0504B1-0148-DC46-A861-580987FCFA52}" srcOrd="1" destOrd="0" presId="urn:microsoft.com/office/officeart/2008/layout/HorizontalMultiLevelHierarchy"/>
    <dgm:cxn modelId="{E0A7F3D5-B319-7E44-922F-735DD8CC2FDD}" type="presParOf" srcId="{3E063A42-3CCF-2A4B-8357-179ED8B6AFDE}" destId="{1038B75A-7A87-B340-8656-F286D0CA2F3B}" srcOrd="4" destOrd="0" presId="urn:microsoft.com/office/officeart/2008/layout/HorizontalMultiLevelHierarchy"/>
    <dgm:cxn modelId="{F6E9C82F-4C88-B449-8A46-AFB24E0A2EC0}" type="presParOf" srcId="{1038B75A-7A87-B340-8656-F286D0CA2F3B}" destId="{ECABC3E7-9CC5-9F4E-BEB5-2894537929F9}" srcOrd="0" destOrd="0" presId="urn:microsoft.com/office/officeart/2008/layout/HorizontalMultiLevelHierarchy"/>
    <dgm:cxn modelId="{172CACF0-BCCE-CD48-BB81-4B9CA343F3F0}" type="presParOf" srcId="{3E063A42-3CCF-2A4B-8357-179ED8B6AFDE}" destId="{F2FFF02E-9B01-404B-A00E-D9E3C7683021}" srcOrd="5" destOrd="0" presId="urn:microsoft.com/office/officeart/2008/layout/HorizontalMultiLevelHierarchy"/>
    <dgm:cxn modelId="{DB905BD7-7567-B348-B6DF-B9FD7214B0A4}" type="presParOf" srcId="{F2FFF02E-9B01-404B-A00E-D9E3C7683021}" destId="{743DA37D-F5F7-384B-B35D-1D11C4CF818F}" srcOrd="0" destOrd="0" presId="urn:microsoft.com/office/officeart/2008/layout/HorizontalMultiLevelHierarchy"/>
    <dgm:cxn modelId="{3452E1DB-9B5E-9345-9B0B-9D6F075CCDB0}" type="presParOf" srcId="{F2FFF02E-9B01-404B-A00E-D9E3C7683021}" destId="{D5B55B9E-7304-AC48-AAC5-3D98E93D260B}" srcOrd="1" destOrd="0" presId="urn:microsoft.com/office/officeart/2008/layout/HorizontalMultiLevelHierarchy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38B75A-7A87-B340-8656-F286D0CA2F3B}">
      <dsp:nvSpPr>
        <dsp:cNvPr id="0" name=""/>
        <dsp:cNvSpPr/>
      </dsp:nvSpPr>
      <dsp:spPr>
        <a:xfrm>
          <a:off x="1920119" y="2110177"/>
          <a:ext cx="686662" cy="11781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43331" y="0"/>
              </a:lnTo>
              <a:lnTo>
                <a:pt x="343331" y="1178183"/>
              </a:lnTo>
              <a:lnTo>
                <a:pt x="686662" y="1178183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2229358" y="2665176"/>
        <a:ext cx="68183" cy="68183"/>
      </dsp:txXfrm>
    </dsp:sp>
    <dsp:sp modelId="{C2ED1A1E-7AB0-9B49-B183-CBCF0135B7AC}">
      <dsp:nvSpPr>
        <dsp:cNvPr id="0" name=""/>
        <dsp:cNvSpPr/>
      </dsp:nvSpPr>
      <dsp:spPr>
        <a:xfrm>
          <a:off x="1920119" y="2064457"/>
          <a:ext cx="68666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86662" y="4572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2246284" y="2093010"/>
        <a:ext cx="34333" cy="34333"/>
      </dsp:txXfrm>
    </dsp:sp>
    <dsp:sp modelId="{E3535771-EF67-4143-8347-696CF6689336}">
      <dsp:nvSpPr>
        <dsp:cNvPr id="0" name=""/>
        <dsp:cNvSpPr/>
      </dsp:nvSpPr>
      <dsp:spPr>
        <a:xfrm>
          <a:off x="1920119" y="978886"/>
          <a:ext cx="686662" cy="1131290"/>
        </a:xfrm>
        <a:custGeom>
          <a:avLst/>
          <a:gdLst/>
          <a:ahLst/>
          <a:cxnLst/>
          <a:rect l="0" t="0" r="0" b="0"/>
          <a:pathLst>
            <a:path>
              <a:moveTo>
                <a:pt x="0" y="1131290"/>
              </a:moveTo>
              <a:lnTo>
                <a:pt x="343331" y="1131290"/>
              </a:lnTo>
              <a:lnTo>
                <a:pt x="343331" y="0"/>
              </a:lnTo>
              <a:lnTo>
                <a:pt x="686662" y="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it-IT" sz="500" kern="1200"/>
        </a:p>
      </dsp:txBody>
      <dsp:txXfrm>
        <a:off x="2230366" y="1511447"/>
        <a:ext cx="66168" cy="66168"/>
      </dsp:txXfrm>
    </dsp:sp>
    <dsp:sp modelId="{10CCAE0C-96A4-8E4F-AC4A-9720C2AA11B6}">
      <dsp:nvSpPr>
        <dsp:cNvPr id="0" name=""/>
        <dsp:cNvSpPr/>
      </dsp:nvSpPr>
      <dsp:spPr>
        <a:xfrm rot="16200000">
          <a:off x="-590991" y="1709243"/>
          <a:ext cx="4220354" cy="801867"/>
        </a:xfrm>
        <a:prstGeom prst="rect">
          <a:avLst/>
        </a:prstGeom>
        <a:gradFill rotWithShape="0">
          <a:gsLst>
            <a:gs pos="100000">
              <a:srgbClr val="37729B"/>
            </a:gs>
            <a:gs pos="10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4925" tIns="34925" rIns="34925" bIns="34925" numCol="1" spcCol="1270" anchor="ctr" anchorCtr="0">
          <a:noAutofit/>
        </a:bodyPr>
        <a:lstStyle/>
        <a:p>
          <a:pPr marL="0" lvl="0" indent="0" algn="ctr" defTabSz="2444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5500" kern="1200" dirty="0"/>
            <a:t>UISS</a:t>
          </a:r>
        </a:p>
      </dsp:txBody>
      <dsp:txXfrm>
        <a:off x="-590991" y="1709243"/>
        <a:ext cx="4220354" cy="801867"/>
      </dsp:txXfrm>
    </dsp:sp>
    <dsp:sp modelId="{74AB2BFF-9904-D94E-B419-18CE83D4A174}">
      <dsp:nvSpPr>
        <dsp:cNvPr id="0" name=""/>
        <dsp:cNvSpPr/>
      </dsp:nvSpPr>
      <dsp:spPr>
        <a:xfrm>
          <a:off x="2606782" y="577953"/>
          <a:ext cx="2630124" cy="801867"/>
        </a:xfrm>
        <a:prstGeom prst="rect">
          <a:avLst/>
        </a:prstGeom>
        <a:gradFill rotWithShape="0">
          <a:gsLst>
            <a:gs pos="100000">
              <a:srgbClr val="CBA33E"/>
            </a:gs>
            <a:gs pos="10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err="1"/>
            <a:t>Physiology</a:t>
          </a:r>
          <a:r>
            <a:rPr lang="it-IT" sz="2800" kern="1200"/>
            <a:t> model</a:t>
          </a:r>
        </a:p>
      </dsp:txBody>
      <dsp:txXfrm>
        <a:off x="2606782" y="577953"/>
        <a:ext cx="2630124" cy="801867"/>
      </dsp:txXfrm>
    </dsp:sp>
    <dsp:sp modelId="{A13E7E82-05E2-D749-8147-8545C300A785}">
      <dsp:nvSpPr>
        <dsp:cNvPr id="0" name=""/>
        <dsp:cNvSpPr/>
      </dsp:nvSpPr>
      <dsp:spPr>
        <a:xfrm>
          <a:off x="2606782" y="1709243"/>
          <a:ext cx="2630124" cy="801867"/>
        </a:xfrm>
        <a:prstGeom prst="rect">
          <a:avLst/>
        </a:prstGeom>
        <a:gradFill rotWithShape="0">
          <a:gsLst>
            <a:gs pos="100000">
              <a:srgbClr val="CBA33E"/>
            </a:gs>
            <a:gs pos="10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 err="1"/>
            <a:t>Disease</a:t>
          </a:r>
          <a:r>
            <a:rPr lang="it-IT" sz="2800" kern="1200"/>
            <a:t> model</a:t>
          </a:r>
        </a:p>
      </dsp:txBody>
      <dsp:txXfrm>
        <a:off x="2606782" y="1709243"/>
        <a:ext cx="2630124" cy="801867"/>
      </dsp:txXfrm>
    </dsp:sp>
    <dsp:sp modelId="{743DA37D-F5F7-384B-B35D-1D11C4CF818F}">
      <dsp:nvSpPr>
        <dsp:cNvPr id="0" name=""/>
        <dsp:cNvSpPr/>
      </dsp:nvSpPr>
      <dsp:spPr>
        <a:xfrm>
          <a:off x="2606782" y="2887426"/>
          <a:ext cx="2630124" cy="801867"/>
        </a:xfrm>
        <a:prstGeom prst="rect">
          <a:avLst/>
        </a:prstGeom>
        <a:gradFill rotWithShape="0">
          <a:gsLst>
            <a:gs pos="100000">
              <a:srgbClr val="CBA33E"/>
            </a:gs>
            <a:gs pos="10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800" kern="1200"/>
            <a:t>Treatment model</a:t>
          </a:r>
        </a:p>
      </dsp:txBody>
      <dsp:txXfrm>
        <a:off x="2606782" y="2887426"/>
        <a:ext cx="2630124" cy="8018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740A79-2562-A44F-8B86-0F10368043D0}" type="datetimeFigureOut">
              <a:rPr lang="en-IT" smtClean="0"/>
              <a:t>24/06/24</a:t>
            </a:fld>
            <a:endParaRPr lang="en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150BD1-DAFD-384D-8BD3-CB7AE928DDD2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534545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150BD1-DAFD-384D-8BD3-CB7AE928DDD2}" type="slidenum">
              <a:rPr lang="en-IT" smtClean="0"/>
              <a:t>1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752948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150BD1-DAFD-384D-8BD3-CB7AE928DDD2}" type="slidenum">
              <a:rPr lang="en-IT" smtClean="0"/>
              <a:t>3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2210184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150BD1-DAFD-384D-8BD3-CB7AE928DDD2}" type="slidenum">
              <a:rPr lang="en-IT" smtClean="0"/>
              <a:t>6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846958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b="0" i="0" u="none" strike="noStrike" dirty="0">
              <a:solidFill>
                <a:srgbClr val="000000"/>
              </a:solidFill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150BD1-DAFD-384D-8BD3-CB7AE928DDD2}" type="slidenum">
              <a:rPr lang="en-IT" smtClean="0"/>
              <a:t>7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4739674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150BD1-DAFD-384D-8BD3-CB7AE928DDD2}" type="slidenum">
              <a:rPr lang="en-IT" smtClean="0"/>
              <a:t>8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7312171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150BD1-DAFD-384D-8BD3-CB7AE928DDD2}" type="slidenum">
              <a:rPr lang="en-IT" smtClean="0"/>
              <a:t>9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442950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150BD1-DAFD-384D-8BD3-CB7AE928DDD2}" type="slidenum">
              <a:rPr lang="en-IT" smtClean="0"/>
              <a:t>10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0469524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150BD1-DAFD-384D-8BD3-CB7AE928DDD2}" type="slidenum">
              <a:rPr lang="en-IT" smtClean="0"/>
              <a:t>11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529103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1A08-603B-F543-86D7-53A3526D75CF}" type="datetimeFigureOut">
              <a:rPr lang="en-IT" smtClean="0"/>
              <a:t>24/06/24</a:t>
            </a:fld>
            <a:endParaRPr lang="en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ECA-E1DA-4A45-A76F-3EA6B73EE735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609153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1A08-603B-F543-86D7-53A3526D75CF}" type="datetimeFigureOut">
              <a:rPr lang="en-IT" smtClean="0"/>
              <a:t>24/06/24</a:t>
            </a:fld>
            <a:endParaRPr lang="en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ECA-E1DA-4A45-A76F-3EA6B73EE735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632549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1A08-603B-F543-86D7-53A3526D75CF}" type="datetimeFigureOut">
              <a:rPr lang="en-IT" smtClean="0"/>
              <a:t>24/06/24</a:t>
            </a:fld>
            <a:endParaRPr lang="en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ECA-E1DA-4A45-A76F-3EA6B73EE735}" type="slidenum">
              <a:rPr lang="en-IT" smtClean="0"/>
              <a:t>‹#›</a:t>
            </a:fld>
            <a:endParaRPr lang="en-IT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88001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1A08-603B-F543-86D7-53A3526D75CF}" type="datetimeFigureOut">
              <a:rPr lang="en-IT" smtClean="0"/>
              <a:t>24/06/24</a:t>
            </a:fld>
            <a:endParaRPr lang="en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ECA-E1DA-4A45-A76F-3EA6B73EE735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706669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1A08-603B-F543-86D7-53A3526D75CF}" type="datetimeFigureOut">
              <a:rPr lang="en-IT" smtClean="0"/>
              <a:t>24/06/24</a:t>
            </a:fld>
            <a:endParaRPr lang="en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ECA-E1DA-4A45-A76F-3EA6B73EE735}" type="slidenum">
              <a:rPr lang="en-IT" smtClean="0"/>
              <a:t>‹#›</a:t>
            </a:fld>
            <a:endParaRPr lang="en-IT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547702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1A08-603B-F543-86D7-53A3526D75CF}" type="datetimeFigureOut">
              <a:rPr lang="en-IT" smtClean="0"/>
              <a:t>24/06/24</a:t>
            </a:fld>
            <a:endParaRPr lang="en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ECA-E1DA-4A45-A76F-3EA6B73EE735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8924635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1A08-603B-F543-86D7-53A3526D75CF}" type="datetimeFigureOut">
              <a:rPr lang="en-IT" smtClean="0"/>
              <a:t>24/06/24</a:t>
            </a:fld>
            <a:endParaRPr lang="en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ECA-E1DA-4A45-A76F-3EA6B73EE735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4073198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1A08-603B-F543-86D7-53A3526D75CF}" type="datetimeFigureOut">
              <a:rPr lang="en-IT" smtClean="0"/>
              <a:t>24/06/24</a:t>
            </a:fld>
            <a:endParaRPr lang="en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ECA-E1DA-4A45-A76F-3EA6B73EE735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69813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1A08-603B-F543-86D7-53A3526D75CF}" type="datetimeFigureOut">
              <a:rPr lang="en-IT" smtClean="0"/>
              <a:t>24/06/24</a:t>
            </a:fld>
            <a:endParaRPr lang="en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ECA-E1DA-4A45-A76F-3EA6B73EE735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918433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1A08-603B-F543-86D7-53A3526D75CF}" type="datetimeFigureOut">
              <a:rPr lang="en-IT" smtClean="0"/>
              <a:t>24/06/24</a:t>
            </a:fld>
            <a:endParaRPr lang="en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ECA-E1DA-4A45-A76F-3EA6B73EE735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411222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1A08-603B-F543-86D7-53A3526D75CF}" type="datetimeFigureOut">
              <a:rPr lang="en-IT" smtClean="0"/>
              <a:t>24/06/24</a:t>
            </a:fld>
            <a:endParaRPr lang="en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ECA-E1DA-4A45-A76F-3EA6B73EE735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34875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1A08-603B-F543-86D7-53A3526D75CF}" type="datetimeFigureOut">
              <a:rPr lang="en-IT" smtClean="0"/>
              <a:t>24/06/24</a:t>
            </a:fld>
            <a:endParaRPr lang="en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ECA-E1DA-4A45-A76F-3EA6B73EE735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559534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1A08-603B-F543-86D7-53A3526D75CF}" type="datetimeFigureOut">
              <a:rPr lang="en-IT" smtClean="0"/>
              <a:t>24/06/24</a:t>
            </a:fld>
            <a:endParaRPr lang="en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ECA-E1DA-4A45-A76F-3EA6B73EE735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977492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1A08-603B-F543-86D7-53A3526D75CF}" type="datetimeFigureOut">
              <a:rPr lang="en-IT" smtClean="0"/>
              <a:t>24/06/24</a:t>
            </a:fld>
            <a:endParaRPr lang="en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ECA-E1DA-4A45-A76F-3EA6B73EE735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608749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1A08-603B-F543-86D7-53A3526D75CF}" type="datetimeFigureOut">
              <a:rPr lang="en-IT" smtClean="0"/>
              <a:t>24/06/24</a:t>
            </a:fld>
            <a:endParaRPr lang="en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ECA-E1DA-4A45-A76F-3EA6B73EE735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846067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11A08-603B-F543-86D7-53A3526D75CF}" type="datetimeFigureOut">
              <a:rPr lang="en-IT" smtClean="0"/>
              <a:t>24/06/24</a:t>
            </a:fld>
            <a:endParaRPr lang="en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CFECA-E1DA-4A45-A76F-3EA6B73EE735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77208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11A08-603B-F543-86D7-53A3526D75CF}" type="datetimeFigureOut">
              <a:rPr lang="en-IT" smtClean="0"/>
              <a:t>24/06/24</a:t>
            </a:fld>
            <a:endParaRPr lang="en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F1CFECA-E1DA-4A45-A76F-3EA6B73EE735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077867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  <p:sldLayoutId id="2147483795" r:id="rId12"/>
    <p:sldLayoutId id="2147483796" r:id="rId13"/>
    <p:sldLayoutId id="2147483797" r:id="rId14"/>
    <p:sldLayoutId id="2147483798" r:id="rId15"/>
    <p:sldLayoutId id="214748379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21203/rs.3.rs-2111487/v2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valentina.disalvatore@unict.it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biologycorner.com/worksheets/name_that_gene.html" TargetMode="External"/><Relationship Id="rId4" Type="http://schemas.openxmlformats.org/officeDocument/2006/relationships/image" Target="../media/image6.gi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244A0D-4972-1F98-F979-FD2E75F202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3086296"/>
            <a:ext cx="7766936" cy="1646302"/>
          </a:xfrm>
        </p:spPr>
        <p:txBody>
          <a:bodyPr/>
          <a:lstStyle/>
          <a:p>
            <a:r>
              <a:rPr lang="en-GB" sz="4800" dirty="0"/>
              <a:t>Breaking the cycle: advancements in Universal Influenza Vaccine Design</a:t>
            </a:r>
            <a:br>
              <a:rPr lang="en-GB" sz="4800" dirty="0"/>
            </a:br>
            <a:r>
              <a:rPr lang="en-GB" sz="3200" dirty="0"/>
              <a:t>An UISS-Flu application</a:t>
            </a:r>
            <a:r>
              <a:rPr lang="en-GB" sz="4800" dirty="0"/>
              <a:t> </a:t>
            </a:r>
            <a:endParaRPr lang="en-IT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7E9E92-0AE3-4E17-C53E-A3432E2F2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732598"/>
            <a:ext cx="7766936" cy="1096899"/>
          </a:xfrm>
        </p:spPr>
        <p:txBody>
          <a:bodyPr>
            <a:normAutofit fontScale="92500" lnSpcReduction="10000"/>
          </a:bodyPr>
          <a:lstStyle/>
          <a:p>
            <a:r>
              <a:rPr lang="en-IT" dirty="0"/>
              <a:t>Valentina Di Salvatore</a:t>
            </a:r>
          </a:p>
          <a:p>
            <a:r>
              <a:rPr lang="en-IT" dirty="0"/>
              <a:t>Dipartimento di Scienze del Farmaco e della Salute</a:t>
            </a:r>
          </a:p>
          <a:p>
            <a:r>
              <a:rPr lang="en-IT" dirty="0"/>
              <a:t>Università degli studi di Catania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25450E1-2E25-0F8B-03F9-E5ED09BC2A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7582" y="457532"/>
            <a:ext cx="7772400" cy="850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173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8401A-7AF2-6032-E92E-47742A40B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Latest publications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F9606-CE83-F9E5-6B73-785940C0AB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9002694" cy="388077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GB" sz="2400" b="1" i="0" u="none" strike="noStrike" dirty="0">
                <a:solidFill>
                  <a:srgbClr val="323232"/>
                </a:solidFill>
                <a:effectLst/>
              </a:rPr>
              <a:t>Beyond the state of the art of reverse vaccinology: predicting vaccine efficacy with the Universal Immune System Simulator for influenza</a:t>
            </a:r>
          </a:p>
          <a:p>
            <a:pPr algn="just"/>
            <a:r>
              <a:rPr lang="en-GB" sz="1600" b="0" i="1" strike="noStrike" dirty="0">
                <a:solidFill>
                  <a:srgbClr val="323232"/>
                </a:solidFill>
                <a:effectLst/>
              </a:rPr>
              <a:t>Russo Giulia, </a:t>
            </a:r>
            <a:r>
              <a:rPr lang="en-GB" sz="1600" b="0" i="1" strike="noStrike" dirty="0" err="1">
                <a:solidFill>
                  <a:srgbClr val="323232"/>
                </a:solidFill>
                <a:effectLst/>
              </a:rPr>
              <a:t>Crispino</a:t>
            </a:r>
            <a:r>
              <a:rPr lang="en-GB" sz="1600" i="1" dirty="0">
                <a:solidFill>
                  <a:srgbClr val="323232"/>
                </a:solidFill>
              </a:rPr>
              <a:t> </a:t>
            </a:r>
            <a:r>
              <a:rPr lang="en-GB" sz="1600" b="0" i="1" strike="noStrike" dirty="0">
                <a:solidFill>
                  <a:srgbClr val="323232"/>
                </a:solidFill>
                <a:effectLst/>
              </a:rPr>
              <a:t>Elena, </a:t>
            </a:r>
            <a:r>
              <a:rPr lang="en-GB" sz="1600" b="0" i="1" strike="noStrike" dirty="0" err="1">
                <a:solidFill>
                  <a:srgbClr val="323232"/>
                </a:solidFill>
                <a:effectLst/>
              </a:rPr>
              <a:t>Maleki</a:t>
            </a:r>
            <a:r>
              <a:rPr lang="en-GB" sz="1600" i="1" dirty="0">
                <a:solidFill>
                  <a:srgbClr val="323232"/>
                </a:solidFill>
              </a:rPr>
              <a:t> </a:t>
            </a:r>
            <a:r>
              <a:rPr lang="en-GB" sz="1600" b="0" i="1" strike="noStrike" dirty="0" err="1">
                <a:solidFill>
                  <a:srgbClr val="323232"/>
                </a:solidFill>
                <a:effectLst/>
              </a:rPr>
              <a:t>Avisa</a:t>
            </a:r>
            <a:r>
              <a:rPr lang="en-GB" sz="1600" b="0" i="1" strike="noStrike" dirty="0">
                <a:solidFill>
                  <a:srgbClr val="323232"/>
                </a:solidFill>
                <a:effectLst/>
              </a:rPr>
              <a:t>, Di Salvatore Valentina, </a:t>
            </a:r>
            <a:r>
              <a:rPr lang="en-GB" sz="1600" b="0" i="1" strike="noStrike" dirty="0" err="1">
                <a:solidFill>
                  <a:srgbClr val="323232"/>
                </a:solidFill>
                <a:effectLst/>
              </a:rPr>
              <a:t>Pappalardo</a:t>
            </a:r>
            <a:r>
              <a:rPr lang="en-GB" sz="1600" i="1" dirty="0">
                <a:solidFill>
                  <a:srgbClr val="323232"/>
                </a:solidFill>
              </a:rPr>
              <a:t> </a:t>
            </a:r>
            <a:r>
              <a:rPr lang="en-GB" sz="1600" b="0" i="1" strike="noStrike" dirty="0">
                <a:solidFill>
                  <a:srgbClr val="323232"/>
                </a:solidFill>
                <a:effectLst/>
              </a:rPr>
              <a:t>Francesco</a:t>
            </a:r>
          </a:p>
          <a:p>
            <a:pPr algn="just"/>
            <a:r>
              <a:rPr lang="en-GB" sz="2000" dirty="0">
                <a:effectLst/>
                <a:latin typeface="Roboto" panose="02000000000000000000" pitchFamily="2" charset="0"/>
              </a:rPr>
              <a:t>DOI: </a:t>
            </a:r>
            <a:r>
              <a:rPr lang="en-GB" sz="2000" dirty="0">
                <a:solidFill>
                  <a:srgbClr val="1C4487"/>
                </a:solidFill>
                <a:effectLst/>
                <a:latin typeface="Roboto" panose="02000000000000000000" pitchFamily="2" charset="0"/>
                <a:hlinkClick r:id="rId3"/>
              </a:rPr>
              <a:t>https://doi.org/10.21203/rs.3.rs-2111487/v2</a:t>
            </a:r>
            <a:r>
              <a:rPr lang="en-GB" sz="2000" dirty="0">
                <a:solidFill>
                  <a:srgbClr val="1C4487"/>
                </a:solidFill>
                <a:effectLst/>
                <a:latin typeface="Roboto" panose="02000000000000000000" pitchFamily="2" charset="0"/>
              </a:rPr>
              <a:t>  </a:t>
            </a:r>
            <a:endParaRPr lang="en-GB" sz="2000" dirty="0">
              <a:effectLst/>
            </a:endParaRPr>
          </a:p>
          <a:p>
            <a:pPr algn="just"/>
            <a:endParaRPr lang="en-IT" sz="2000" dirty="0"/>
          </a:p>
          <a:p>
            <a:endParaRPr lang="en-IT" dirty="0"/>
          </a:p>
          <a:p>
            <a:r>
              <a:rPr lang="en-GB" sz="2200" b="1" dirty="0"/>
              <a:t>Reverse Vaccinology for Influenza A Virus: From Genome Sequencing to Vaccine Design</a:t>
            </a:r>
          </a:p>
          <a:p>
            <a:r>
              <a:rPr lang="en-GB" sz="1700" i="1" dirty="0"/>
              <a:t>Di Salvatore, V., Russo, G., </a:t>
            </a:r>
            <a:r>
              <a:rPr lang="en-GB" sz="1700" i="1" dirty="0" err="1"/>
              <a:t>Pappalardo</a:t>
            </a:r>
            <a:r>
              <a:rPr lang="en-GB" sz="1700" i="1" dirty="0"/>
              <a:t>, F.</a:t>
            </a:r>
          </a:p>
          <a:p>
            <a:r>
              <a:rPr lang="en-GB" sz="1700" i="1" dirty="0"/>
              <a:t>Methods in molecular biology (Clifton, N.J.), 2023, 2673, pp. 401–410</a:t>
            </a:r>
          </a:p>
          <a:p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3794962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CB24B-43D9-3252-D2CF-5F8A9C82F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T" b="1" dirty="0"/>
              <a:t>Thank you for your attention!</a:t>
            </a:r>
            <a:br>
              <a:rPr lang="en-IT" b="1" dirty="0"/>
            </a:br>
            <a:r>
              <a:rPr lang="en-IT" dirty="0"/>
              <a:t>Do you have any question?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ABC9EF-49F6-1892-4115-454342D3578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GB" dirty="0"/>
              <a:t>W</a:t>
            </a:r>
            <a:r>
              <a:rPr lang="en-IT" dirty="0"/>
              <a:t>rite to: </a:t>
            </a:r>
            <a:r>
              <a:rPr lang="en-IT" dirty="0">
                <a:hlinkClick r:id="rId3"/>
              </a:rPr>
              <a:t>valentina.disalvatore@unict.it</a:t>
            </a:r>
            <a:r>
              <a:rPr lang="en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30287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EC7FE9-3141-9C99-F20A-788B3B721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UISS modelling and simulation platform</a:t>
            </a:r>
            <a:endParaRPr lang="en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C8992-A0DE-596F-EB06-C4EA09F4B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6818" y="1488613"/>
            <a:ext cx="8596668" cy="3880773"/>
          </a:xfrm>
        </p:spPr>
        <p:txBody>
          <a:bodyPr>
            <a:normAutofit/>
          </a:bodyPr>
          <a:lstStyle/>
          <a:p>
            <a:pPr algn="just"/>
            <a:r>
              <a:rPr lang="en-GB" sz="2000" dirty="0"/>
              <a:t>The Universal Immune System Simulator (UISS) is an agent-based model designed to accurately replicate the key features of the human immune system.</a:t>
            </a:r>
            <a:endParaRPr lang="en-IT" sz="2000" dirty="0"/>
          </a:p>
        </p:txBody>
      </p:sp>
      <p:pic>
        <p:nvPicPr>
          <p:cNvPr id="5" name="Picture 4" descr="compartments.png">
            <a:extLst>
              <a:ext uri="{FF2B5EF4-FFF2-40B4-BE49-F238E27FC236}">
                <a16:creationId xmlns:a16="http://schemas.microsoft.com/office/drawing/2014/main" id="{EA59047F-D93E-0538-72EF-D779869678A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2802" y="3143289"/>
            <a:ext cx="4505732" cy="313422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2654952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5E901-97E2-55FE-E9A7-5B0362BE1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Utilizing a multi-layered approach, UISS incorporates three distinct layers:</a:t>
            </a:r>
            <a:endParaRPr lang="en-IT" dirty="0"/>
          </a:p>
        </p:txBody>
      </p:sp>
      <p:graphicFrame>
        <p:nvGraphicFramePr>
          <p:cNvPr id="4" name="Diagramma 4">
            <a:extLst>
              <a:ext uri="{FF2B5EF4-FFF2-40B4-BE49-F238E27FC236}">
                <a16:creationId xmlns:a16="http://schemas.microsoft.com/office/drawing/2014/main" id="{2B21DEB5-873A-D1EF-A773-E0FD59A5F7B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29456860"/>
              </p:ext>
            </p:extLst>
          </p:nvPr>
        </p:nvGraphicFramePr>
        <p:xfrm>
          <a:off x="0" y="1930400"/>
          <a:ext cx="6515797" cy="42203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Rettangolo 1">
            <a:extLst>
              <a:ext uri="{FF2B5EF4-FFF2-40B4-BE49-F238E27FC236}">
                <a16:creationId xmlns:a16="http://schemas.microsoft.com/office/drawing/2014/main" id="{A23C1B37-F219-353F-ED33-18C00EF7CB10}"/>
              </a:ext>
            </a:extLst>
          </p:cNvPr>
          <p:cNvSpPr/>
          <p:nvPr/>
        </p:nvSpPr>
        <p:spPr>
          <a:xfrm>
            <a:off x="5376357" y="2430600"/>
            <a:ext cx="489210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It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describes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the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physiological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response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of the human immune system to a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particular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stimulus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Rettangolo 2">
            <a:extLst>
              <a:ext uri="{FF2B5EF4-FFF2-40B4-BE49-F238E27FC236}">
                <a16:creationId xmlns:a16="http://schemas.microsoft.com/office/drawing/2014/main" id="{8D8F0E14-F65D-A2AE-7136-4E369998EBD0}"/>
              </a:ext>
            </a:extLst>
          </p:cNvPr>
          <p:cNvSpPr/>
          <p:nvPr/>
        </p:nvSpPr>
        <p:spPr>
          <a:xfrm>
            <a:off x="5376358" y="3518756"/>
            <a:ext cx="489210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It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represents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the immune dynamics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related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to the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mechanism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of action and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progression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of a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particular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disease</a:t>
            </a:r>
            <a:endParaRPr lang="it-IT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CasellaDiTesto 3">
            <a:extLst>
              <a:ext uri="{FF2B5EF4-FFF2-40B4-BE49-F238E27FC236}">
                <a16:creationId xmlns:a16="http://schemas.microsoft.com/office/drawing/2014/main" id="{0DF016AA-8797-38E4-BE29-912842AB0246}"/>
              </a:ext>
            </a:extLst>
          </p:cNvPr>
          <p:cNvSpPr txBox="1"/>
          <p:nvPr/>
        </p:nvSpPr>
        <p:spPr>
          <a:xfrm>
            <a:off x="5376356" y="4767063"/>
            <a:ext cx="48921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It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depicts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the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effects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that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specific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treatment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used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to control or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prevent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the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disease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has</a:t>
            </a:r>
            <a:r>
              <a:rPr lang="it-IT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on the immune system.</a:t>
            </a:r>
          </a:p>
        </p:txBody>
      </p:sp>
    </p:spTree>
    <p:extLst>
      <p:ext uri="{BB962C8B-B14F-4D97-AF65-F5344CB8AC3E}">
        <p14:creationId xmlns:p14="http://schemas.microsoft.com/office/powerpoint/2010/main" val="4222500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25194-3A44-D5B7-B609-E39251B84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UISS disease layer modules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53074B-14D0-70CD-20E2-1847066DBE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T" sz="2400" dirty="0"/>
              <a:t>UISS-MS designed for Multiple Sclerosis</a:t>
            </a:r>
          </a:p>
          <a:p>
            <a:endParaRPr lang="en-IT" sz="2400" dirty="0"/>
          </a:p>
          <a:p>
            <a:endParaRPr lang="en-IT" sz="2400" dirty="0"/>
          </a:p>
          <a:p>
            <a:r>
              <a:rPr lang="en-IT" sz="2400" dirty="0"/>
              <a:t>UISS-COVID designed for COVID-19</a:t>
            </a:r>
          </a:p>
          <a:p>
            <a:endParaRPr lang="en-IT" sz="2400" dirty="0"/>
          </a:p>
          <a:p>
            <a:endParaRPr lang="en-IT" sz="2400" dirty="0"/>
          </a:p>
          <a:p>
            <a:r>
              <a:rPr lang="en-IT" sz="2400" dirty="0"/>
              <a:t>UISS-FLU designed for Influenza</a:t>
            </a:r>
          </a:p>
        </p:txBody>
      </p:sp>
    </p:spTree>
    <p:extLst>
      <p:ext uri="{BB962C8B-B14F-4D97-AF65-F5344CB8AC3E}">
        <p14:creationId xmlns:p14="http://schemas.microsoft.com/office/powerpoint/2010/main" val="2956777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anim to="1.5" calcmode="lin" valueType="num">
                                      <p:cBhvr override="childStyle"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9E351-9763-16C4-A645-0606B2F2D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UISS-FLU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3110FF-7DC8-4EC8-8EC6-9439DDF097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56092"/>
            <a:ext cx="8596668" cy="3880773"/>
          </a:xfrm>
        </p:spPr>
        <p:txBody>
          <a:bodyPr>
            <a:normAutofit/>
          </a:bodyPr>
          <a:lstStyle/>
          <a:p>
            <a:pPr algn="just"/>
            <a:r>
              <a:rPr lang="en-IT" sz="2400" dirty="0"/>
              <a:t>Intended as IST to be ported on HPC.</a:t>
            </a:r>
          </a:p>
          <a:p>
            <a:pPr algn="just"/>
            <a:r>
              <a:rPr lang="en-GB" sz="2400" dirty="0"/>
              <a:t>UISS–FLU is a specific disease layer implementation added to the UISS general framework that aims at simulating the dynamics of the immune system response to the H5N1 influenza A infectious disease. </a:t>
            </a:r>
          </a:p>
          <a:p>
            <a:pPr algn="just"/>
            <a:r>
              <a:rPr lang="en-GB" sz="2400" dirty="0"/>
              <a:t>UISS-FLU has also been added with the treatment layer able to simulate and predict the efficacy of a potential vaccine formulation. </a:t>
            </a:r>
          </a:p>
        </p:txBody>
      </p:sp>
    </p:spTree>
    <p:extLst>
      <p:ext uri="{BB962C8B-B14F-4D97-AF65-F5344CB8AC3E}">
        <p14:creationId xmlns:p14="http://schemas.microsoft.com/office/powerpoint/2010/main" val="38161799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AD403-343E-337A-693C-14D2A3DEF2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Aim of the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983041-A56E-4328-6732-3E72E024D9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930400"/>
            <a:ext cx="9753025" cy="4454902"/>
          </a:xfrm>
        </p:spPr>
        <p:txBody>
          <a:bodyPr>
            <a:normAutofit/>
          </a:bodyPr>
          <a:lstStyle/>
          <a:p>
            <a:r>
              <a:rPr lang="en-GB" sz="2400" dirty="0"/>
              <a:t>Influenza vaccine efficacy depends on matching vaccine strains with circulating viruses. </a:t>
            </a:r>
          </a:p>
          <a:p>
            <a:r>
              <a:rPr lang="en-GB" sz="2400" dirty="0"/>
              <a:t>Yet, the virus's genetic variability complicates strain selection. </a:t>
            </a:r>
          </a:p>
          <a:p>
            <a:r>
              <a:rPr lang="en-GB" sz="2400" dirty="0"/>
              <a:t>Current vaccine strategies use surveillance data to predict prevalent strains for seasonal vaccines.</a:t>
            </a:r>
          </a:p>
          <a:p>
            <a:r>
              <a:rPr lang="en-GB" sz="2400" dirty="0"/>
              <a:t>This study seeks to investigate cross-reactivity among 6 HA and 2 NA influenza proteins, aiming to identify functionally similar forms. </a:t>
            </a:r>
          </a:p>
          <a:p>
            <a:r>
              <a:rPr lang="en-GB" sz="2400" dirty="0"/>
              <a:t>Key features will be extracted for potential use in designing a universal vaccine.</a:t>
            </a:r>
            <a:endParaRPr lang="en-IT" sz="2400" dirty="0"/>
          </a:p>
        </p:txBody>
      </p:sp>
    </p:spTree>
    <p:extLst>
      <p:ext uri="{BB962C8B-B14F-4D97-AF65-F5344CB8AC3E}">
        <p14:creationId xmlns:p14="http://schemas.microsoft.com/office/powerpoint/2010/main" val="244734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84BC93-8656-B282-0C62-8F0A67245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Antigenic subtypes of hemagglutinin (H) and neuraminidase (N)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9BA00-9C0A-30ED-568C-2E72BD1620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GB" sz="2400" dirty="0"/>
              <a:t>Based on their surface glycoproteins, HA and NA, influenza A viruses can be categorized into 16 HA subtypes and 9 NA subtypes (plus two more influenza-like genomes, H17N10 and H18N11, recently identified from bats), with further stratification based on strains. </a:t>
            </a:r>
          </a:p>
          <a:p>
            <a:pPr algn="just"/>
            <a:endParaRPr lang="en-GB" sz="2400" dirty="0"/>
          </a:p>
          <a:p>
            <a:pPr algn="just"/>
            <a:endParaRPr lang="en-IT" sz="2400" dirty="0"/>
          </a:p>
        </p:txBody>
      </p:sp>
      <p:pic>
        <p:nvPicPr>
          <p:cNvPr id="8" name="Immagine 2" descr="Immagine che contiene schermata, testo, linea, numero&#10;&#10;Descrizione generata automaticamente">
            <a:extLst>
              <a:ext uri="{FF2B5EF4-FFF2-40B4-BE49-F238E27FC236}">
                <a16:creationId xmlns:a16="http://schemas.microsoft.com/office/drawing/2014/main" id="{A979B085-4045-B76A-9FA1-7F4D95CD86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4" y="4199303"/>
            <a:ext cx="5269266" cy="2072248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magine 1" descr="Immagine che contiene schermata, testo, quadrato, numero&#10;&#10;Descrizione generata automaticamente">
            <a:extLst>
              <a:ext uri="{FF2B5EF4-FFF2-40B4-BE49-F238E27FC236}">
                <a16:creationId xmlns:a16="http://schemas.microsoft.com/office/drawing/2014/main" id="{F70B13EC-CF99-8677-DE01-7A8CF0F4AAE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1565" y="4227268"/>
            <a:ext cx="3112437" cy="20442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08991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0B2E5-83ED-72E2-894B-E6FAEFA4B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A simple idea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BF4CD8BE-5D46-18A6-17DE-9B68C675E6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633133" y="1084639"/>
            <a:ext cx="4047629" cy="5442731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E1F7F5D-9273-AFFF-B068-4C2286B9B5B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1188217" y="2858149"/>
            <a:ext cx="2283404" cy="1141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847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B3448-1AA0-A99A-4E01-B74849F4E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The proposed workflow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EDE199-0DEE-91DA-0B9B-53E28DE25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596325"/>
            <a:ext cx="10326464" cy="4494509"/>
          </a:xfrm>
        </p:spPr>
        <p:txBody>
          <a:bodyPr>
            <a:normAutofit fontScale="47500" lnSpcReduction="20000"/>
          </a:bodyPr>
          <a:lstStyle/>
          <a:p>
            <a:r>
              <a:rPr lang="en-GB" sz="4200" b="1" dirty="0"/>
              <a:t>Alignment of selected H-proteins</a:t>
            </a:r>
          </a:p>
          <a:p>
            <a:pPr marL="0" indent="0">
              <a:buNone/>
            </a:pPr>
            <a:r>
              <a:rPr lang="en-GB" sz="3200" i="1" dirty="0"/>
              <a:t> </a:t>
            </a:r>
            <a:r>
              <a:rPr lang="en-GB" sz="3200" i="1" dirty="0" err="1"/>
              <a:t>BLASTp</a:t>
            </a:r>
            <a:r>
              <a:rPr lang="en-GB" sz="3200" i="1" dirty="0"/>
              <a:t> (https://</a:t>
            </a:r>
            <a:r>
              <a:rPr lang="en-GB" sz="3200" i="1" dirty="0" err="1"/>
              <a:t>blast.ncbi.nlm.nih.gov</a:t>
            </a:r>
            <a:r>
              <a:rPr lang="en-GB" sz="3200" i="1" dirty="0"/>
              <a:t>/</a:t>
            </a:r>
            <a:r>
              <a:rPr lang="en-GB" sz="3200" i="1" dirty="0" err="1"/>
              <a:t>Blast.cgi?PROGRAM</a:t>
            </a:r>
            <a:r>
              <a:rPr lang="en-GB" sz="3200" i="1" dirty="0"/>
              <a:t>=</a:t>
            </a:r>
            <a:r>
              <a:rPr lang="en-GB" sz="3200" i="1" dirty="0" err="1"/>
              <a:t>blastp&amp;PAGE_TYPE</a:t>
            </a:r>
            <a:r>
              <a:rPr lang="en-GB" sz="3200" i="1" dirty="0"/>
              <a:t>=</a:t>
            </a:r>
            <a:r>
              <a:rPr lang="en-GB" sz="3200" i="1" dirty="0" err="1"/>
              <a:t>BlastSearch&amp;LINK_LOC</a:t>
            </a:r>
            <a:r>
              <a:rPr lang="en-GB" sz="3200" i="1" dirty="0"/>
              <a:t>=</a:t>
            </a:r>
            <a:r>
              <a:rPr lang="en-GB" sz="3200" i="1" dirty="0" err="1"/>
              <a:t>blasthome</a:t>
            </a:r>
            <a:r>
              <a:rPr lang="en-GB" sz="3200" i="1" dirty="0"/>
              <a:t>)</a:t>
            </a:r>
          </a:p>
          <a:p>
            <a:r>
              <a:rPr lang="en-GB" sz="4200" b="1" dirty="0"/>
              <a:t>Evaluation of the antigenicity of hit match sequences </a:t>
            </a:r>
          </a:p>
          <a:p>
            <a:pPr marL="0" indent="0">
              <a:buNone/>
            </a:pPr>
            <a:r>
              <a:rPr lang="en-GB" sz="3200" i="1" dirty="0"/>
              <a:t>Antigenic Peptide Prediction tool on the University of Madrid Immuno-medicine Group website (http://</a:t>
            </a:r>
            <a:r>
              <a:rPr lang="en-GB" sz="3200" i="1" dirty="0" err="1"/>
              <a:t>imed.med.ucm.es</a:t>
            </a:r>
            <a:r>
              <a:rPr lang="en-GB" sz="3200" i="1" dirty="0"/>
              <a:t>/Tools/</a:t>
            </a:r>
            <a:r>
              <a:rPr lang="en-GB" sz="3200" i="1" dirty="0" err="1"/>
              <a:t>antigenic.html</a:t>
            </a:r>
            <a:r>
              <a:rPr lang="en-GB" sz="3200" i="1" dirty="0"/>
              <a:t>).</a:t>
            </a:r>
          </a:p>
          <a:p>
            <a:r>
              <a:rPr lang="en-GB" sz="4200" b="1" dirty="0"/>
              <a:t>Identification of Helper T-lymphocyte epitopes </a:t>
            </a:r>
          </a:p>
          <a:p>
            <a:pPr marL="0" indent="0">
              <a:buNone/>
            </a:pPr>
            <a:r>
              <a:rPr lang="en-GB" sz="3200" i="1" dirty="0"/>
              <a:t>IEDB MHC I/MHC II binding tools (http://</a:t>
            </a:r>
            <a:r>
              <a:rPr lang="en-GB" sz="3200" i="1" dirty="0" err="1"/>
              <a:t>tools.iedb.org</a:t>
            </a:r>
            <a:r>
              <a:rPr lang="en-GB" sz="3200" i="1" dirty="0"/>
              <a:t>/</a:t>
            </a:r>
            <a:r>
              <a:rPr lang="en-GB" sz="3200" i="1" dirty="0" err="1"/>
              <a:t>mhci</a:t>
            </a:r>
            <a:r>
              <a:rPr lang="en-GB" sz="3200" i="1" dirty="0"/>
              <a:t>/ and http://</a:t>
            </a:r>
            <a:r>
              <a:rPr lang="en-GB" sz="3200" i="1" dirty="0" err="1"/>
              <a:t>tools.iedb.org</a:t>
            </a:r>
            <a:r>
              <a:rPr lang="en-GB" sz="3200" i="1" dirty="0"/>
              <a:t>/</a:t>
            </a:r>
            <a:r>
              <a:rPr lang="en-GB" sz="3200" i="1" dirty="0" err="1"/>
              <a:t>mhcii</a:t>
            </a:r>
            <a:r>
              <a:rPr lang="en-GB" sz="3200" i="1" dirty="0"/>
              <a:t>/).</a:t>
            </a:r>
          </a:p>
          <a:p>
            <a:r>
              <a:rPr lang="en-GB" sz="4200" b="1" dirty="0"/>
              <a:t>Identification of B-cell epitopes </a:t>
            </a:r>
          </a:p>
          <a:p>
            <a:pPr marL="0" indent="0">
              <a:buNone/>
            </a:pPr>
            <a:r>
              <a:rPr lang="en-GB" sz="3200" i="1" dirty="0"/>
              <a:t>BediPred software at the IEDB Analysis Resource (http://http://</a:t>
            </a:r>
            <a:r>
              <a:rPr lang="en-GB" sz="3200" i="1" dirty="0" err="1"/>
              <a:t>tools.iedb.org</a:t>
            </a:r>
            <a:r>
              <a:rPr lang="en-GB" sz="3200" i="1" dirty="0"/>
              <a:t>/</a:t>
            </a:r>
            <a:r>
              <a:rPr lang="en-GB" sz="3200" i="1" dirty="0" err="1"/>
              <a:t>bcell</a:t>
            </a:r>
            <a:r>
              <a:rPr lang="en-GB" sz="3200" i="1" dirty="0"/>
              <a:t>/).</a:t>
            </a:r>
          </a:p>
          <a:p>
            <a:r>
              <a:rPr lang="en-GB" sz="4200" b="1" dirty="0"/>
              <a:t>Evaluation of allergenicity and toxicity of the selected epitopes </a:t>
            </a:r>
          </a:p>
          <a:p>
            <a:pPr marL="0" indent="0">
              <a:buNone/>
            </a:pPr>
            <a:r>
              <a:rPr lang="en-US" sz="3300" i="1" dirty="0" err="1"/>
              <a:t>AllerTOP</a:t>
            </a:r>
            <a:r>
              <a:rPr lang="en-US" sz="3300" i="1" dirty="0"/>
              <a:t> v.2.0</a:t>
            </a:r>
            <a:r>
              <a:rPr lang="en-IT" sz="3300" i="1" dirty="0"/>
              <a:t> and </a:t>
            </a:r>
            <a:r>
              <a:rPr lang="en-US" sz="3300" i="1" dirty="0" err="1"/>
              <a:t>ToxinPred</a:t>
            </a:r>
            <a:r>
              <a:rPr lang="en-US" sz="3300" i="1" dirty="0"/>
              <a:t> v. 3.0</a:t>
            </a:r>
            <a:r>
              <a:rPr lang="en-GB" sz="3300" i="1" dirty="0"/>
              <a:t>.</a:t>
            </a:r>
          </a:p>
          <a:p>
            <a:r>
              <a:rPr lang="en-GB" sz="4200" b="1" dirty="0"/>
              <a:t>UISS-Flu simulations</a:t>
            </a:r>
          </a:p>
        </p:txBody>
      </p:sp>
    </p:spTree>
    <p:extLst>
      <p:ext uri="{BB962C8B-B14F-4D97-AF65-F5344CB8AC3E}">
        <p14:creationId xmlns:p14="http://schemas.microsoft.com/office/powerpoint/2010/main" val="214562358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{D78749A0-63CF-DE45-9EC6-4DE2EA1CF15C}tf10001119</Template>
  <TotalTime>8586</TotalTime>
  <Words>641</Words>
  <Application>Microsoft Macintosh PowerPoint</Application>
  <PresentationFormat>Widescreen</PresentationFormat>
  <Paragraphs>66</Paragraphs>
  <Slides>11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Roboto</vt:lpstr>
      <vt:lpstr>Trebuchet MS</vt:lpstr>
      <vt:lpstr>Wingdings 3</vt:lpstr>
      <vt:lpstr>Facet</vt:lpstr>
      <vt:lpstr>Breaking the cycle: advancements in Universal Influenza Vaccine Design An UISS-Flu application </vt:lpstr>
      <vt:lpstr>UISS modelling and simulation platform</vt:lpstr>
      <vt:lpstr>Utilizing a multi-layered approach, UISS incorporates three distinct layers:</vt:lpstr>
      <vt:lpstr>UISS disease layer modules</vt:lpstr>
      <vt:lpstr>UISS-FLU</vt:lpstr>
      <vt:lpstr>Aim of the study</vt:lpstr>
      <vt:lpstr>Antigenic subtypes of hemagglutinin (H) and neuraminidase (N)</vt:lpstr>
      <vt:lpstr>A simple idea</vt:lpstr>
      <vt:lpstr>The proposed workflow</vt:lpstr>
      <vt:lpstr>Latest publications</vt:lpstr>
      <vt:lpstr>Thank you for your attention! Do you have any question?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Universal Immune System Simulator</dc:title>
  <dc:creator>Valentina Di Salvatore</dc:creator>
  <cp:lastModifiedBy>Valentina Di Salvatore</cp:lastModifiedBy>
  <cp:revision>18</cp:revision>
  <dcterms:created xsi:type="dcterms:W3CDTF">2023-06-13T15:58:23Z</dcterms:created>
  <dcterms:modified xsi:type="dcterms:W3CDTF">2024-06-25T06:25:14Z</dcterms:modified>
</cp:coreProperties>
</file>