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76" r:id="rId4"/>
    <p:sldId id="274" r:id="rId5"/>
    <p:sldId id="275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4" roundtripDataSignature="AMtx7mh7atGOQdqVOqs2+9dc81ZTw7xW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AEEDF4-B3DB-421D-A093-CBF2B09A44D7}">
  <a:tblStyle styleId="{12AEEDF4-B3DB-421D-A093-CBF2B09A44D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75"/>
  </p:normalViewPr>
  <p:slideViewPr>
    <p:cSldViewPr snapToGrid="0">
      <p:cViewPr varScale="1">
        <p:scale>
          <a:sx n="102" d="100"/>
          <a:sy n="102" d="100"/>
        </p:scale>
        <p:origin x="95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customschemas.google.com/relationships/presentationmetadata" Target="metadata"/><Relationship Id="rId5" Type="http://schemas.openxmlformats.org/officeDocument/2006/relationships/slide" Target="slides/slide4.xml"/><Relationship Id="rId28" Type="http://schemas.openxmlformats.org/officeDocument/2006/relationships/tableStyles" Target="tableStyles.xml"/><Relationship Id="rId4" Type="http://schemas.openxmlformats.org/officeDocument/2006/relationships/slide" Target="slides/slide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2" name="Google Shape;6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4" name="Google Shape;10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9"/>
          <p:cNvSpPr/>
          <p:nvPr/>
        </p:nvSpPr>
        <p:spPr>
          <a:xfrm>
            <a:off x="0" y="0"/>
            <a:ext cx="5215066" cy="6858000"/>
          </a:xfrm>
          <a:custGeom>
            <a:avLst/>
            <a:gdLst/>
            <a:ahLst/>
            <a:cxnLst/>
            <a:rect l="l" t="t" r="r" b="b"/>
            <a:pathLst>
              <a:path w="5215066" h="6858000" extrusionOk="0">
                <a:moveTo>
                  <a:pt x="0" y="0"/>
                </a:moveTo>
                <a:lnTo>
                  <a:pt x="3197713" y="0"/>
                </a:lnTo>
                <a:lnTo>
                  <a:pt x="3259787" y="39865"/>
                </a:lnTo>
                <a:cubicBezTo>
                  <a:pt x="4439462" y="838237"/>
                  <a:pt x="5215066" y="2190263"/>
                  <a:pt x="5215066" y="3723759"/>
                </a:cubicBezTo>
                <a:cubicBezTo>
                  <a:pt x="5215066" y="4797206"/>
                  <a:pt x="4835020" y="5781733"/>
                  <a:pt x="4202364" y="6549681"/>
                </a:cubicBezTo>
                <a:lnTo>
                  <a:pt x="392263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 b="5888"/>
          <a:stretch/>
        </p:blipFill>
        <p:spPr>
          <a:xfrm>
            <a:off x="5796500" y="1971412"/>
            <a:ext cx="5640399" cy="297263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388883" y="1207148"/>
            <a:ext cx="3658584" cy="450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9"/>
          <p:cNvSpPr/>
          <p:nvPr/>
        </p:nvSpPr>
        <p:spPr>
          <a:xfrm>
            <a:off x="11784011" y="5783564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3"/>
          <p:cNvSpPr txBox="1">
            <a:spLocks noGrp="1"/>
          </p:cNvSpPr>
          <p:nvPr>
            <p:ph type="ctrTitle"/>
          </p:nvPr>
        </p:nvSpPr>
        <p:spPr>
          <a:xfrm>
            <a:off x="1524000" y="18370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subTitle" idx="1"/>
          </p:nvPr>
        </p:nvSpPr>
        <p:spPr>
          <a:xfrm>
            <a:off x="1524000" y="43167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 txBox="1">
            <a:spLocks noGrp="1"/>
          </p:cNvSpPr>
          <p:nvPr>
            <p:ph type="title"/>
          </p:nvPr>
        </p:nvSpPr>
        <p:spPr>
          <a:xfrm>
            <a:off x="839788" y="17594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body" idx="1"/>
          </p:nvPr>
        </p:nvSpPr>
        <p:spPr>
          <a:xfrm>
            <a:off x="839788" y="176524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25"/>
          <p:cNvSpPr txBox="1">
            <a:spLocks noGrp="1"/>
          </p:cNvSpPr>
          <p:nvPr>
            <p:ph type="body" idx="2"/>
          </p:nvPr>
        </p:nvSpPr>
        <p:spPr>
          <a:xfrm>
            <a:off x="839788" y="258915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body" idx="3"/>
          </p:nvPr>
        </p:nvSpPr>
        <p:spPr>
          <a:xfrm>
            <a:off x="6172200" y="176524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4"/>
          </p:nvPr>
        </p:nvSpPr>
        <p:spPr>
          <a:xfrm>
            <a:off x="6172200" y="258915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8"/>
          <p:cNvSpPr/>
          <p:nvPr/>
        </p:nvSpPr>
        <p:spPr>
          <a:xfrm>
            <a:off x="0" y="1"/>
            <a:ext cx="12191999" cy="169068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1" name="Google Shape;11;p18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6" name="Google Shape;16;p18"/>
          <p:cNvSpPr/>
          <p:nvPr/>
        </p:nvSpPr>
        <p:spPr>
          <a:xfrm>
            <a:off x="11784011" y="5783564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>
            <a:spLocks noGrp="1"/>
          </p:cNvSpPr>
          <p:nvPr>
            <p:ph type="title"/>
          </p:nvPr>
        </p:nvSpPr>
        <p:spPr>
          <a:xfrm>
            <a:off x="388882" y="1207148"/>
            <a:ext cx="3563007" cy="4501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GB" sz="3600" b="1" dirty="0">
                <a:latin typeface="Calibri"/>
                <a:ea typeface="Calibri"/>
                <a:cs typeface="Calibri"/>
                <a:sym typeface="Calibri"/>
              </a:rPr>
              <a:t>WP1: Implementation of modelling &amp; simulation platforms through HPC solvers</a:t>
            </a:r>
          </a:p>
        </p:txBody>
      </p:sp>
      <p:sp>
        <p:nvSpPr>
          <p:cNvPr id="65" name="Google Shape;65;p1"/>
          <p:cNvSpPr txBox="1"/>
          <p:nvPr/>
        </p:nvSpPr>
        <p:spPr>
          <a:xfrm>
            <a:off x="7127608" y="5546077"/>
            <a:ext cx="31726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Meeting </a:t>
            </a:r>
            <a:r>
              <a:rPr lang="en-GB" sz="18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plenario</a:t>
            </a: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ICS-C Spoke 8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 25 2024 - CINECA, Bologna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11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en-GB" sz="4400" b="1" dirty="0">
                <a:latin typeface="Calibri"/>
                <a:ea typeface="Calibri"/>
                <a:cs typeface="Calibri"/>
                <a:sym typeface="Calibri"/>
              </a:rPr>
              <a:t>WP1: Implementation of modelling &amp; simulation platforms through HPC solvers</a:t>
            </a:r>
            <a:endParaRPr dirty="0"/>
          </a:p>
        </p:txBody>
      </p:sp>
      <p:sp>
        <p:nvSpPr>
          <p:cNvPr id="107" name="Google Shape;107;p5"/>
          <p:cNvSpPr txBox="1">
            <a:spLocks noGrp="1"/>
          </p:cNvSpPr>
          <p:nvPr>
            <p:ph type="body" idx="1"/>
          </p:nvPr>
        </p:nvSpPr>
        <p:spPr>
          <a:xfrm>
            <a:off x="620110" y="1819410"/>
            <a:ext cx="111639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dirty="0"/>
              <a:t>Task 1.1 Investigation of methodologies for the implementation of HPC solvers (M01-M18)</a:t>
            </a:r>
          </a:p>
          <a:p>
            <a:pPr marL="685800" lvl="1" indent="-228600">
              <a:lnSpc>
                <a:spcPct val="150000"/>
              </a:lnSpc>
              <a:buSzPts val="2000"/>
              <a:buFont typeface="NTR"/>
              <a:buChar char="-"/>
            </a:pPr>
            <a:r>
              <a:rPr lang="en-GB" sz="2000" dirty="0"/>
              <a:t>Task Lead: UNICT</a:t>
            </a:r>
          </a:p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2000" dirty="0"/>
              <a:t>MS1.1 (Month 06)	Portfolio of selected solvers should be identified and installed </a:t>
            </a:r>
          </a:p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2000" dirty="0"/>
              <a:t>D1.1 (Month 12) Report on the available HPC solvers and their optimisation</a:t>
            </a:r>
          </a:p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FFFF00"/>
                </a:highlight>
              </a:rPr>
              <a:t>D1.2 (Month 18) Report on the first hackathon for Biomedical HPC solver users (Alfredo </a:t>
            </a:r>
            <a:r>
              <a:rPr lang="en-GB" sz="2000" dirty="0" err="1">
                <a:highlight>
                  <a:srgbClr val="FFFF00"/>
                </a:highlight>
              </a:rPr>
              <a:t>Pulvirenti</a:t>
            </a:r>
            <a:r>
              <a:rPr lang="en-GB" sz="2000" dirty="0">
                <a:highlight>
                  <a:srgbClr val="FFFF00"/>
                </a:highlight>
              </a:rPr>
              <a:t>)</a:t>
            </a:r>
          </a:p>
        </p:txBody>
      </p:sp>
      <p:sp>
        <p:nvSpPr>
          <p:cNvPr id="108" name="Google Shape;108;p5"/>
          <p:cNvSpPr/>
          <p:nvPr/>
        </p:nvSpPr>
        <p:spPr>
          <a:xfrm>
            <a:off x="11784011" y="5783564"/>
            <a:ext cx="407988" cy="819150"/>
          </a:xfrm>
          <a:custGeom>
            <a:avLst/>
            <a:gdLst/>
            <a:ahLst/>
            <a:cxnLst/>
            <a:rect l="l" t="t" r="r" b="b"/>
            <a:pathLst>
              <a:path w="1799" h="3612" extrusionOk="0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endParaRPr sz="1800" b="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109" name="Google Shape;109;p5"/>
          <p:cNvSpPr txBox="1"/>
          <p:nvPr/>
        </p:nvSpPr>
        <p:spPr>
          <a:xfrm>
            <a:off x="1106123" y="6170748"/>
            <a:ext cx="187583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en-GB" sz="1200" b="0" i="1" u="none" strike="noStrike" cap="none" dirty="0">
                <a:solidFill>
                  <a:schemeClr val="dk1"/>
                </a:solidFill>
                <a:latin typeface="+mj-lt"/>
                <a:ea typeface="Times New Roman"/>
                <a:cs typeface="Times New Roman"/>
                <a:sym typeface="Times New Roman"/>
              </a:rPr>
              <a:t>M18 is February 2024</a:t>
            </a:r>
            <a:endParaRPr sz="1400" b="0" i="1" u="none" strike="noStrike" cap="none" dirty="0">
              <a:solidFill>
                <a:srgbClr val="000000"/>
              </a:solidFill>
              <a:latin typeface="+mj-lt"/>
              <a:ea typeface="Arial"/>
              <a:cs typeface="Arial"/>
              <a:sym typeface="Arial"/>
            </a:endParaRPr>
          </a:p>
        </p:txBody>
      </p:sp>
      <p:pic>
        <p:nvPicPr>
          <p:cNvPr id="2" name="Graphic 1" descr="Tick with solid fill">
            <a:extLst>
              <a:ext uri="{FF2B5EF4-FFF2-40B4-BE49-F238E27FC236}">
                <a16:creationId xmlns:a16="http://schemas.microsoft.com/office/drawing/2014/main" id="{5C8D6B39-9F1E-1034-4BD9-8ED891A038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44853" y="3429000"/>
            <a:ext cx="478221" cy="822434"/>
          </a:xfrm>
          <a:prstGeom prst="rect">
            <a:avLst/>
          </a:prstGeom>
        </p:spPr>
      </p:pic>
      <p:pic>
        <p:nvPicPr>
          <p:cNvPr id="3" name="Graphic 2" descr="Tick with solid fill">
            <a:extLst>
              <a:ext uri="{FF2B5EF4-FFF2-40B4-BE49-F238E27FC236}">
                <a16:creationId xmlns:a16="http://schemas.microsoft.com/office/drawing/2014/main" id="{D2DA84F8-F626-6792-2527-C8D95E75BB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21963" y="3995079"/>
            <a:ext cx="478221" cy="8224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6AD0D-0B71-9663-B46C-989AA795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D1.2 (Month 18) Report on the first hackathon for Biomedical HPC solver users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581359-6653-FA7A-DCD9-486F415341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dirty="0"/>
              <a:t>It has been proposed to modify the underlying idea of </a:t>
            </a:r>
            <a:r>
              <a:rPr lang="en-GB" b="1" dirty="0"/>
              <a:t>the first Hackathon for Biomedical HPC solvers users </a:t>
            </a:r>
            <a:r>
              <a:rPr lang="en-GB" dirty="0"/>
              <a:t>and to reshape its general theme to provide </a:t>
            </a:r>
            <a:r>
              <a:rPr lang="en-GB" dirty="0">
                <a:highlight>
                  <a:srgbClr val="FFFF00"/>
                </a:highlight>
              </a:rPr>
              <a:t>a collaborative experience aimed more at the understanding of the general mechanism of operation of HPC resources than at the application of some specific solution</a:t>
            </a:r>
            <a:r>
              <a:rPr lang="en-GB" dirty="0"/>
              <a:t>. </a:t>
            </a:r>
          </a:p>
          <a:p>
            <a:pPr algn="just"/>
            <a:r>
              <a:rPr lang="en-GB" dirty="0"/>
              <a:t>This Hackathon would be administered as an online workshop in collaboration with partner CINECA. </a:t>
            </a:r>
          </a:p>
          <a:p>
            <a:pPr algn="just"/>
            <a:r>
              <a:rPr lang="en-GB" dirty="0"/>
              <a:t>The deadline for the Report on the first hackathon for Biomedical HPC solver users would be postponed to allow the organization  of the workshop.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410862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3E05D-E45E-9B5A-BD59-B98AB7A3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dirty="0">
                <a:latin typeface="Calibri"/>
                <a:ea typeface="Calibri"/>
                <a:cs typeface="Calibri"/>
                <a:sym typeface="Calibri"/>
              </a:rPr>
              <a:t>WP1: Implementation of modelling &amp; simulation platforms through HPC solvers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8C87A-498F-01F5-B1AB-1A31D620D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825624"/>
            <a:ext cx="11960772" cy="4585685"/>
          </a:xfrm>
        </p:spPr>
        <p:txBody>
          <a:bodyPr/>
          <a:lstStyle/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2800" dirty="0"/>
              <a:t>Task 1.2 Development of modelling and simulation platforms through HPC solvers (M03-M36) </a:t>
            </a:r>
          </a:p>
          <a:p>
            <a:pPr marL="1143000" lvl="2" indent="-228600">
              <a:lnSpc>
                <a:spcPct val="150000"/>
              </a:lnSpc>
              <a:buSzPts val="2000"/>
              <a:buFont typeface="NTR"/>
              <a:buChar char="-"/>
            </a:pPr>
            <a:r>
              <a:rPr lang="en-GB" dirty="0"/>
              <a:t>Task Lead: UNIBO</a:t>
            </a:r>
          </a:p>
          <a:p>
            <a:pPr marL="1257300" lvl="2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dirty="0"/>
              <a:t>MS1.2 (Month 18) Mechanobiology and Immune system HPC platforms running </a:t>
            </a:r>
          </a:p>
          <a:p>
            <a:pPr marL="1257300" lvl="2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dirty="0">
                <a:highlight>
                  <a:srgbClr val="FFFF00"/>
                </a:highlight>
              </a:rPr>
              <a:t>D1.3 (Month 36) Report on the deployment In silico Medicine HPC platforms (Francesco </a:t>
            </a:r>
            <a:r>
              <a:rPr lang="en-GB" dirty="0" err="1">
                <a:highlight>
                  <a:srgbClr val="FFFF00"/>
                </a:highlight>
              </a:rPr>
              <a:t>Pappalardo</a:t>
            </a:r>
            <a:r>
              <a:rPr lang="en-GB" dirty="0">
                <a:highlight>
                  <a:srgbClr val="FFFF00"/>
                </a:highlight>
              </a:rPr>
              <a:t>)</a:t>
            </a:r>
          </a:p>
          <a:p>
            <a:pPr marL="914400" lvl="2" indent="0">
              <a:lnSpc>
                <a:spcPct val="150000"/>
              </a:lnSpc>
              <a:buSzPts val="2000"/>
              <a:buNone/>
            </a:pPr>
            <a:endParaRPr lang="en-GB" dirty="0"/>
          </a:p>
          <a:p>
            <a:pPr marL="914400" lvl="2" indent="0">
              <a:lnSpc>
                <a:spcPct val="150000"/>
              </a:lnSpc>
              <a:buSzPts val="2000"/>
              <a:buNone/>
            </a:pPr>
            <a:endParaRPr lang="en-GB" dirty="0"/>
          </a:p>
          <a:p>
            <a:endParaRPr lang="en-IT" dirty="0"/>
          </a:p>
        </p:txBody>
      </p:sp>
      <p:pic>
        <p:nvPicPr>
          <p:cNvPr id="7" name="Graphic 6" descr="Tick with solid fill">
            <a:extLst>
              <a:ext uri="{FF2B5EF4-FFF2-40B4-BE49-F238E27FC236}">
                <a16:creationId xmlns:a16="http://schemas.microsoft.com/office/drawing/2014/main" id="{0FF91A14-5873-891B-1F86-138B2603E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32731" y="3573518"/>
            <a:ext cx="478221" cy="82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182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3E05D-E45E-9B5A-BD59-B98AB7A31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400" b="1" dirty="0">
                <a:latin typeface="Calibri"/>
                <a:ea typeface="Calibri"/>
                <a:cs typeface="Calibri"/>
                <a:sym typeface="Calibri"/>
              </a:rPr>
              <a:t>WP1: Implementation of modelling &amp; simulation platforms through HPC solvers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8C87A-498F-01F5-B1AB-1A31D620D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85685"/>
          </a:xfrm>
        </p:spPr>
        <p:txBody>
          <a:bodyPr/>
          <a:lstStyle/>
          <a:p>
            <a:pPr marL="228600" lvl="0" indent="-22860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GB" dirty="0"/>
              <a:t>Task 1.3 Scalability and co-design (M13 – M36)</a:t>
            </a:r>
          </a:p>
          <a:p>
            <a:pPr marL="685800" lvl="1" indent="-228600">
              <a:lnSpc>
                <a:spcPct val="150000"/>
              </a:lnSpc>
              <a:buSzPts val="2000"/>
              <a:buFont typeface="NTR"/>
              <a:buChar char="-"/>
            </a:pPr>
            <a:r>
              <a:rPr lang="en-GB" sz="2000" dirty="0"/>
              <a:t>Task Lead: INFN</a:t>
            </a:r>
          </a:p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FFFF00"/>
                </a:highlight>
              </a:rPr>
              <a:t>D1.4 (Month 18) Report on efficiency gain (INFN-CINECA)  </a:t>
            </a:r>
          </a:p>
          <a:p>
            <a:pPr marL="1257300" lvl="2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1600" dirty="0">
                <a:highlight>
                  <a:srgbClr val="FFFF00"/>
                </a:highlight>
              </a:rPr>
              <a:t>creation of a joint working group INFN-CINECA-UNIBO</a:t>
            </a:r>
          </a:p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2000" dirty="0">
                <a:highlight>
                  <a:srgbClr val="FFFF00"/>
                </a:highlight>
              </a:rPr>
              <a:t>D1.5 (Month 36) Report on scalability and co-design (INFN-CINECA)</a:t>
            </a:r>
          </a:p>
          <a:p>
            <a:pPr marL="1257300" lvl="2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r>
              <a:rPr lang="en-GB" sz="1600" dirty="0">
                <a:highlight>
                  <a:srgbClr val="FFFF00"/>
                </a:highlight>
              </a:rPr>
              <a:t>See WP3 presentation</a:t>
            </a:r>
          </a:p>
          <a:p>
            <a:pPr marL="800100" lvl="1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1257300" lvl="2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endParaRPr lang="en-GB" dirty="0"/>
          </a:p>
          <a:p>
            <a:pPr marL="1257300" lvl="2">
              <a:lnSpc>
                <a:spcPct val="150000"/>
              </a:lnSpc>
              <a:buSzPts val="2000"/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3584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8422</TotalTime>
  <Words>331</Words>
  <Application>Microsoft Macintosh PowerPoint</Application>
  <PresentationFormat>Widescreen</PresentationFormat>
  <Paragraphs>29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</vt:lpstr>
      <vt:lpstr>Calibri</vt:lpstr>
      <vt:lpstr>NTR</vt:lpstr>
      <vt:lpstr>Times New Roman</vt:lpstr>
      <vt:lpstr>Office Theme</vt:lpstr>
      <vt:lpstr>WP1: Implementation of modelling &amp; simulation platforms through HPC solvers</vt:lpstr>
      <vt:lpstr>WP1: Implementation of modelling &amp; simulation platforms through HPC solvers</vt:lpstr>
      <vt:lpstr>D1.2 (Month 18) Report on the first hackathon for Biomedical HPC solver users</vt:lpstr>
      <vt:lpstr>WP1: Implementation of modelling &amp; simulation platforms through HPC solvers</vt:lpstr>
      <vt:lpstr>WP1: Implementation of modelling &amp; simulation platforms through HPC solvers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WP1: Implementation of modelling &amp; simulation platforms through HPC solvers</dc:title>
  <dc:creator>Marco Viceconti</dc:creator>
  <cp:lastModifiedBy>Valentina Di Salvatore</cp:lastModifiedBy>
  <cp:revision>4</cp:revision>
  <dcterms:created xsi:type="dcterms:W3CDTF">2023-02-26T07:06:29Z</dcterms:created>
  <dcterms:modified xsi:type="dcterms:W3CDTF">2024-06-25T06:27:48Z</dcterms:modified>
</cp:coreProperties>
</file>