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3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b4vfzeGutnfIR4M5lAW5bN+Ag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742"/>
  </p:normalViewPr>
  <p:slideViewPr>
    <p:cSldViewPr snapToGrid="0">
      <p:cViewPr varScale="1">
        <p:scale>
          <a:sx n="86" d="100"/>
          <a:sy n="86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 title="Page Number Shape"/>
          <p:cNvSpPr/>
          <p:nvPr/>
        </p:nvSpPr>
        <p:spPr>
          <a:xfrm>
            <a:off x="11784011" y="5783564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14" name="Google Shape;14;p12" title="Verticle Rule Line"/>
          <p:cNvCxnSpPr/>
          <p:nvPr/>
        </p:nvCxnSpPr>
        <p:spPr>
          <a:xfrm>
            <a:off x="758952" y="1280160"/>
            <a:ext cx="0" cy="557784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Google Shape;15;p12"/>
          <p:cNvSpPr txBox="1"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7200"/>
              <a:buFont typeface="Arial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200"/>
              <a:buNone/>
              <a:defRPr sz="2200"/>
            </a:lvl1pPr>
            <a:lvl2pPr lvl="1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dt" idx="10"/>
          </p:nvPr>
        </p:nvSpPr>
        <p:spPr>
          <a:xfrm>
            <a:off x="8286356" y="6007608"/>
            <a:ext cx="314364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ftr" idx="11"/>
          </p:nvPr>
        </p:nvSpPr>
        <p:spPr>
          <a:xfrm>
            <a:off x="1078991" y="6007608"/>
            <a:ext cx="67208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ctr">
              <a:spcBef>
                <a:spcPts val="0"/>
              </a:spcBef>
              <a:buNone/>
              <a:defRPr sz="9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>
            <a:spLocks noGrp="1"/>
          </p:cNvSpPr>
          <p:nvPr>
            <p:ph type="pic" idx="2"/>
          </p:nvPr>
        </p:nvSpPr>
        <p:spPr>
          <a:xfrm>
            <a:off x="5183188" y="758951"/>
            <a:ext cx="6245352" cy="4754881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0"/>
          <p:cNvSpPr txBox="1">
            <a:spLocks noGrp="1"/>
          </p:cNvSpPr>
          <p:nvPr>
            <p:ph type="body" idx="1"/>
          </p:nvPr>
        </p:nvSpPr>
        <p:spPr>
          <a:xfrm>
            <a:off x="758952" y="3794760"/>
            <a:ext cx="3831336" cy="1719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1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1"/>
          </p:nvPr>
        </p:nvSpPr>
        <p:spPr>
          <a:xfrm rot="5400000">
            <a:off x="5929884" y="13716"/>
            <a:ext cx="4754880" cy="6245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4pPr>
            <a:lvl5pPr marL="2286000" lvl="4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>
            <a:spLocks noGrp="1"/>
          </p:cNvSpPr>
          <p:nvPr>
            <p:ph type="title"/>
          </p:nvPr>
        </p:nvSpPr>
        <p:spPr>
          <a:xfrm rot="5400000">
            <a:off x="7459770" y="1774724"/>
            <a:ext cx="4986002" cy="2954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 rot="5400000">
            <a:off x="1969744" y="-451840"/>
            <a:ext cx="4986002" cy="7407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4pPr>
            <a:lvl5pPr marL="2286000" lvl="4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4pPr>
            <a:lvl5pPr marL="2286000" lvl="4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bg>
      <p:bgPr>
        <a:solidFill>
          <a:srgbClr val="2B2B2B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 title="Page Number Shape"/>
          <p:cNvSpPr/>
          <p:nvPr/>
        </p:nvSpPr>
        <p:spPr>
          <a:xfrm>
            <a:off x="11784011" y="5783564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cxnSp>
        <p:nvCxnSpPr>
          <p:cNvPr id="28" name="Google Shape;28;p11" title="Verticle Rule Line"/>
          <p:cNvCxnSpPr/>
          <p:nvPr/>
        </p:nvCxnSpPr>
        <p:spPr>
          <a:xfrm>
            <a:off x="758952" y="1280160"/>
            <a:ext cx="0" cy="557784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" name="Google Shape;29;p11"/>
          <p:cNvSpPr txBox="1"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7200"/>
              <a:buFont typeface="Arial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EFEFE"/>
              </a:buClr>
              <a:buSzPts val="2200"/>
              <a:buNone/>
              <a:defRPr sz="2200"/>
            </a:lvl1pPr>
            <a:lvl2pPr lvl="1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FEFEFE"/>
              </a:buClr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FEFEFE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FEFEFE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dt" idx="10"/>
          </p:nvPr>
        </p:nvSpPr>
        <p:spPr>
          <a:xfrm>
            <a:off x="8286356" y="6007608"/>
            <a:ext cx="314364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ftr" idx="11"/>
          </p:nvPr>
        </p:nvSpPr>
        <p:spPr>
          <a:xfrm>
            <a:off x="1078991" y="6007608"/>
            <a:ext cx="67208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ctr">
              <a:spcBef>
                <a:spcPts val="0"/>
              </a:spcBef>
              <a:buNone/>
              <a:defRPr sz="900" b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i="1">
                <a:solidFill>
                  <a:srgbClr val="262626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body" idx="1"/>
          </p:nvPr>
        </p:nvSpPr>
        <p:spPr>
          <a:xfrm>
            <a:off x="5184648" y="758952"/>
            <a:ext cx="6245352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4pPr>
            <a:lvl5pPr marL="2286000" lvl="4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2"/>
          </p:nvPr>
        </p:nvSpPr>
        <p:spPr>
          <a:xfrm>
            <a:off x="5184647" y="3273551"/>
            <a:ext cx="6245351" cy="2240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4pPr>
            <a:lvl5pPr marL="2286000" lvl="4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200"/>
              <a:buNone/>
              <a:defRPr sz="2200" b="0" i="1"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2"/>
          </p:nvPr>
        </p:nvSpPr>
        <p:spPr>
          <a:xfrm>
            <a:off x="5190323" y="1377198"/>
            <a:ext cx="6239675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4pPr>
            <a:lvl5pPr marL="2286000" lvl="4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3"/>
          </p:nvPr>
        </p:nvSpPr>
        <p:spPr>
          <a:xfrm>
            <a:off x="5184647" y="3319548"/>
            <a:ext cx="6245351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200"/>
              <a:buNone/>
              <a:defRPr sz="2200" b="0" i="1"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4"/>
          </p:nvPr>
        </p:nvSpPr>
        <p:spPr>
          <a:xfrm>
            <a:off x="5184646" y="3932372"/>
            <a:ext cx="6245352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2pPr>
            <a:lvl3pPr marL="1371600" lvl="2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4pPr>
            <a:lvl5pPr marL="2286000" lvl="4" indent="-3429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>
            <a:spLocks noGrp="1"/>
          </p:cNvSpPr>
          <p:nvPr>
            <p:ph type="body" idx="1"/>
          </p:nvPr>
        </p:nvSpPr>
        <p:spPr>
          <a:xfrm>
            <a:off x="5183188" y="758951"/>
            <a:ext cx="6245352" cy="4754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Char char="•"/>
              <a:defRPr sz="2000"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 sz="1800"/>
            </a:lvl2pPr>
            <a:lvl3pPr marL="1371600" lvl="2" indent="-330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  <a:defRPr sz="1600"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400"/>
              <a:buNone/>
              <a:defRPr sz="1400"/>
            </a:lvl4pPr>
            <a:lvl5pPr marL="2286000" lvl="4" indent="-3175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400"/>
              <a:buChar char="•"/>
              <a:defRPr sz="14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body" idx="2"/>
          </p:nvPr>
        </p:nvSpPr>
        <p:spPr>
          <a:xfrm>
            <a:off x="758953" y="3815080"/>
            <a:ext cx="3831336" cy="1698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/>
            </a:lvl1pPr>
            <a:lvl2pPr marL="914400" lvl="1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 title="Page Number Shape"/>
          <p:cNvSpPr/>
          <p:nvPr/>
        </p:nvSpPr>
        <p:spPr>
          <a:xfrm>
            <a:off x="11784011" y="5778801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" name="Google Shape;7;p10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Arial"/>
              <a:buNone/>
              <a:defRPr sz="6000" b="0" i="1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None/>
              <a:defRPr sz="1800" b="0" i="1" u="none" strike="noStrike" cap="non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3302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None/>
              <a:defRPr sz="1400" b="0" i="1" u="none" strike="noStrike" cap="non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3175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dt" idx="10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ftr" idx="11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262626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sldNum" idx="12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ctr" rtl="0">
              <a:spcBef>
                <a:spcPts val="0"/>
              </a:spcBef>
              <a:buNone/>
              <a:defRPr sz="900" b="1" u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0" y="0"/>
            <a:ext cx="5215066" cy="6858000"/>
          </a:xfrm>
          <a:custGeom>
            <a:avLst/>
            <a:gdLst/>
            <a:ahLst/>
            <a:cxnLst/>
            <a:rect l="l" t="t" r="r" b="b"/>
            <a:pathLst>
              <a:path w="5215066" h="6858000" extrusionOk="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758952" y="1128811"/>
            <a:ext cx="3447288" cy="3342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i="1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Spoke 8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5000" b="1" i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Silico Medicine &amp; Omics Data</a:t>
            </a:r>
            <a:endParaRPr sz="5000" b="1" i="1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3">
            <a:alphaModFix/>
          </a:blip>
          <a:srcRect b="5888"/>
          <a:stretch/>
        </p:blipFill>
        <p:spPr>
          <a:xfrm>
            <a:off x="5796500" y="1971412"/>
            <a:ext cx="5640399" cy="2972639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/>
          <p:nvPr/>
        </p:nvSpPr>
        <p:spPr>
          <a:xfrm>
            <a:off x="11784011" y="5788152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Arial"/>
              <a:buNone/>
            </a:pPr>
            <a:r>
              <a:rPr lang="en-US"/>
              <a:t>In Silico Medicine</a:t>
            </a:r>
            <a:br>
              <a:rPr lang="en-US"/>
            </a:br>
            <a:br>
              <a:rPr lang="en-US"/>
            </a:br>
            <a:r>
              <a:rPr lang="en-US"/>
              <a:t>Omics Data</a:t>
            </a:r>
            <a:endParaRPr/>
          </a:p>
        </p:txBody>
      </p:sp>
      <p:grpSp>
        <p:nvGrpSpPr>
          <p:cNvPr id="105" name="Google Shape;105;p2"/>
          <p:cNvGrpSpPr/>
          <p:nvPr/>
        </p:nvGrpSpPr>
        <p:grpSpPr>
          <a:xfrm>
            <a:off x="5184648" y="857119"/>
            <a:ext cx="6245352" cy="4558545"/>
            <a:chOff x="0" y="98167"/>
            <a:chExt cx="6245352" cy="4558545"/>
          </a:xfrm>
        </p:grpSpPr>
        <p:sp>
          <p:nvSpPr>
            <p:cNvPr id="106" name="Google Shape;106;p2"/>
            <p:cNvSpPr/>
            <p:nvPr/>
          </p:nvSpPr>
          <p:spPr>
            <a:xfrm>
              <a:off x="0" y="98167"/>
              <a:ext cx="6245352" cy="7309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35682" y="133849"/>
              <a:ext cx="6173988" cy="6595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venir"/>
                <a:buNone/>
              </a:pPr>
              <a:r>
                <a:rPr lang="en-US" sz="1200" b="1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WP1 Implementation of modelling &amp; simulation platforms (open Source and commercial) through HPC solvers (Francesco Pappalardo)</a:t>
              </a:r>
              <a:endParaRPr sz="1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0" y="863685"/>
              <a:ext cx="6245352" cy="7309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35682" y="899367"/>
              <a:ext cx="6173988" cy="6595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venir"/>
                <a:buNone/>
              </a:pPr>
              <a:r>
                <a:rPr lang="en-US" sz="1200" b="1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WP2 Digital Twins and In Silico Trials (Marco Viceconti)</a:t>
              </a:r>
              <a:endParaRPr sz="1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0" y="1629202"/>
              <a:ext cx="6245352" cy="7309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35682" y="1664884"/>
              <a:ext cx="6173988" cy="6595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venir"/>
                <a:buNone/>
              </a:pPr>
              <a:r>
                <a:rPr lang="en-US" sz="1200" b="1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WP3 Integrated digital data flow between clinics and HPC centres and Easy-to-use GUI for HPC solvers (hiding complexity for ultimate users) (Barbara Martelli)</a:t>
              </a: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venir"/>
                <a:buNone/>
              </a:pPr>
              <a:endParaRPr sz="1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0" y="2394720"/>
              <a:ext cx="6245352" cy="7309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 txBox="1"/>
            <p:nvPr/>
          </p:nvSpPr>
          <p:spPr>
            <a:xfrm>
              <a:off x="35682" y="2430402"/>
              <a:ext cx="6173988" cy="6595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venir"/>
                <a:buNone/>
              </a:pPr>
              <a:r>
                <a:rPr lang="en-US" sz="1200" b="1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WP4 Genome bioinformatics pipelines for GPU-based HPC infrastructures (Chiara Romualdi)</a:t>
              </a:r>
              <a:endParaRPr sz="1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0" y="3160237"/>
              <a:ext cx="6245352" cy="7309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35682" y="3195919"/>
              <a:ext cx="6173988" cy="6595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venir"/>
                <a:buNone/>
              </a:pPr>
              <a:r>
                <a:rPr lang="en-US" sz="1200" b="1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WP5 Development of clinical machine learning algorithms for EHRs and omics data (including radiomics) (Luigi Terracciano)</a:t>
              </a:r>
              <a:endParaRPr sz="1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0" y="3925755"/>
              <a:ext cx="6245352" cy="7309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 txBox="1"/>
            <p:nvPr/>
          </p:nvSpPr>
          <p:spPr>
            <a:xfrm>
              <a:off x="35682" y="3961437"/>
              <a:ext cx="6173988" cy="6595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venir"/>
                <a:buNone/>
              </a:pPr>
              <a:r>
                <a:rPr lang="en-US" sz="1200" b="1">
                  <a:solidFill>
                    <a:schemeClr val="lt1"/>
                  </a:solidFill>
                  <a:latin typeface="Avenir"/>
                  <a:ea typeface="Avenir"/>
                  <a:cs typeface="Avenir"/>
                  <a:sym typeface="Avenir"/>
                </a:rPr>
                <a:t>WP6 Drug-target studies and drug repurposing (Giorgio Colombo) </a:t>
              </a:r>
              <a:endParaRPr sz="1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0" y="1"/>
            <a:ext cx="12191999" cy="195596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758952" y="420625"/>
            <a:ext cx="10667998" cy="1326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>
                <a:solidFill>
                  <a:schemeClr val="lt1"/>
                </a:solidFill>
              </a:rPr>
              <a:t>Industrial Partners</a:t>
            </a:r>
            <a:endParaRPr/>
          </a:p>
        </p:txBody>
      </p:sp>
      <p:sp>
        <p:nvSpPr>
          <p:cNvPr id="125" name="Google Shape;125;p3"/>
          <p:cNvSpPr/>
          <p:nvPr/>
        </p:nvSpPr>
        <p:spPr>
          <a:xfrm>
            <a:off x="11784012" y="568410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grpSp>
        <p:nvGrpSpPr>
          <p:cNvPr id="126" name="Google Shape;126;p3"/>
          <p:cNvGrpSpPr/>
          <p:nvPr/>
        </p:nvGrpSpPr>
        <p:grpSpPr>
          <a:xfrm>
            <a:off x="1396477" y="2628044"/>
            <a:ext cx="9396000" cy="3134197"/>
            <a:chOff x="637524" y="21322"/>
            <a:chExt cx="9396000" cy="3134197"/>
          </a:xfrm>
        </p:grpSpPr>
        <p:sp>
          <p:nvSpPr>
            <p:cNvPr id="127" name="Google Shape;127;p3"/>
            <p:cNvSpPr/>
            <p:nvPr/>
          </p:nvSpPr>
          <p:spPr>
            <a:xfrm>
              <a:off x="1825524" y="21322"/>
              <a:ext cx="1944000" cy="19440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637524" y="2435519"/>
              <a:ext cx="432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 txBox="1"/>
            <p:nvPr/>
          </p:nvSpPr>
          <p:spPr>
            <a:xfrm>
              <a:off x="637524" y="2435519"/>
              <a:ext cx="432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venir"/>
                <a:buNone/>
              </a:pPr>
              <a:r>
                <a:rPr lang="en-US" sz="2500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IRCCS HUMANITAS Research Hospital</a:t>
              </a: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6901524" y="21322"/>
              <a:ext cx="1944000" cy="1944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5713524" y="2435519"/>
              <a:ext cx="432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5713524" y="2435519"/>
              <a:ext cx="4320000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Avenir"/>
                <a:buNone/>
              </a:pPr>
              <a:r>
                <a:rPr lang="en-US" sz="2500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ENGINEERING The Digital Transformation Company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4" name="Google Shape;174;p8"/>
          <p:cNvSpPr/>
          <p:nvPr/>
        </p:nvSpPr>
        <p:spPr>
          <a:xfrm>
            <a:off x="0" y="-28923"/>
            <a:ext cx="11784011" cy="203071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5" name="Google Shape;175;p8"/>
          <p:cNvSpPr txBox="1">
            <a:spLocks noGrp="1"/>
          </p:cNvSpPr>
          <p:nvPr>
            <p:ph type="title"/>
          </p:nvPr>
        </p:nvSpPr>
        <p:spPr>
          <a:xfrm>
            <a:off x="758952" y="379475"/>
            <a:ext cx="10671048" cy="155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en-US" sz="3300">
                <a:solidFill>
                  <a:schemeClr val="lt1"/>
                </a:solidFill>
              </a:rPr>
              <a:t>WP5 Development of clinical machine learning algorithms for EHRs and omics data (including radiomics)</a:t>
            </a:r>
            <a:br>
              <a:rPr lang="en-US" sz="3300">
                <a:solidFill>
                  <a:schemeClr val="lt1"/>
                </a:solidFill>
              </a:rPr>
            </a:br>
            <a:endParaRPr sz="3300">
              <a:solidFill>
                <a:schemeClr val="lt1"/>
              </a:solidFill>
            </a:endParaRPr>
          </a:p>
        </p:txBody>
      </p:sp>
      <p:sp>
        <p:nvSpPr>
          <p:cNvPr id="176" name="Google Shape;176;p8"/>
          <p:cNvSpPr txBox="1">
            <a:spLocks noGrp="1"/>
          </p:cNvSpPr>
          <p:nvPr>
            <p:ph type="body" idx="1"/>
          </p:nvPr>
        </p:nvSpPr>
        <p:spPr>
          <a:xfrm>
            <a:off x="926907" y="2011337"/>
            <a:ext cx="9930197" cy="4455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b="1" dirty="0">
                <a:latin typeface="Times New Roman"/>
                <a:ea typeface="Times New Roman"/>
                <a:cs typeface="Times New Roman"/>
                <a:sym typeface="Times New Roman"/>
              </a:rPr>
              <a:t>Task 5.1 Design and development of next generation EHRs for omics data (</a:t>
            </a:r>
            <a:r>
              <a:rPr lang="en-US" sz="1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Eng</a:t>
            </a:r>
            <a:r>
              <a:rPr lang="en-US" sz="1600" b="1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b="1" dirty="0">
                <a:latin typeface="Times New Roman"/>
                <a:ea typeface="Times New Roman"/>
                <a:cs typeface="Times New Roman"/>
                <a:sym typeface="Times New Roman"/>
              </a:rPr>
              <a:t>Task 5.2. Development of HPC-optimized pipelines and machine learning algorithms for omics data (FBK, Giuseppe </a:t>
            </a:r>
            <a:r>
              <a:rPr lang="en-US" sz="1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Jurman</a:t>
            </a:r>
            <a:r>
              <a:rPr lang="en-US" sz="1600" b="1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b="1" dirty="0">
                <a:latin typeface="Times New Roman"/>
                <a:ea typeface="Times New Roman"/>
                <a:cs typeface="Times New Roman"/>
                <a:sym typeface="Times New Roman"/>
              </a:rPr>
              <a:t>Task 5.3 Development of machine vision algorithms for radiomics (POLIBA, Filippo </a:t>
            </a:r>
            <a:r>
              <a:rPr lang="en-US" sz="1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Attivissimo</a:t>
            </a:r>
            <a:r>
              <a:rPr lang="en-US" sz="1600" b="1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b="1" i="1" dirty="0">
                <a:latin typeface="Times New Roman"/>
                <a:ea typeface="Times New Roman"/>
                <a:cs typeface="Times New Roman"/>
                <a:sym typeface="Times New Roman"/>
              </a:rPr>
              <a:t>MS5.1 Prototype of next-generation EHRs (</a:t>
            </a:r>
            <a:r>
              <a:rPr lang="en-US" sz="1600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Eng</a:t>
            </a:r>
            <a:r>
              <a:rPr lang="en-US" sz="1600" b="1" i="1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D5.1 Machine learning tools for omics (Month 3) (Giuseppe </a:t>
            </a: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Jurman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D5.2 Machine vision for radiomics (Month 6) (Filippo </a:t>
            </a: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Attivissimo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D5.3 Correlations between genomics and omics data (Month 12) (</a:t>
            </a:r>
            <a:r>
              <a:rPr lang="en-US" sz="1600" b="1" dirty="0">
                <a:latin typeface="Times New Roman"/>
                <a:ea typeface="Times New Roman"/>
                <a:cs typeface="Times New Roman"/>
                <a:sym typeface="Times New Roman"/>
              </a:rPr>
              <a:t>UNIFE, Stefano </a:t>
            </a:r>
            <a:r>
              <a:rPr lang="en-US" sz="1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Volinia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b="1" i="1" dirty="0">
                <a:latin typeface="Times New Roman"/>
                <a:ea typeface="Times New Roman"/>
                <a:cs typeface="Times New Roman"/>
                <a:sym typeface="Times New Roman"/>
              </a:rPr>
              <a:t>MS5.2 Novel omics data through collaboration with clinics (Luigi </a:t>
            </a:r>
            <a:r>
              <a:rPr lang="en-US" sz="1600" b="1" i="1" dirty="0" err="1">
                <a:latin typeface="Times New Roman"/>
                <a:ea typeface="Times New Roman"/>
                <a:cs typeface="Times New Roman"/>
                <a:sym typeface="Times New Roman"/>
              </a:rPr>
              <a:t>Terracciano</a:t>
            </a:r>
            <a:r>
              <a:rPr lang="en-US" sz="1600" b="1" i="1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D5.4 Novel radiomics data in collaboration with clinics (Month 24) (Luigi </a:t>
            </a: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Terracciano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D5.5 Advanced version of EHRs (Month 30) (ENG?)</a:t>
            </a:r>
            <a:endParaRPr dirty="0"/>
          </a:p>
          <a:p>
            <a:pPr marL="182880" lvl="0" indent="-18288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262626"/>
              </a:buClr>
              <a:buSzPts val="160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D5.6 Bioinformatics pipelines ready for cloud (Month 36) (Francesco </a:t>
            </a: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Lescai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dirty="0"/>
          </a:p>
        </p:txBody>
      </p:sp>
      <p:sp>
        <p:nvSpPr>
          <p:cNvPr id="177" name="Google Shape;177;p8"/>
          <p:cNvSpPr/>
          <p:nvPr/>
        </p:nvSpPr>
        <p:spPr>
          <a:xfrm>
            <a:off x="11784011" y="5783564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rgbClr val="000000"/>
      </a:dk1>
      <a:lt1>
        <a:srgbClr val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299</Words>
  <Application>Microsoft Macintosh PowerPoint</Application>
  <PresentationFormat>Widescreen</PresentationFormat>
  <Paragraphs>24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Avenir</vt:lpstr>
      <vt:lpstr>Times New Roman</vt:lpstr>
      <vt:lpstr>HeadlinesVTI</vt:lpstr>
      <vt:lpstr>Presentazione standard di PowerPoint</vt:lpstr>
      <vt:lpstr>In Silico Medicine  Omics Data</vt:lpstr>
      <vt:lpstr>Industrial Partners</vt:lpstr>
      <vt:lpstr>WP5 Development of clinical machine learning algorithms for EHRs and omics data (including radiomics)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 Cavalli</dc:creator>
  <cp:lastModifiedBy>Luigi Terracciano</cp:lastModifiedBy>
  <cp:revision>4</cp:revision>
  <dcterms:created xsi:type="dcterms:W3CDTF">2022-10-06T08:36:34Z</dcterms:created>
  <dcterms:modified xsi:type="dcterms:W3CDTF">2024-06-24T12:56:08Z</dcterms:modified>
</cp:coreProperties>
</file>