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0" r:id="rId5"/>
    <p:sldId id="272" r:id="rId6"/>
    <p:sldId id="271" r:id="rId7"/>
    <p:sldId id="273" r:id="rId8"/>
    <p:sldId id="269" r:id="rId9"/>
    <p:sldId id="263" r:id="rId10"/>
    <p:sldId id="264" r:id="rId11"/>
    <p:sldId id="268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67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04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72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30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14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4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99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83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45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72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59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99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59CAA-013D-421D-A2A1-AE345E3B00B2}" type="datetimeFigureOut">
              <a:rPr lang="it-IT" smtClean="0"/>
              <a:t>18/06/24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7A9B6-24A9-47FC-8BAF-5C6AB882DD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38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4;p9">
            <a:extLst>
              <a:ext uri="{FF2B5EF4-FFF2-40B4-BE49-F238E27FC236}">
                <a16:creationId xmlns:a16="http://schemas.microsoft.com/office/drawing/2014/main" id="{E83D9D49-BC48-F8E7-62B7-49404E0D1796}"/>
              </a:ext>
            </a:extLst>
          </p:cNvPr>
          <p:cNvSpPr txBox="1">
            <a:spLocks/>
          </p:cNvSpPr>
          <p:nvPr/>
        </p:nvSpPr>
        <p:spPr>
          <a:xfrm>
            <a:off x="199292" y="379474"/>
            <a:ext cx="11992708" cy="36532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4000" dirty="0">
                <a:latin typeface="Century Gothic" panose="020B0502020202020204" pitchFamily="34" charset="0"/>
              </a:rPr>
              <a:t>WP6 Drug-target studies and drug repurposing</a:t>
            </a:r>
          </a:p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endParaRPr lang="en-US" sz="4000" dirty="0">
              <a:latin typeface="Century Gothic" panose="020B0502020202020204" pitchFamily="34" charset="0"/>
            </a:endParaRPr>
          </a:p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A5C6AB-746D-93DD-361E-79A5A04E7BE1}"/>
              </a:ext>
            </a:extLst>
          </p:cNvPr>
          <p:cNvSpPr txBox="1"/>
          <p:nvPr/>
        </p:nvSpPr>
        <p:spPr>
          <a:xfrm>
            <a:off x="9138140" y="6293860"/>
            <a:ext cx="2854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1800" dirty="0">
                <a:latin typeface="Century Gothic" panose="020B0502020202020204" pitchFamily="34" charset="0"/>
              </a:rPr>
              <a:t>Bologna </a:t>
            </a:r>
            <a:r>
              <a:rPr lang="en-US" dirty="0">
                <a:latin typeface="Century Gothic" panose="020B0502020202020204" pitchFamily="34" charset="0"/>
              </a:rPr>
              <a:t>Dec. 21</a:t>
            </a:r>
            <a:r>
              <a:rPr lang="en-US" baseline="30000" dirty="0">
                <a:latin typeface="Century Gothic" panose="020B0502020202020204" pitchFamily="34" charset="0"/>
              </a:rPr>
              <a:t>st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8329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4;p9">
            <a:extLst>
              <a:ext uri="{FF2B5EF4-FFF2-40B4-BE49-F238E27FC236}">
                <a16:creationId xmlns:a16="http://schemas.microsoft.com/office/drawing/2014/main" id="{A0C7138D-40E0-8261-79E2-4AC6E623139D}"/>
              </a:ext>
            </a:extLst>
          </p:cNvPr>
          <p:cNvSpPr txBox="1">
            <a:spLocks/>
          </p:cNvSpPr>
          <p:nvPr/>
        </p:nvSpPr>
        <p:spPr>
          <a:xfrm>
            <a:off x="199292" y="-427511"/>
            <a:ext cx="11992708" cy="15544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3600" dirty="0">
                <a:latin typeface="Century Gothic" panose="020B0502020202020204" pitchFamily="34" charset="0"/>
              </a:rPr>
              <a:t>WP6 Drug-target studies and drug repurposing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098BD5-9F99-8C44-C50F-D575F4CD8257}"/>
              </a:ext>
            </a:extLst>
          </p:cNvPr>
          <p:cNvSpPr txBox="1"/>
          <p:nvPr/>
        </p:nvSpPr>
        <p:spPr>
          <a:xfrm>
            <a:off x="0" y="56888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Molecular medicine studies to link actionable genes, personalized treatments, and drug-target interaction model</a:t>
            </a:r>
          </a:p>
        </p:txBody>
      </p:sp>
      <p:pic>
        <p:nvPicPr>
          <p:cNvPr id="2" name="Immagine 1" descr="Immagine che contiene testo, schermata, grafica, Carattere&#10;&#10;Descrizione generata automaticamente">
            <a:extLst>
              <a:ext uri="{FF2B5EF4-FFF2-40B4-BE49-F238E27FC236}">
                <a16:creationId xmlns:a16="http://schemas.microsoft.com/office/drawing/2014/main" id="{D3EA8A35-712C-FB02-ECE3-BD868365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19" y="2192861"/>
            <a:ext cx="3967200" cy="39672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284B21-E1AB-7FEB-D1CA-ED1569893E34}"/>
              </a:ext>
            </a:extLst>
          </p:cNvPr>
          <p:cNvSpPr txBox="1"/>
          <p:nvPr/>
        </p:nvSpPr>
        <p:spPr>
          <a:xfrm>
            <a:off x="254919" y="1303341"/>
            <a:ext cx="39695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Studies of Associations between genes and phenotypes to identify targets.</a:t>
            </a:r>
          </a:p>
          <a:p>
            <a:pPr algn="just"/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CNR, IIT,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UniCT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UniBO</a:t>
            </a:r>
            <a:endParaRPr lang="en-US" sz="1400" u="sng" dirty="0">
              <a:latin typeface="Century Gothic" panose="020B0502020202020204" pitchFamily="34" charset="0"/>
              <a:cs typeface="Times New Roman"/>
              <a:sym typeface="Times New Roman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7F398F-83C4-1B74-3B61-9BFE1CB9387B}"/>
              </a:ext>
            </a:extLst>
          </p:cNvPr>
          <p:cNvSpPr txBox="1"/>
          <p:nvPr/>
        </p:nvSpPr>
        <p:spPr>
          <a:xfrm>
            <a:off x="5898732" y="1303341"/>
            <a:ext cx="60383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Data Integration, comprehensive model development, patient stratification for Breast Cancer, Neuroinflammation…</a:t>
            </a:r>
          </a:p>
          <a:p>
            <a:pPr algn="just"/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UniCT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UniPD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UniPV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UniTO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UniBO</a:t>
            </a:r>
            <a:endParaRPr lang="en-US" sz="1400" u="sng" dirty="0"/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7CEF5A84-68EE-9102-1A9F-3ECFA3D45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4664" y="1774501"/>
            <a:ext cx="7071271" cy="3816241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049EB5A1-FCA4-3F55-D12C-CE6A4C2D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0955" y="4549085"/>
            <a:ext cx="3494021" cy="230891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36D1EE3-8ED8-9C83-0F30-E3BD6D5A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71" t="25764" r="39658" b="64311"/>
          <a:stretch/>
        </p:blipFill>
        <p:spPr>
          <a:xfrm>
            <a:off x="8590494" y="6545119"/>
            <a:ext cx="1157518" cy="29683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2913783-5B69-6B25-C55A-5AF6301BBA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49" t="25560" r="41719" b="63353"/>
          <a:stretch/>
        </p:blipFill>
        <p:spPr>
          <a:xfrm>
            <a:off x="8570767" y="6160061"/>
            <a:ext cx="1196973" cy="4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24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4;p9">
            <a:extLst>
              <a:ext uri="{FF2B5EF4-FFF2-40B4-BE49-F238E27FC236}">
                <a16:creationId xmlns:a16="http://schemas.microsoft.com/office/drawing/2014/main" id="{E83D9D49-BC48-F8E7-62B7-49404E0D1796}"/>
              </a:ext>
            </a:extLst>
          </p:cNvPr>
          <p:cNvSpPr txBox="1">
            <a:spLocks/>
          </p:cNvSpPr>
          <p:nvPr/>
        </p:nvSpPr>
        <p:spPr>
          <a:xfrm>
            <a:off x="199292" y="-114475"/>
            <a:ext cx="11992708" cy="10741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4000" dirty="0">
                <a:latin typeface="Century Gothic" panose="020B0502020202020204" pitchFamily="34" charset="0"/>
              </a:rPr>
              <a:t>WP6 Drug-target studies and drug repurposing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A5C6AB-746D-93DD-361E-79A5A04E7BE1}"/>
              </a:ext>
            </a:extLst>
          </p:cNvPr>
          <p:cNvSpPr txBox="1"/>
          <p:nvPr/>
        </p:nvSpPr>
        <p:spPr>
          <a:xfrm>
            <a:off x="9138140" y="6293860"/>
            <a:ext cx="2854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1800" dirty="0">
                <a:latin typeface="Century Gothic" panose="020B0502020202020204" pitchFamily="34" charset="0"/>
              </a:rPr>
              <a:t>Bologna June 22</a:t>
            </a:r>
            <a:r>
              <a:rPr lang="en-US" sz="1800" baseline="30000" dirty="0">
                <a:latin typeface="Century Gothic" panose="020B0502020202020204" pitchFamily="34" charset="0"/>
              </a:rPr>
              <a:t>nd</a:t>
            </a:r>
            <a:r>
              <a:rPr lang="en-US" sz="1800" dirty="0">
                <a:latin typeface="Century Gothic" panose="020B0502020202020204" pitchFamily="34" charset="0"/>
              </a:rPr>
              <a:t> 2023</a:t>
            </a:r>
          </a:p>
        </p:txBody>
      </p:sp>
      <p:sp>
        <p:nvSpPr>
          <p:cNvPr id="5" name="Esagono orizzontale 4">
            <a:extLst>
              <a:ext uri="{FF2B5EF4-FFF2-40B4-BE49-F238E27FC236}">
                <a16:creationId xmlns:a16="http://schemas.microsoft.com/office/drawing/2014/main" id="{D63540BB-BB88-16B7-E9E7-649C246632BF}"/>
              </a:ext>
            </a:extLst>
          </p:cNvPr>
          <p:cNvSpPr>
            <a:spLocks noChangeAspect="1"/>
          </p:cNvSpPr>
          <p:nvPr/>
        </p:nvSpPr>
        <p:spPr>
          <a:xfrm>
            <a:off x="1054479" y="959712"/>
            <a:ext cx="2865793" cy="247051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Task 6.1 Identification of innovative drug discovery targets from genome bioinformatics analyses</a:t>
            </a:r>
            <a:endParaRPr lang="en-US" sz="1600" dirty="0"/>
          </a:p>
        </p:txBody>
      </p:sp>
      <p:sp>
        <p:nvSpPr>
          <p:cNvPr id="7" name="Esagono orizzontale 6">
            <a:extLst>
              <a:ext uri="{FF2B5EF4-FFF2-40B4-BE49-F238E27FC236}">
                <a16:creationId xmlns:a16="http://schemas.microsoft.com/office/drawing/2014/main" id="{1FCD8283-988B-D944-5365-5338873EEBA4}"/>
              </a:ext>
            </a:extLst>
          </p:cNvPr>
          <p:cNvSpPr>
            <a:spLocks noChangeAspect="1"/>
          </p:cNvSpPr>
          <p:nvPr/>
        </p:nvSpPr>
        <p:spPr>
          <a:xfrm>
            <a:off x="7940325" y="959712"/>
            <a:ext cx="2865793" cy="247051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Task 6.2 Drug repurposing studies using novel target and the FDA-approved drug database</a:t>
            </a:r>
            <a:endParaRPr lang="en-US" sz="1600" dirty="0"/>
          </a:p>
        </p:txBody>
      </p:sp>
      <p:sp>
        <p:nvSpPr>
          <p:cNvPr id="8" name="Esagono orizzontale 7">
            <a:extLst>
              <a:ext uri="{FF2B5EF4-FFF2-40B4-BE49-F238E27FC236}">
                <a16:creationId xmlns:a16="http://schemas.microsoft.com/office/drawing/2014/main" id="{303447A6-6C5C-178F-8B7A-92DEA237BB72}"/>
              </a:ext>
            </a:extLst>
          </p:cNvPr>
          <p:cNvSpPr>
            <a:spLocks noChangeAspect="1"/>
          </p:cNvSpPr>
          <p:nvPr/>
        </p:nvSpPr>
        <p:spPr>
          <a:xfrm>
            <a:off x="4509886" y="3838349"/>
            <a:ext cx="2865793" cy="2470512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Century Gothic" panose="020B0502020202020204" pitchFamily="34" charset="0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16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Task 6.3 Molecular medicine studies to link actionable genes, personalized treatments, and drug-target interaction models</a:t>
            </a:r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600" dirty="0"/>
          </a:p>
        </p:txBody>
      </p:sp>
      <p:sp>
        <p:nvSpPr>
          <p:cNvPr id="9" name="Freccia bidirezionale orizzontale 8">
            <a:extLst>
              <a:ext uri="{FF2B5EF4-FFF2-40B4-BE49-F238E27FC236}">
                <a16:creationId xmlns:a16="http://schemas.microsoft.com/office/drawing/2014/main" id="{D4E15203-6AFE-3D19-1271-C938E6E7F84C}"/>
              </a:ext>
            </a:extLst>
          </p:cNvPr>
          <p:cNvSpPr/>
          <p:nvPr/>
        </p:nvSpPr>
        <p:spPr>
          <a:xfrm>
            <a:off x="4840603" y="1967230"/>
            <a:ext cx="2204358" cy="4318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90505A9-151B-9BBB-79B6-37F8F9CB28FF}"/>
              </a:ext>
            </a:extLst>
          </p:cNvPr>
          <p:cNvCxnSpPr>
            <a:cxnSpLocks/>
          </p:cNvCxnSpPr>
          <p:nvPr/>
        </p:nvCxnSpPr>
        <p:spPr>
          <a:xfrm flipV="1">
            <a:off x="7560129" y="3556347"/>
            <a:ext cx="816030" cy="125417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416B088-D3F9-70DE-A190-774DE32FD791}"/>
              </a:ext>
            </a:extLst>
          </p:cNvPr>
          <p:cNvCxnSpPr>
            <a:cxnSpLocks/>
          </p:cNvCxnSpPr>
          <p:nvPr/>
        </p:nvCxnSpPr>
        <p:spPr>
          <a:xfrm flipH="1" flipV="1">
            <a:off x="3378379" y="3550490"/>
            <a:ext cx="947057" cy="138073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8A39B-2E20-95BC-ADE6-C0DE186E428F}"/>
              </a:ext>
            </a:extLst>
          </p:cNvPr>
          <p:cNvSpPr txBox="1"/>
          <p:nvPr/>
        </p:nvSpPr>
        <p:spPr>
          <a:xfrm>
            <a:off x="4426982" y="2505670"/>
            <a:ext cx="3031599" cy="923330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PERSONALIZED MEDICINE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NEW DRUGS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NEW METHODS </a:t>
            </a:r>
          </a:p>
        </p:txBody>
      </p:sp>
    </p:spTree>
    <p:extLst>
      <p:ext uri="{BB962C8B-B14F-4D97-AF65-F5344CB8AC3E}">
        <p14:creationId xmlns:p14="http://schemas.microsoft.com/office/powerpoint/2010/main" val="387575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4;p9">
            <a:extLst>
              <a:ext uri="{FF2B5EF4-FFF2-40B4-BE49-F238E27FC236}">
                <a16:creationId xmlns:a16="http://schemas.microsoft.com/office/drawing/2014/main" id="{E83D9D49-BC48-F8E7-62B7-49404E0D1796}"/>
              </a:ext>
            </a:extLst>
          </p:cNvPr>
          <p:cNvSpPr txBox="1">
            <a:spLocks/>
          </p:cNvSpPr>
          <p:nvPr/>
        </p:nvSpPr>
        <p:spPr>
          <a:xfrm>
            <a:off x="199292" y="780961"/>
            <a:ext cx="11992708" cy="46423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4000" dirty="0">
                <a:latin typeface="Century Gothic" panose="020B0502020202020204" pitchFamily="34" charset="0"/>
              </a:rPr>
              <a:t>WP6 Drug-target studies and drug repurposing</a:t>
            </a:r>
          </a:p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endParaRPr lang="en-US" sz="4000" dirty="0">
              <a:latin typeface="Century Gothic" panose="020B0502020202020204" pitchFamily="34" charset="0"/>
            </a:endParaRPr>
          </a:p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18288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Task 6.1 Identification of innovative drug discovery targets from genome bioinformatics analyses  (M6, M18)</a:t>
            </a:r>
          </a:p>
          <a:p>
            <a:pPr marL="18288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Task 6.2 Drug repurposing studies using novel target and the FDA-approved drug database (M36)</a:t>
            </a:r>
          </a:p>
          <a:p>
            <a:pPr marL="18288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Task 6.3 Molecular medicine studies to link actionable genes, personalized treatments, and drug-target interaction model (M36)</a:t>
            </a:r>
          </a:p>
          <a:p>
            <a:pPr marL="18288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endParaRPr lang="en-US" sz="2400" b="1" dirty="0">
              <a:latin typeface="Century Gothic" panose="020B0502020202020204" pitchFamily="34" charset="0"/>
              <a:cs typeface="Times New Roman"/>
              <a:sym typeface="Times New Roman"/>
            </a:endParaRPr>
          </a:p>
          <a:p>
            <a:pPr marL="18288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 b="1" i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MS6. Drug repurposing for precision medicine (M36)</a:t>
            </a:r>
            <a:endParaRPr lang="en-US" sz="900" dirty="0">
              <a:latin typeface="Century Gothic" panose="020B0502020202020204" pitchFamily="34" charset="0"/>
            </a:endParaRPr>
          </a:p>
          <a:p>
            <a:pPr marL="18288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D6.1 Novel targets for drug discovery (M 6, 18)</a:t>
            </a:r>
            <a:endParaRPr lang="en-US" sz="900" dirty="0">
              <a:latin typeface="Century Gothic" panose="020B0502020202020204" pitchFamily="34" charset="0"/>
            </a:endParaRPr>
          </a:p>
          <a:p>
            <a:pPr marL="182880" lvl="0" indent="-18288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</a:pPr>
            <a:r>
              <a:rPr lang="en-US" sz="2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D6.2 Models of protein-drug interactions (M 30,36)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</a:pPr>
            <a:endParaRPr lang="en-US" sz="2400" dirty="0">
              <a:latin typeface="Century Gothic" panose="020B0502020202020204" pitchFamily="34" charset="0"/>
            </a:endParaRPr>
          </a:p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8A39AF-1C79-EB4C-8110-E6F9BDBBB2A1}"/>
              </a:ext>
            </a:extLst>
          </p:cNvPr>
          <p:cNvSpPr txBox="1"/>
          <p:nvPr/>
        </p:nvSpPr>
        <p:spPr>
          <a:xfrm>
            <a:off x="9138140" y="6293860"/>
            <a:ext cx="2854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1800" dirty="0">
                <a:latin typeface="Century Gothic" panose="020B0502020202020204" pitchFamily="34" charset="0"/>
              </a:rPr>
              <a:t>Bologna </a:t>
            </a:r>
            <a:r>
              <a:rPr lang="en-US" dirty="0">
                <a:latin typeface="Century Gothic" panose="020B0502020202020204" pitchFamily="34" charset="0"/>
              </a:rPr>
              <a:t>Dec. 21</a:t>
            </a:r>
            <a:r>
              <a:rPr lang="en-US" baseline="30000" dirty="0">
                <a:latin typeface="Century Gothic" panose="020B0502020202020204" pitchFamily="34" charset="0"/>
              </a:rPr>
              <a:t>st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3019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4;p9">
            <a:extLst>
              <a:ext uri="{FF2B5EF4-FFF2-40B4-BE49-F238E27FC236}">
                <a16:creationId xmlns:a16="http://schemas.microsoft.com/office/drawing/2014/main" id="{E83D9D49-BC48-F8E7-62B7-49404E0D1796}"/>
              </a:ext>
            </a:extLst>
          </p:cNvPr>
          <p:cNvSpPr txBox="1">
            <a:spLocks/>
          </p:cNvSpPr>
          <p:nvPr/>
        </p:nvSpPr>
        <p:spPr>
          <a:xfrm>
            <a:off x="199292" y="-368475"/>
            <a:ext cx="11992708" cy="10741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2800" dirty="0">
                <a:latin typeface="Century Gothic" panose="020B0502020202020204" pitchFamily="34" charset="0"/>
              </a:rPr>
              <a:t>WP6 Drug-target studies and drug repurposing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D2E7C3-0402-7AB8-EB2E-36D3D379B02F}"/>
              </a:ext>
            </a:extLst>
          </p:cNvPr>
          <p:cNvSpPr txBox="1"/>
          <p:nvPr/>
        </p:nvSpPr>
        <p:spPr>
          <a:xfrm>
            <a:off x="199292" y="303994"/>
            <a:ext cx="1161756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ADMINISTRATIVE REPORT – </a:t>
            </a:r>
            <a:r>
              <a:rPr lang="it-IT" sz="16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Hirings</a:t>
            </a:r>
            <a:endParaRPr lang="it-IT" sz="1600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 Pavia 	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PhD, Tutor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Lescai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partenza 4/4/2023 –Eugenio Franzoso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PhD, Tutor Zanella: partenza 1/2/2023 –Ivan Cucchi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POST-DOC Marta Gaviraghi (Casellato) 1.11.2023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600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 Torino	</a:t>
            </a:r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Post Doc (assegno di ricerca), tutor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Spyrakis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Start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</a:p>
          <a:p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 Bologna	- </a:t>
            </a:r>
            <a:r>
              <a:rPr lang="it-IT" sz="16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Giulia Babbi, </a:t>
            </a:r>
            <a:r>
              <a:rPr lang="it-IT" sz="1600" kern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RTDa</a:t>
            </a:r>
            <a:r>
              <a:rPr lang="it-IT" sz="16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gruppo Martelli</a:t>
            </a:r>
            <a:endParaRPr lang="it-IT" sz="1600" kern="1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sz="1600" kern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6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Claudio Pino, dottorando - gruppo </a:t>
            </a:r>
            <a:r>
              <a:rPr lang="it-IT" sz="1600" kern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Musiani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- Alessandro Loreti, dottorando - gruppo Rivalta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600" kern="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it-IT" sz="1600" kern="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 Catania</a:t>
            </a:r>
            <a:r>
              <a:rPr lang="it-IT" sz="1600" kern="1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 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RTDA, Active</a:t>
            </a:r>
            <a:r>
              <a:rPr lang="it-IT" sz="1600" kern="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 Bari		-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RTDA, 1 PhD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PhD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WP6 </a:t>
            </a:r>
          </a:p>
          <a:p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more PhD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fellowships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moment on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hold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600" kern="1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 Padova	- Valeria D’Andrea    Fisica e Astronomia     RTDA            18/09/2023</a:t>
            </a:r>
            <a:b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Alessandro Rubbi    Scienze Chimiche        PhD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   01/01/24</a:t>
            </a:r>
          </a:p>
          <a:p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IIT  Genova	- 1 Postdoc (Riccardo Ocello)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Starte</a:t>
            </a:r>
            <a:r>
              <a:rPr lang="it-IT" sz="16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 September 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</a:p>
          <a:p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CNR		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- 2 </a:t>
            </a:r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Positions RTD for ITB and IGB, </a:t>
            </a:r>
            <a:r>
              <a:rPr lang="it-IT" sz="16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Selection</a:t>
            </a:r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ended</a:t>
            </a:r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funding </a:t>
            </a:r>
            <a:r>
              <a:rPr lang="it-IT" sz="1600" kern="1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allocated</a:t>
            </a:r>
            <a:r>
              <a:rPr lang="it-IT" sz="1600" kern="1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institutes</a:t>
            </a:r>
          </a:p>
          <a:p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- 1 RTD position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undergoing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recrutiment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IBIOM-CNR</a:t>
            </a:r>
          </a:p>
          <a:p>
            <a:r>
              <a:rPr lang="it-IT" sz="1600" kern="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</a:t>
            </a:r>
            <a:r>
              <a:rPr lang="it-IT" sz="1600" kern="1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No positions </a:t>
            </a:r>
            <a:r>
              <a:rPr lang="it-IT" sz="1600" kern="1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required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kern="1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8DC54D-04AF-FB4D-83DF-D92662E1F4D2}"/>
              </a:ext>
            </a:extLst>
          </p:cNvPr>
          <p:cNvSpPr txBox="1"/>
          <p:nvPr/>
        </p:nvSpPr>
        <p:spPr>
          <a:xfrm>
            <a:off x="9138140" y="6293860"/>
            <a:ext cx="2854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1800" dirty="0">
                <a:latin typeface="Century Gothic" panose="020B0502020202020204" pitchFamily="34" charset="0"/>
              </a:rPr>
              <a:t>Bologna </a:t>
            </a:r>
            <a:r>
              <a:rPr lang="en-US" dirty="0">
                <a:latin typeface="Century Gothic" panose="020B0502020202020204" pitchFamily="34" charset="0"/>
              </a:rPr>
              <a:t>Dec. 21</a:t>
            </a:r>
            <a:r>
              <a:rPr lang="en-US" baseline="30000" dirty="0">
                <a:latin typeface="Century Gothic" panose="020B0502020202020204" pitchFamily="34" charset="0"/>
              </a:rPr>
              <a:t>st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66808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00230-BEED-996E-4328-4CAD82F8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94" y="-38022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Human Polymerase Epsilon</a:t>
            </a:r>
          </a:p>
        </p:txBody>
      </p:sp>
      <p:pic>
        <p:nvPicPr>
          <p:cNvPr id="5" name="Picture 4" descr="A blue and pink structure&#10;&#10;Description automatically generated with medium confidence">
            <a:extLst>
              <a:ext uri="{FF2B5EF4-FFF2-40B4-BE49-F238E27FC236}">
                <a16:creationId xmlns:a16="http://schemas.microsoft.com/office/drawing/2014/main" id="{84BA9B9A-1B54-E84E-051E-36CA6D3EE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5764" r="14414" b="4338"/>
          <a:stretch/>
        </p:blipFill>
        <p:spPr>
          <a:xfrm>
            <a:off x="0" y="726194"/>
            <a:ext cx="5706340" cy="5849248"/>
          </a:xfrm>
          <a:prstGeom prst="rect">
            <a:avLst/>
          </a:prstGeom>
        </p:spPr>
      </p:pic>
      <p:pic>
        <p:nvPicPr>
          <p:cNvPr id="6" name="Picture 5" descr="A computer generated image of a blue spiral&#10;&#10;Description automatically generated">
            <a:extLst>
              <a:ext uri="{FF2B5EF4-FFF2-40B4-BE49-F238E27FC236}">
                <a16:creationId xmlns:a16="http://schemas.microsoft.com/office/drawing/2014/main" id="{5D1028C3-8853-5EA5-452B-DDEF11B38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09" y="3682825"/>
            <a:ext cx="4338926" cy="289261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2DDE9929-5550-A25A-CC83-E4B2A13C3D87}"/>
              </a:ext>
            </a:extLst>
          </p:cNvPr>
          <p:cNvGrpSpPr>
            <a:grpSpLocks noChangeAspect="1"/>
          </p:cNvGrpSpPr>
          <p:nvPr/>
        </p:nvGrpSpPr>
        <p:grpSpPr>
          <a:xfrm>
            <a:off x="4989115" y="233046"/>
            <a:ext cx="6592435" cy="3417772"/>
            <a:chOff x="237681" y="293146"/>
            <a:chExt cx="10430319" cy="540747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84E22FA-C7E9-99E9-3384-BFD55991E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049797"/>
              <a:ext cx="9144000" cy="4650828"/>
            </a:xfrm>
            <a:prstGeom prst="rect">
              <a:avLst/>
            </a:prstGeom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2">
                  <a:extLst>
                    <a:ext uri="{FF2B5EF4-FFF2-40B4-BE49-F238E27FC236}">
                      <a16:creationId xmlns:a16="http://schemas.microsoft.com/office/drawing/2014/main" id="{033AFA6C-92ED-4C3F-6C5E-F4FA1D20AA56}"/>
                    </a:ext>
                  </a:extLst>
                </p:cNvPr>
                <p:cNvSpPr/>
                <p:nvPr/>
              </p:nvSpPr>
              <p:spPr>
                <a:xfrm>
                  <a:off x="237681" y="1049797"/>
                  <a:ext cx="2028824" cy="8712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Rectangle 2">
                  <a:extLst>
                    <a:ext uri="{FF2B5EF4-FFF2-40B4-BE49-F238E27FC236}">
                      <a16:creationId xmlns:a16="http://schemas.microsoft.com/office/drawing/2014/main" id="{033AFA6C-92ED-4C3F-6C5E-F4FA1D20AA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81" y="1049797"/>
                  <a:ext cx="2028824" cy="871202"/>
                </a:xfrm>
                <a:prstGeom prst="rect">
                  <a:avLst/>
                </a:prstGeom>
                <a:blipFill>
                  <a:blip r:embed="rId5"/>
                  <a:stretch>
                    <a:fillRect l="-9804" t="-150000" r="-47059" b="-293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5">
                  <a:extLst>
                    <a:ext uri="{FF2B5EF4-FFF2-40B4-BE49-F238E27FC236}">
                      <a16:creationId xmlns:a16="http://schemas.microsoft.com/office/drawing/2014/main" id="{9767118E-9B50-4C55-EDBB-493CA40CF353}"/>
                    </a:ext>
                  </a:extLst>
                </p:cNvPr>
                <p:cNvSpPr/>
                <p:nvPr/>
              </p:nvSpPr>
              <p:spPr>
                <a:xfrm>
                  <a:off x="5545438" y="293146"/>
                  <a:ext cx="2028826" cy="8712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𝑁𝑒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9" name="Rectangle 5">
                  <a:extLst>
                    <a:ext uri="{FF2B5EF4-FFF2-40B4-BE49-F238E27FC236}">
                      <a16:creationId xmlns:a16="http://schemas.microsoft.com/office/drawing/2014/main" id="{9767118E-9B50-4C55-EDBB-493CA40CF3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5438" y="293146"/>
                  <a:ext cx="2028826" cy="871202"/>
                </a:xfrm>
                <a:prstGeom prst="rect">
                  <a:avLst/>
                </a:prstGeom>
                <a:blipFill>
                  <a:blip r:embed="rId6"/>
                  <a:stretch>
                    <a:fillRect l="-9901" t="-150000" r="-47525" b="-29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4005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00230-BEED-996E-4328-4CAD82F8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94" y="-38022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Human Polymerase Epsilon</a:t>
            </a:r>
          </a:p>
        </p:txBody>
      </p:sp>
      <p:pic>
        <p:nvPicPr>
          <p:cNvPr id="3" name="Immagine 2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4BC252DA-7CDE-657C-0E93-F2E5FF80825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63"/>
          <a:stretch/>
        </p:blipFill>
        <p:spPr>
          <a:xfrm>
            <a:off x="429394" y="662500"/>
            <a:ext cx="6470495" cy="6310399"/>
          </a:xfrm>
          <a:prstGeom prst="rect">
            <a:avLst/>
          </a:prstGeom>
        </p:spPr>
      </p:pic>
      <p:pic>
        <p:nvPicPr>
          <p:cNvPr id="4" name="Picture 4" descr="A blue and pink structure&#10;&#10;Description automatically generated with medium confidence">
            <a:extLst>
              <a:ext uri="{FF2B5EF4-FFF2-40B4-BE49-F238E27FC236}">
                <a16:creationId xmlns:a16="http://schemas.microsoft.com/office/drawing/2014/main" id="{F6898055-AEF9-79F4-8C03-109061AC0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5764" r="14414" b="4338"/>
          <a:stretch/>
        </p:blipFill>
        <p:spPr>
          <a:xfrm>
            <a:off x="6785698" y="337308"/>
            <a:ext cx="5706340" cy="5849248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6CA86587-4437-6D0B-9965-3E0820F62AFE}"/>
              </a:ext>
            </a:extLst>
          </p:cNvPr>
          <p:cNvSpPr txBox="1">
            <a:spLocks/>
          </p:cNvSpPr>
          <p:nvPr/>
        </p:nvSpPr>
        <p:spPr>
          <a:xfrm>
            <a:off x="4196531" y="59169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entury Gothic" panose="020B0502020202020204" pitchFamily="34" charset="0"/>
              </a:rPr>
              <a:t>1 Drug Under Test / New MD on whole system</a:t>
            </a:r>
          </a:p>
        </p:txBody>
      </p:sp>
    </p:spTree>
    <p:extLst>
      <p:ext uri="{BB962C8B-B14F-4D97-AF65-F5344CB8AC3E}">
        <p14:creationId xmlns:p14="http://schemas.microsoft.com/office/powerpoint/2010/main" val="426090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B7A6657-5989-E993-C57C-E474D14E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94" y="-3802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Prediction of Functional Profiles of Ligands</a:t>
            </a: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44B8DABD-261A-DE9A-87E3-B62B3A0A9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69072"/>
            <a:ext cx="3312042" cy="2331503"/>
          </a:xfrm>
          <a:prstGeom prst="rect">
            <a:avLst/>
          </a:prstGeom>
        </p:spPr>
      </p:pic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227BCD6E-9B64-6045-E179-205B0F90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4813" y="695519"/>
            <a:ext cx="4495088" cy="2876358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4209E2FD-B2C7-B2DA-049C-40769E439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0028" y="3897156"/>
            <a:ext cx="3093208" cy="2147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5D7B38A-8290-A79A-2811-0C6A7EE37E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8791" y="4133464"/>
            <a:ext cx="3312042" cy="1825273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57F0FAD-ED2C-B70C-65D0-E9F15460A5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8791" y="208348"/>
            <a:ext cx="3312042" cy="34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5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492CF-94D2-29DD-360C-62AD02F4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1743C8-10AB-BF91-0686-D8347D244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6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ctional genomics approaches to improve pre‐clinical drug screening and  biomarker discovery | EMBO Molecular Medicine">
            <a:extLst>
              <a:ext uri="{FF2B5EF4-FFF2-40B4-BE49-F238E27FC236}">
                <a16:creationId xmlns:a16="http://schemas.microsoft.com/office/drawing/2014/main" id="{D2A2ED1F-E6A9-BE58-6289-09983B9B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15" y="3037540"/>
            <a:ext cx="3155191" cy="27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84;p9">
            <a:extLst>
              <a:ext uri="{FF2B5EF4-FFF2-40B4-BE49-F238E27FC236}">
                <a16:creationId xmlns:a16="http://schemas.microsoft.com/office/drawing/2014/main" id="{E83D9D49-BC48-F8E7-62B7-49404E0D1796}"/>
              </a:ext>
            </a:extLst>
          </p:cNvPr>
          <p:cNvSpPr txBox="1">
            <a:spLocks/>
          </p:cNvSpPr>
          <p:nvPr/>
        </p:nvSpPr>
        <p:spPr>
          <a:xfrm>
            <a:off x="199292" y="-490462"/>
            <a:ext cx="11992708" cy="15544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3600" dirty="0">
                <a:latin typeface="Century Gothic" panose="020B0502020202020204" pitchFamily="34" charset="0"/>
              </a:rPr>
              <a:t>WP6 Drug-target studies and drug repurposing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B383D9-1C99-C0E8-1BAD-2A91EF4F7E94}"/>
              </a:ext>
            </a:extLst>
          </p:cNvPr>
          <p:cNvSpPr txBox="1"/>
          <p:nvPr/>
        </p:nvSpPr>
        <p:spPr>
          <a:xfrm>
            <a:off x="0" y="805715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Identification of innovative drug discovery targets from genome bioinformatics analyses</a:t>
            </a:r>
            <a:endParaRPr lang="en-US" sz="2200" dirty="0">
              <a:latin typeface="Century Gothic" panose="020B0502020202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DD1E76-0878-251D-1587-0F20589539E6}"/>
              </a:ext>
            </a:extLst>
          </p:cNvPr>
          <p:cNvSpPr txBox="1"/>
          <p:nvPr/>
        </p:nvSpPr>
        <p:spPr>
          <a:xfrm>
            <a:off x="8150099" y="1332002"/>
            <a:ext cx="397156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Genomic analysis of patient derived samples, identification of specific potential cancer-associated mutations on a new target involved in DNA synthesis – combination with biophysics and comp to select compounds.</a:t>
            </a:r>
          </a:p>
          <a:p>
            <a:pPr algn="just"/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UniBa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IIT,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UniPV</a:t>
            </a:r>
            <a:endParaRPr lang="en-US" sz="1400" u="sng" dirty="0">
              <a:latin typeface="Century Gothic" panose="020B0502020202020204" pitchFamily="34" charset="0"/>
              <a:cs typeface="Times New Roman"/>
              <a:sym typeface="Times New Roman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ADB1FA-B931-89E0-4C41-9BC801E2B892}"/>
              </a:ext>
            </a:extLst>
          </p:cNvPr>
          <p:cNvSpPr txBox="1"/>
          <p:nvPr/>
        </p:nvSpPr>
        <p:spPr>
          <a:xfrm>
            <a:off x="0" y="1332002"/>
            <a:ext cx="39715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Analysis of structures, dynamics, interactions and interfaces in chaperones, inflammasome networks, ion channels, </a:t>
            </a: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actin, other targets </a:t>
            </a:r>
            <a:r>
              <a:rPr lang="en-US" sz="1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 for cancer, hematopoiesis and neurodegeneration.</a:t>
            </a:r>
          </a:p>
          <a:p>
            <a:pPr algn="just"/>
            <a:r>
              <a:rPr lang="en-US" sz="14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AlphaFold2 predictions. </a:t>
            </a:r>
          </a:p>
          <a:p>
            <a:pPr algn="just"/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UniPV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UniTO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CNR</a:t>
            </a:r>
            <a:endParaRPr lang="en-US" sz="1400" u="sng" dirty="0"/>
          </a:p>
        </p:txBody>
      </p:sp>
      <p:pic>
        <p:nvPicPr>
          <p:cNvPr id="2" name="Picture 1042" descr="Chart, scatter chart&#10;&#10;Description automatically generated">
            <a:extLst>
              <a:ext uri="{FF2B5EF4-FFF2-40B4-BE49-F238E27FC236}">
                <a16:creationId xmlns:a16="http://schemas.microsoft.com/office/drawing/2014/main" id="{BD0C293B-2F83-E9F5-4B6B-B6B7CE4CD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8" b="8166"/>
          <a:stretch/>
        </p:blipFill>
        <p:spPr>
          <a:xfrm>
            <a:off x="4415449" y="4408600"/>
            <a:ext cx="2753930" cy="1868914"/>
          </a:xfrm>
          <a:prstGeom prst="rect">
            <a:avLst/>
          </a:prstGeom>
        </p:spPr>
      </p:pic>
      <p:pic>
        <p:nvPicPr>
          <p:cNvPr id="5" name="Picture 1041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326809C6-C1D4-508F-5ECE-67B647181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981" y="2675743"/>
            <a:ext cx="3432866" cy="161484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8ECBC6-C9CC-DE7E-CDBE-EFBA23D8646C}"/>
              </a:ext>
            </a:extLst>
          </p:cNvPr>
          <p:cNvSpPr txBox="1"/>
          <p:nvPr/>
        </p:nvSpPr>
        <p:spPr>
          <a:xfrm>
            <a:off x="4138225" y="1332002"/>
            <a:ext cx="37983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  <a:cs typeface="Times New Roman"/>
                <a:sym typeface="Times New Roman"/>
              </a:rPr>
              <a:t>Transcriptomics, bioinformatic analyses for the identification of novel targets in neuroinflammation </a:t>
            </a:r>
          </a:p>
          <a:p>
            <a:pPr algn="just"/>
            <a:endParaRPr lang="en-US" sz="1400" u="sng" dirty="0">
              <a:latin typeface="Century Gothic" panose="020B0502020202020204" pitchFamily="34" charset="0"/>
              <a:cs typeface="Times New Roman"/>
              <a:sym typeface="Times New Roman"/>
            </a:endParaRPr>
          </a:p>
          <a:p>
            <a:pPr algn="just"/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UniBO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CNR,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UniCT</a:t>
            </a:r>
            <a:endParaRPr lang="en-US" sz="1400" u="sng" dirty="0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B186816C-864D-B97E-45CD-C3C63D86D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1184" y="3552497"/>
            <a:ext cx="4390816" cy="21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9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4;p9">
            <a:extLst>
              <a:ext uri="{FF2B5EF4-FFF2-40B4-BE49-F238E27FC236}">
                <a16:creationId xmlns:a16="http://schemas.microsoft.com/office/drawing/2014/main" id="{E83D9D49-BC48-F8E7-62B7-49404E0D1796}"/>
              </a:ext>
            </a:extLst>
          </p:cNvPr>
          <p:cNvSpPr txBox="1">
            <a:spLocks/>
          </p:cNvSpPr>
          <p:nvPr/>
        </p:nvSpPr>
        <p:spPr>
          <a:xfrm>
            <a:off x="199292" y="-502341"/>
            <a:ext cx="11992708" cy="15544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3300"/>
              <a:buFont typeface="Arial"/>
              <a:buNone/>
            </a:pPr>
            <a:r>
              <a:rPr lang="en-US" sz="3600" dirty="0">
                <a:latin typeface="Century Gothic" panose="020B0502020202020204" pitchFamily="34" charset="0"/>
              </a:rPr>
              <a:t>WP6 Drug-target studies and drug repurposing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2D0086-670E-40F1-C362-AB93D5E40B83}"/>
              </a:ext>
            </a:extLst>
          </p:cNvPr>
          <p:cNvSpPr txBox="1"/>
          <p:nvPr/>
        </p:nvSpPr>
        <p:spPr>
          <a:xfrm>
            <a:off x="0" y="610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Drug repurposing studies using novel target and the FDA-approved drug databases </a:t>
            </a:r>
            <a:r>
              <a:rPr lang="en-US" sz="2200" dirty="0">
                <a:latin typeface="Century Gothic" panose="020B0502020202020204" pitchFamily="34" charset="0"/>
                <a:ea typeface="Times New Roman"/>
                <a:cs typeface="Times New Roman"/>
                <a:sym typeface="Times New Roman"/>
              </a:rPr>
              <a:t>(Padova, Pavia, Torino, Bologna, Catania, IIT, CNR)</a:t>
            </a:r>
            <a:endParaRPr lang="en-US" sz="2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9949CC-CCFD-AE08-974C-8445D836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095" y="2518832"/>
            <a:ext cx="5139788" cy="3404948"/>
          </a:xfrm>
          <a:prstGeom prst="rect">
            <a:avLst/>
          </a:prstGeom>
        </p:spPr>
      </p:pic>
      <p:pic>
        <p:nvPicPr>
          <p:cNvPr id="68" name="Elemento grafico 67">
            <a:extLst>
              <a:ext uri="{FF2B5EF4-FFF2-40B4-BE49-F238E27FC236}">
                <a16:creationId xmlns:a16="http://schemas.microsoft.com/office/drawing/2014/main" id="{5DB05EEC-B194-4AA8-C835-295F323A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17" y="2572035"/>
            <a:ext cx="6530439" cy="33517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E0B8A8-959E-B8B8-CAEA-CABCE9F1CB66}"/>
              </a:ext>
            </a:extLst>
          </p:cNvPr>
          <p:cNvSpPr txBox="1"/>
          <p:nvPr/>
        </p:nvSpPr>
        <p:spPr>
          <a:xfrm>
            <a:off x="7096049" y="1580260"/>
            <a:ext cx="46982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  <a:cs typeface="Times New Roman"/>
                <a:sym typeface="Times New Roman"/>
              </a:rPr>
              <a:t>Studies of networks, allostery, deep-learning to characterize possible drug-induced effects</a:t>
            </a:r>
          </a:p>
          <a:p>
            <a:pPr algn="just"/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UniPD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UniBO</a:t>
            </a:r>
            <a:r>
              <a:rPr lang="en-US" sz="1400" u="sng" dirty="0">
                <a:latin typeface="Century Gothic" panose="020B0502020202020204" pitchFamily="34" charset="0"/>
                <a:cs typeface="Times New Roman"/>
                <a:sym typeface="Times New Roman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  <a:cs typeface="Times New Roman"/>
                <a:sym typeface="Times New Roman"/>
              </a:rPr>
              <a:t>UniPV</a:t>
            </a:r>
            <a:endParaRPr lang="en-US" sz="1400" u="sng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5B666D-9927-FD6C-73B6-4AF42B1436C7}"/>
              </a:ext>
            </a:extLst>
          </p:cNvPr>
          <p:cNvSpPr txBox="1"/>
          <p:nvPr/>
        </p:nvSpPr>
        <p:spPr>
          <a:xfrm>
            <a:off x="675391" y="1499140"/>
            <a:ext cx="4698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entury Gothic" panose="020B0502020202020204" pitchFamily="34" charset="0"/>
                <a:cs typeface="Times New Roman"/>
                <a:sym typeface="Times New Roman"/>
              </a:rPr>
              <a:t>Application of classical and development of novel ML and DL methods for drug-target interaction prediction</a:t>
            </a:r>
          </a:p>
          <a:p>
            <a:r>
              <a:rPr lang="en-US" sz="1400" u="sng" dirty="0" err="1">
                <a:latin typeface="Century Gothic" panose="020B0502020202020204" pitchFamily="34" charset="0"/>
              </a:rPr>
              <a:t>UniTO</a:t>
            </a:r>
            <a:r>
              <a:rPr lang="en-US" sz="1400" u="sng" dirty="0">
                <a:latin typeface="Century Gothic" panose="020B0502020202020204" pitchFamily="34" charset="0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</a:rPr>
              <a:t>UniPD</a:t>
            </a:r>
            <a:r>
              <a:rPr lang="en-US" sz="1400" u="sng" dirty="0">
                <a:latin typeface="Century Gothic" panose="020B0502020202020204" pitchFamily="34" charset="0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</a:rPr>
              <a:t>UniCT</a:t>
            </a:r>
            <a:r>
              <a:rPr lang="en-US" sz="1400" u="sng" dirty="0">
                <a:latin typeface="Century Gothic" panose="020B0502020202020204" pitchFamily="34" charset="0"/>
              </a:rPr>
              <a:t>, </a:t>
            </a:r>
            <a:r>
              <a:rPr lang="en-US" sz="1400" u="sng" dirty="0" err="1">
                <a:latin typeface="Century Gothic" panose="020B0502020202020204" pitchFamily="34" charset="0"/>
              </a:rPr>
              <a:t>UniBO</a:t>
            </a:r>
            <a:r>
              <a:rPr lang="en-US" sz="1400" u="sng" dirty="0">
                <a:latin typeface="Century Gothic" panose="020B0502020202020204" pitchFamily="34" charset="0"/>
              </a:rPr>
              <a:t>, IIT, CNR</a:t>
            </a:r>
          </a:p>
        </p:txBody>
      </p:sp>
    </p:spTree>
    <p:extLst>
      <p:ext uri="{BB962C8B-B14F-4D97-AF65-F5344CB8AC3E}">
        <p14:creationId xmlns:p14="http://schemas.microsoft.com/office/powerpoint/2010/main" val="12923524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649</Words>
  <Application>Microsoft Macintosh PowerPoint</Application>
  <PresentationFormat>Widescreen</PresentationFormat>
  <Paragraphs>77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Century Gothic</vt:lpstr>
      <vt:lpstr>Tema di Office</vt:lpstr>
      <vt:lpstr>Presentazione standard di PowerPoint</vt:lpstr>
      <vt:lpstr>Presentazione standard di PowerPoint</vt:lpstr>
      <vt:lpstr>Presentazione standard di PowerPoint</vt:lpstr>
      <vt:lpstr>Human Polymerase Epsilon</vt:lpstr>
      <vt:lpstr>Human Polymerase Epsilon</vt:lpstr>
      <vt:lpstr>Prediction of Functional Profiles of Ligands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Alberto Zannetti</dc:creator>
  <cp:keywords/>
  <dc:description/>
  <cp:lastModifiedBy>GIORGIO COLOMBO</cp:lastModifiedBy>
  <cp:revision>89</cp:revision>
  <dcterms:created xsi:type="dcterms:W3CDTF">2018-06-26T10:19:55Z</dcterms:created>
  <dcterms:modified xsi:type="dcterms:W3CDTF">2024-06-18T09:03:35Z</dcterms:modified>
  <cp:category/>
</cp:coreProperties>
</file>