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7" r:id="rId4"/>
    <p:sldId id="268" r:id="rId5"/>
    <p:sldId id="284" r:id="rId6"/>
    <p:sldId id="285" r:id="rId7"/>
    <p:sldId id="263" r:id="rId8"/>
    <p:sldId id="282" r:id="rId9"/>
    <p:sldId id="269" r:id="rId10"/>
    <p:sldId id="276" r:id="rId11"/>
    <p:sldId id="270" r:id="rId12"/>
    <p:sldId id="256" r:id="rId13"/>
    <p:sldId id="277" r:id="rId14"/>
    <p:sldId id="278" r:id="rId15"/>
    <p:sldId id="279" r:id="rId16"/>
    <p:sldId id="273" r:id="rId17"/>
    <p:sldId id="27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politecnicobari-my.sharepoint.com/personal/lorenzo_santoro_poliba_it/Documents/Lorenzo/RtdA/installazione%20abaqus%20su%20vm%20INFN/report%20tempi%20di%20calcolo/diagrammi%20tempi%20di%20calcol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noProof="0" dirty="0">
                <a:solidFill>
                  <a:schemeClr val="tx1"/>
                </a:solidFill>
              </a:rPr>
              <a:t>Computation</a:t>
            </a:r>
            <a:r>
              <a:rPr lang="en-US" b="1" baseline="0" noProof="0" dirty="0">
                <a:solidFill>
                  <a:schemeClr val="tx1"/>
                </a:solidFill>
              </a:rPr>
              <a:t> time comparison</a:t>
            </a:r>
            <a:endParaRPr lang="en-US" b="1" noProof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705005242425216"/>
          <c:y val="1.2957563977972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core + GPU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Foglio1!$N$18:$N$27</c:f>
              <c:strCache>
                <c:ptCount val="10"/>
                <c:pt idx="0">
                  <c:v>28 core</c:v>
                </c:pt>
                <c:pt idx="1">
                  <c:v>24 core</c:v>
                </c:pt>
                <c:pt idx="2">
                  <c:v>20 core</c:v>
                </c:pt>
                <c:pt idx="3">
                  <c:v>18 core</c:v>
                </c:pt>
                <c:pt idx="4">
                  <c:v>16 core</c:v>
                </c:pt>
                <c:pt idx="5">
                  <c:v>14 core</c:v>
                </c:pt>
                <c:pt idx="6">
                  <c:v>12 core</c:v>
                </c:pt>
                <c:pt idx="7">
                  <c:v>8 core</c:v>
                </c:pt>
                <c:pt idx="8">
                  <c:v>6 core</c:v>
                </c:pt>
                <c:pt idx="9">
                  <c:v>4 core</c:v>
                </c:pt>
              </c:strCache>
            </c:strRef>
          </c:cat>
          <c:val>
            <c:numRef>
              <c:f>Foglio1!$Q$3:$Q$12</c:f>
              <c:numCache>
                <c:formatCode>General</c:formatCode>
                <c:ptCount val="10"/>
                <c:pt idx="0">
                  <c:v>1186</c:v>
                </c:pt>
                <c:pt idx="1">
                  <c:v>1164</c:v>
                </c:pt>
                <c:pt idx="2">
                  <c:v>1148</c:v>
                </c:pt>
                <c:pt idx="3">
                  <c:v>1117</c:v>
                </c:pt>
                <c:pt idx="4">
                  <c:v>1095</c:v>
                </c:pt>
                <c:pt idx="5">
                  <c:v>1103</c:v>
                </c:pt>
                <c:pt idx="6">
                  <c:v>1168</c:v>
                </c:pt>
                <c:pt idx="7">
                  <c:v>1451</c:v>
                </c:pt>
                <c:pt idx="8">
                  <c:v>1742</c:v>
                </c:pt>
                <c:pt idx="9">
                  <c:v>2285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3-4C71-BBEB-3F9A9FC21862}"/>
            </c:ext>
          </c:extLst>
        </c:ser>
        <c:ser>
          <c:idx val="1"/>
          <c:order val="1"/>
          <c:tx>
            <c:v>core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Foglio1!$N$18:$N$27</c:f>
              <c:strCache>
                <c:ptCount val="10"/>
                <c:pt idx="0">
                  <c:v>28 core</c:v>
                </c:pt>
                <c:pt idx="1">
                  <c:v>24 core</c:v>
                </c:pt>
                <c:pt idx="2">
                  <c:v>20 core</c:v>
                </c:pt>
                <c:pt idx="3">
                  <c:v>18 core</c:v>
                </c:pt>
                <c:pt idx="4">
                  <c:v>16 core</c:v>
                </c:pt>
                <c:pt idx="5">
                  <c:v>14 core</c:v>
                </c:pt>
                <c:pt idx="6">
                  <c:v>12 core</c:v>
                </c:pt>
                <c:pt idx="7">
                  <c:v>8 core</c:v>
                </c:pt>
                <c:pt idx="8">
                  <c:v>6 core</c:v>
                </c:pt>
                <c:pt idx="9">
                  <c:v>4 core</c:v>
                </c:pt>
              </c:strCache>
            </c:strRef>
          </c:cat>
          <c:val>
            <c:numRef>
              <c:f>Foglio1!$Q$18:$Q$27</c:f>
              <c:numCache>
                <c:formatCode>General</c:formatCode>
                <c:ptCount val="10"/>
                <c:pt idx="0">
                  <c:v>1488</c:v>
                </c:pt>
                <c:pt idx="1">
                  <c:v>1473</c:v>
                </c:pt>
                <c:pt idx="2">
                  <c:v>1593</c:v>
                </c:pt>
                <c:pt idx="3">
                  <c:v>1661</c:v>
                </c:pt>
                <c:pt idx="4">
                  <c:v>1791</c:v>
                </c:pt>
                <c:pt idx="5">
                  <c:v>1860</c:v>
                </c:pt>
                <c:pt idx="6">
                  <c:v>2119</c:v>
                </c:pt>
                <c:pt idx="7">
                  <c:v>2855</c:v>
                </c:pt>
                <c:pt idx="8">
                  <c:v>3681</c:v>
                </c:pt>
                <c:pt idx="9">
                  <c:v>5430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3-4C71-BBEB-3F9A9FC2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7336096"/>
        <c:axId val="116112704"/>
      </c:barChart>
      <c:catAx>
        <c:axId val="1807336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noProof="0" dirty="0">
                    <a:solidFill>
                      <a:schemeClr val="tx1"/>
                    </a:solidFill>
                  </a:rPr>
                  <a:t>Resources</a:t>
                </a:r>
                <a:r>
                  <a:rPr lang="en-US" sz="1200" baseline="0" noProof="0" dirty="0">
                    <a:solidFill>
                      <a:schemeClr val="tx1"/>
                    </a:solidFill>
                  </a:rPr>
                  <a:t> configuration</a:t>
                </a:r>
                <a:endParaRPr lang="en-US" sz="1200" noProof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4142760127018"/>
              <c:y val="0.952553334679318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112704"/>
        <c:crosses val="autoZero"/>
        <c:auto val="1"/>
        <c:lblAlgn val="ctr"/>
        <c:lblOffset val="100"/>
        <c:noMultiLvlLbl val="0"/>
      </c:catAx>
      <c:valAx>
        <c:axId val="11611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noProof="0" dirty="0">
                    <a:solidFill>
                      <a:schemeClr val="tx1"/>
                    </a:solidFill>
                  </a:rPr>
                  <a:t>Wall clock</a:t>
                </a:r>
                <a:r>
                  <a:rPr lang="en-US" sz="1200" baseline="0" noProof="0" dirty="0">
                    <a:solidFill>
                      <a:schemeClr val="tx1"/>
                    </a:solidFill>
                  </a:rPr>
                  <a:t> time [s]</a:t>
                </a:r>
                <a:endParaRPr lang="en-US" sz="1200" noProof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5996938197247271E-3"/>
              <c:y val="0.394894855830096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0733609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170018107909041"/>
          <c:y val="0"/>
          <c:w val="8.9442881465841215E-2"/>
          <c:h val="7.2886807516407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5"/>
          </c:marker>
          <c:xVal>
            <c:numRef>
              <c:f>Hoja1!$B$4:$B$20</c:f>
              <c:numCache>
                <c:formatCode>0.00E+00</c:formatCode>
                <c:ptCount val="17"/>
                <c:pt idx="0">
                  <c:v>3.3333333333333333E-2</c:v>
                </c:pt>
                <c:pt idx="1">
                  <c:v>1.6666666666666666E-2</c:v>
                </c:pt>
                <c:pt idx="2">
                  <c:v>1.1111111111111112E-2</c:v>
                </c:pt>
                <c:pt idx="3">
                  <c:v>8.3333333333333332E-3</c:v>
                </c:pt>
                <c:pt idx="4">
                  <c:v>6.6666666666666671E-3</c:v>
                </c:pt>
                <c:pt idx="5">
                  <c:v>5.0000000000000001E-3</c:v>
                </c:pt>
                <c:pt idx="6">
                  <c:v>3.3333333333333335E-3</c:v>
                </c:pt>
                <c:pt idx="7">
                  <c:v>2E-3</c:v>
                </c:pt>
                <c:pt idx="8">
                  <c:v>0</c:v>
                </c:pt>
                <c:pt idx="9">
                  <c:v>-2E-3</c:v>
                </c:pt>
                <c:pt idx="10">
                  <c:v>-3.3333333333333335E-3</c:v>
                </c:pt>
                <c:pt idx="11">
                  <c:v>-5.0000000000000001E-3</c:v>
                </c:pt>
                <c:pt idx="12">
                  <c:v>-6.6666666666666671E-3</c:v>
                </c:pt>
                <c:pt idx="13">
                  <c:v>-8.3333333333333332E-3</c:v>
                </c:pt>
                <c:pt idx="14">
                  <c:v>-1.1111111111111112E-2</c:v>
                </c:pt>
                <c:pt idx="15">
                  <c:v>-1.6666666666666666E-2</c:v>
                </c:pt>
                <c:pt idx="16">
                  <c:v>-3.3333333333333333E-2</c:v>
                </c:pt>
              </c:numCache>
            </c:numRef>
          </c:xVal>
          <c:yVal>
            <c:numRef>
              <c:f>Hoja1!$C$4:$C$20</c:f>
              <c:numCache>
                <c:formatCode>0.00E+00</c:formatCode>
                <c:ptCount val="17"/>
                <c:pt idx="0">
                  <c:v>3.1159999999999998E-3</c:v>
                </c:pt>
                <c:pt idx="1">
                  <c:v>4.2009999999999999E-3</c:v>
                </c:pt>
                <c:pt idx="2">
                  <c:v>4.4799999999999996E-3</c:v>
                </c:pt>
                <c:pt idx="3">
                  <c:v>4.6560000000000004E-3</c:v>
                </c:pt>
                <c:pt idx="4">
                  <c:v>4.7959999999999999E-3</c:v>
                </c:pt>
                <c:pt idx="5">
                  <c:v>4.8669999999999998E-3</c:v>
                </c:pt>
                <c:pt idx="6">
                  <c:v>4.8269999999999997E-3</c:v>
                </c:pt>
                <c:pt idx="7">
                  <c:v>4.9789999999999999E-3</c:v>
                </c:pt>
                <c:pt idx="8">
                  <c:v>5.1200000000000004E-3</c:v>
                </c:pt>
                <c:pt idx="9">
                  <c:v>5.0949999999999997E-3</c:v>
                </c:pt>
                <c:pt idx="10">
                  <c:v>5.143E-3</c:v>
                </c:pt>
                <c:pt idx="11">
                  <c:v>5.2160000000000002E-3</c:v>
                </c:pt>
                <c:pt idx="12">
                  <c:v>5.4149999999999997E-3</c:v>
                </c:pt>
                <c:pt idx="13">
                  <c:v>5.5370000000000003E-3</c:v>
                </c:pt>
                <c:pt idx="14">
                  <c:v>5.5300000000000002E-3</c:v>
                </c:pt>
                <c:pt idx="15">
                  <c:v>5.94E-3</c:v>
                </c:pt>
                <c:pt idx="16">
                  <c:v>6.7400000000000003E-3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B42-44DA-8951-B2C310C81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7717711"/>
        <c:axId val="1405593407"/>
      </c:scatterChart>
      <c:valAx>
        <c:axId val="1937717711"/>
        <c:scaling>
          <c:orientation val="minMax"/>
        </c:scaling>
        <c:delete val="0"/>
        <c:axPos val="b"/>
        <c:majorGridlines>
          <c:spPr>
            <a:ln>
              <a:noFill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s-CO" sz="1400" b="0" dirty="0"/>
                  <a:t>Curvature [</a:t>
                </a:r>
                <a:r>
                  <a:rPr lang="el-GR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it-IT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s-CO" sz="1400" b="0" baseline="30000" dirty="0"/>
                  <a:t>-1</a:t>
                </a:r>
                <a:r>
                  <a:rPr lang="es-CO" sz="1400" b="0" dirty="0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it-IT"/>
          </a:p>
        </c:txPr>
        <c:crossAx val="1405593407"/>
        <c:crosses val="autoZero"/>
        <c:crossBetween val="midCat"/>
      </c:valAx>
      <c:valAx>
        <c:axId val="140559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s-CO" sz="1400" b="0" dirty="0"/>
                  <a:t>Max von Mises stress [MPa]</a:t>
                </a:r>
              </a:p>
            </c:rich>
          </c:tx>
          <c:layout>
            <c:manualLayout>
              <c:xMode val="edge"/>
              <c:yMode val="edge"/>
              <c:x val="1.9444506936632921E-2"/>
              <c:y val="9.260171355099887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it-IT"/>
          </a:p>
        </c:txPr>
        <c:crossAx val="1937717711"/>
        <c:crossesAt val="-4.0000000000000008E-2"/>
        <c:crossBetween val="midCat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0"/>
          <c:marker>
            <c:symbol val="none"/>
          </c:marker>
          <c:xVal>
            <c:numRef>
              <c:f>Hoja1!$B$4:$B$20</c:f>
              <c:numCache>
                <c:formatCode>0.00E+00</c:formatCode>
                <c:ptCount val="17"/>
                <c:pt idx="0">
                  <c:v>3.3333333333333333E-2</c:v>
                </c:pt>
                <c:pt idx="1">
                  <c:v>1.6666666666666666E-2</c:v>
                </c:pt>
                <c:pt idx="2">
                  <c:v>1.1111111111111112E-2</c:v>
                </c:pt>
                <c:pt idx="3">
                  <c:v>8.3333333333333332E-3</c:v>
                </c:pt>
                <c:pt idx="4">
                  <c:v>6.6666666666666671E-3</c:v>
                </c:pt>
                <c:pt idx="5">
                  <c:v>5.0000000000000001E-3</c:v>
                </c:pt>
                <c:pt idx="6">
                  <c:v>3.3333333333333335E-3</c:v>
                </c:pt>
                <c:pt idx="7">
                  <c:v>2E-3</c:v>
                </c:pt>
                <c:pt idx="8">
                  <c:v>0</c:v>
                </c:pt>
                <c:pt idx="9">
                  <c:v>-2E-3</c:v>
                </c:pt>
                <c:pt idx="10">
                  <c:v>-3.3333333333333335E-3</c:v>
                </c:pt>
                <c:pt idx="11">
                  <c:v>-5.0000000000000001E-3</c:v>
                </c:pt>
                <c:pt idx="12">
                  <c:v>-6.6666666666666671E-3</c:v>
                </c:pt>
                <c:pt idx="13">
                  <c:v>-8.3333333333333332E-3</c:v>
                </c:pt>
                <c:pt idx="14">
                  <c:v>-1.1111111111111112E-2</c:v>
                </c:pt>
                <c:pt idx="15">
                  <c:v>-1.6666666666666666E-2</c:v>
                </c:pt>
                <c:pt idx="16">
                  <c:v>-3.3333333333333333E-2</c:v>
                </c:pt>
              </c:numCache>
            </c:numRef>
          </c:xVal>
          <c:yVal>
            <c:numRef>
              <c:f>Hoja1!$D$4:$D$20</c:f>
              <c:numCache>
                <c:formatCode>General</c:formatCode>
                <c:ptCount val="17"/>
                <c:pt idx="0">
                  <c:v>2.3711359999999998E-3</c:v>
                </c:pt>
                <c:pt idx="1">
                  <c:v>3.280224E-3</c:v>
                </c:pt>
                <c:pt idx="2">
                  <c:v>3.520788E-3</c:v>
                </c:pt>
                <c:pt idx="3">
                  <c:v>3.6452609999999999E-3</c:v>
                </c:pt>
                <c:pt idx="4">
                  <c:v>3.7604940000000001E-3</c:v>
                </c:pt>
                <c:pt idx="5">
                  <c:v>3.845237E-3</c:v>
                </c:pt>
                <c:pt idx="6">
                  <c:v>3.8461527101300002E-3</c:v>
                </c:pt>
                <c:pt idx="7">
                  <c:v>3.927832E-3</c:v>
                </c:pt>
                <c:pt idx="8">
                  <c:v>4.0499999999999998E-3</c:v>
                </c:pt>
                <c:pt idx="9">
                  <c:v>4.0800469999999998E-3</c:v>
                </c:pt>
                <c:pt idx="10">
                  <c:v>4.1182193313200003E-3</c:v>
                </c:pt>
                <c:pt idx="11">
                  <c:v>4.1716840000000002E-3</c:v>
                </c:pt>
                <c:pt idx="12">
                  <c:v>4.3056170000000003E-3</c:v>
                </c:pt>
                <c:pt idx="13">
                  <c:v>4.3934530976399997E-3</c:v>
                </c:pt>
                <c:pt idx="14">
                  <c:v>4.4262340000000002E-3</c:v>
                </c:pt>
                <c:pt idx="15">
                  <c:v>4.7387139999999998E-3</c:v>
                </c:pt>
                <c:pt idx="16">
                  <c:v>5.338087E-3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DCD-4121-A9DA-8D753C257E1B}"/>
            </c:ext>
          </c:extLst>
        </c:ser>
        <c:ser>
          <c:idx val="0"/>
          <c:order val="1"/>
          <c:marker>
            <c:symbol val="triangle"/>
            <c:size val="5"/>
          </c:marker>
          <c:xVal>
            <c:numRef>
              <c:f>Hoja1!$B$4:$B$20</c:f>
              <c:numCache>
                <c:formatCode>0.00E+00</c:formatCode>
                <c:ptCount val="17"/>
                <c:pt idx="0">
                  <c:v>3.3333333333333333E-2</c:v>
                </c:pt>
                <c:pt idx="1">
                  <c:v>1.6666666666666666E-2</c:v>
                </c:pt>
                <c:pt idx="2">
                  <c:v>1.1111111111111112E-2</c:v>
                </c:pt>
                <c:pt idx="3">
                  <c:v>8.3333333333333332E-3</c:v>
                </c:pt>
                <c:pt idx="4">
                  <c:v>6.6666666666666671E-3</c:v>
                </c:pt>
                <c:pt idx="5">
                  <c:v>5.0000000000000001E-3</c:v>
                </c:pt>
                <c:pt idx="6">
                  <c:v>3.3333333333333335E-3</c:v>
                </c:pt>
                <c:pt idx="7">
                  <c:v>2E-3</c:v>
                </c:pt>
                <c:pt idx="8">
                  <c:v>0</c:v>
                </c:pt>
                <c:pt idx="9">
                  <c:v>-2E-3</c:v>
                </c:pt>
                <c:pt idx="10">
                  <c:v>-3.3333333333333335E-3</c:v>
                </c:pt>
                <c:pt idx="11">
                  <c:v>-5.0000000000000001E-3</c:v>
                </c:pt>
                <c:pt idx="12">
                  <c:v>-6.6666666666666671E-3</c:v>
                </c:pt>
                <c:pt idx="13">
                  <c:v>-8.3333333333333332E-3</c:v>
                </c:pt>
                <c:pt idx="14">
                  <c:v>-1.1111111111111112E-2</c:v>
                </c:pt>
                <c:pt idx="15">
                  <c:v>-1.6666666666666666E-2</c:v>
                </c:pt>
                <c:pt idx="16">
                  <c:v>-3.3333333333333333E-2</c:v>
                </c:pt>
              </c:numCache>
            </c:numRef>
          </c:xVal>
          <c:yVal>
            <c:numRef>
              <c:f>Hoja1!$D$4:$D$20</c:f>
              <c:numCache>
                <c:formatCode>General</c:formatCode>
                <c:ptCount val="17"/>
                <c:pt idx="0">
                  <c:v>2.3711359999999998E-3</c:v>
                </c:pt>
                <c:pt idx="1">
                  <c:v>3.280224E-3</c:v>
                </c:pt>
                <c:pt idx="2">
                  <c:v>3.520788E-3</c:v>
                </c:pt>
                <c:pt idx="3">
                  <c:v>3.6452609999999999E-3</c:v>
                </c:pt>
                <c:pt idx="4">
                  <c:v>3.7604940000000001E-3</c:v>
                </c:pt>
                <c:pt idx="5">
                  <c:v>3.845237E-3</c:v>
                </c:pt>
                <c:pt idx="6">
                  <c:v>3.8461527101300002E-3</c:v>
                </c:pt>
                <c:pt idx="7">
                  <c:v>3.927832E-3</c:v>
                </c:pt>
                <c:pt idx="8">
                  <c:v>4.0499999999999998E-3</c:v>
                </c:pt>
                <c:pt idx="9">
                  <c:v>4.0800469999999998E-3</c:v>
                </c:pt>
                <c:pt idx="10">
                  <c:v>4.1182193313200003E-3</c:v>
                </c:pt>
                <c:pt idx="11">
                  <c:v>4.1716840000000002E-3</c:v>
                </c:pt>
                <c:pt idx="12">
                  <c:v>4.3056170000000003E-3</c:v>
                </c:pt>
                <c:pt idx="13">
                  <c:v>4.3934530976399997E-3</c:v>
                </c:pt>
                <c:pt idx="14">
                  <c:v>4.4262340000000002E-3</c:v>
                </c:pt>
                <c:pt idx="15">
                  <c:v>4.7387139999999998E-3</c:v>
                </c:pt>
                <c:pt idx="16">
                  <c:v>5.338087E-3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DCD-4121-A9DA-8D753C257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7717711"/>
        <c:axId val="1405593407"/>
      </c:scatterChart>
      <c:valAx>
        <c:axId val="1937717711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s-CO" sz="1400" b="0" dirty="0"/>
                  <a:t>Curvature [</a:t>
                </a:r>
                <a:r>
                  <a:rPr lang="el-GR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it-IT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s-CO" sz="1400" b="0" baseline="30000" dirty="0"/>
                  <a:t>-1</a:t>
                </a:r>
                <a:r>
                  <a:rPr lang="es-CO" sz="1400" b="0" dirty="0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it-IT"/>
          </a:p>
        </c:txPr>
        <c:crossAx val="1405593407"/>
        <c:crosses val="autoZero"/>
        <c:crossBetween val="midCat"/>
        <c:majorUnit val="1.0000000000000002E-2"/>
      </c:valAx>
      <c:valAx>
        <c:axId val="140559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s-CO" sz="1400" b="0" dirty="0"/>
                  <a:t>Average von Mises stress [MPa]</a:t>
                </a:r>
              </a:p>
            </c:rich>
          </c:tx>
          <c:layout>
            <c:manualLayout>
              <c:xMode val="edge"/>
              <c:yMode val="edge"/>
              <c:x val="1.944451058202298E-2"/>
              <c:y val="5.073252293863854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it-IT"/>
          </a:p>
        </c:txPr>
        <c:crossAx val="1937717711"/>
        <c:crossesAt val="-4.0000000000000008E-2"/>
        <c:crossBetween val="midCat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4F4B4-C4DA-4686-88F9-0F23831A34FF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1592D-CAF2-4DE8-B46F-C44E745141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73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E639F-7797-3493-BC96-695869722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84A48E-701A-A962-0AB9-136D0DA0F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0AC051-6C00-5306-2AC7-3AB37A5E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C00D36-C479-95A1-978F-D75F781F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25717B-5B09-41AE-4DAD-277D8D13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4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5EEB4-AA03-DFB3-D2B6-058DC6B2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E6E952-C05D-F804-5A24-1477B21F9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C7CC56-4BC9-42D2-99A0-0E195A01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712785-2108-E5F3-E36D-1C49021D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858237-B593-D2E4-C432-69781DD2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3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4290B8-A680-EB68-B7C1-9BDD2D397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00E4AA-DA10-DE36-35BC-F6DA6A09D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10A85A-790B-87C0-7F93-F91D42AC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2E35E4-1D85-3F55-DB68-9C209FCA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E5A41B-FF1A-0D73-162A-2B9B0636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1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A9822-DA88-55CF-11F2-709DCAE95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64DED3-7DDA-1E3F-5F59-204079078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F1327B-479C-5A01-3357-655C6A1C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5B8D3C-D89D-C73D-787F-EAE035DB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7BD7CF-245E-57C7-E46D-A0243DA6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91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5EA27-BA94-7D21-BF78-BFB7D7F2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16F583-6CB1-239A-BD34-DB7225D9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99E5A9-9AB7-53CB-006E-D5041920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3A5452-F88B-A342-88E6-4313B577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515035-A0B7-E9F4-0859-702A2652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6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A8A489-FF85-511E-E37B-62AB76CB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8FC2FB-BBA6-06B1-10AC-7AA86A686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D07E35-F0C7-507A-AFCD-EBC9F666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E42824-8789-26DA-BF5E-2F43DB79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E75863-9DDC-F097-D5B3-C582B7BE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9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BEBD0-439D-E917-7F8F-DD5CE27E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7BDE65-1272-FD7F-F3DB-80A49F5D3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E32605-B71A-B102-9001-7E5C6784B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BE1F03-C735-CF98-B36E-FFC27C8C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D9B678-0004-8C86-CF73-B63957CE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2BDEDC-577E-201D-BFF8-7746DBC2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39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592DD0-A40C-1A8C-AC40-0716A0E5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1BAF43-6AF5-CACA-E4A9-C593528B9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B766EF-EA63-024B-2D8C-261B0528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EF2ABB-84D8-980A-3D1E-8DC13B3A9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B2EC14-5753-98D1-1070-DE4B3ECF6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5BD044-99EA-7F82-CB41-720490E1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E9F464-3048-FC11-A0D9-4ECC5C83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4F8BFD7-A61A-AA7C-125E-04C62564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4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DB900-B2C3-E6FA-1155-BA989A22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7E106D-D990-1DF4-B925-C47DF041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5CE67C-BE22-7B24-2DCB-719CF66B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D1B8F9-D402-FB45-D723-11339F63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9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986FFF-22DD-D981-2CA0-4C1DCC7E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BF88E0-A7B4-8338-7939-F0D28F01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72289B-AAB2-A2EC-335A-7C1BED87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65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D250FE-2882-B8B3-E0AA-B510609F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1807DA-94A4-F25E-0163-F13BC4C85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9F8D56-D7A5-6768-DF9B-9768C000A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EF9DA8-318E-6C3C-3EB3-D56B17A7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969E1C-75DB-E14B-F92E-A5FA83BD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AF5859-4624-36C6-FDBE-A85F8640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1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5701A-6ECD-81A5-3EAD-B1CE9049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0D288F-1729-C0D0-EB7F-3D73FC1E3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D6A118-D970-56C7-13E8-1092955F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58F8E5-0BA1-E092-D223-C3832DD2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088DA9-7295-CE47-A49D-7E056B05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194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4452A-718E-6DD7-BB8B-4B5C0F5C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F76CC2C-F10D-21A8-15F5-2E6C4C48A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C01151-2AA7-20EB-9E6C-BE4401BB6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B99CAC-1A3C-ED6A-7F6D-46C61C87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C9A369-0BB4-09D2-506A-67F65904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9338BE-D00B-E49D-79B9-3DAEAAF3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62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18165D-FE4C-5073-D4F2-C4F946CD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0DD25-A7B2-7317-7CF3-CC8BF6D38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4F5F84-DA6B-267A-135C-7AF94C49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E0BBD1-1B65-F50E-9099-F6499AFA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DD3A7E-A69B-2ED2-3327-7F85BA01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40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FB24345-CF57-CEE5-91CF-A9080EAD1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7FFE38-3EC3-5844-4344-3C7C480CE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23186-F01A-A0F5-3C3A-EBCE2055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3564EA-3EA3-EB6C-476C-7D487398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37C424-CAC0-5031-2C07-CCE5F64A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06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0" y="0"/>
            <a:ext cx="5215066" cy="6858000"/>
          </a:xfrm>
          <a:custGeom>
            <a:avLst/>
            <a:gdLst/>
            <a:ahLst/>
            <a:cxnLst/>
            <a:rect l="l" t="t" r="r" b="b"/>
            <a:pathLst>
              <a:path w="5215066" h="6858000" extrusionOk="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 b="5888"/>
          <a:stretch/>
        </p:blipFill>
        <p:spPr>
          <a:xfrm>
            <a:off x="5796500" y="1971412"/>
            <a:ext cx="5640399" cy="29726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388883" y="1207148"/>
            <a:ext cx="3658584" cy="450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05309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050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362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74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ctrTitle"/>
          </p:nvPr>
        </p:nvSpPr>
        <p:spPr>
          <a:xfrm>
            <a:off x="1524000" y="18370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ubTitle" idx="1"/>
          </p:nvPr>
        </p:nvSpPr>
        <p:spPr>
          <a:xfrm>
            <a:off x="1524000" y="43167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191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911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title"/>
          </p:nvPr>
        </p:nvSpPr>
        <p:spPr>
          <a:xfrm>
            <a:off x="839788" y="1759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1"/>
          </p:nvPr>
        </p:nvSpPr>
        <p:spPr>
          <a:xfrm>
            <a:off x="839788" y="176524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2"/>
          </p:nvPr>
        </p:nvSpPr>
        <p:spPr>
          <a:xfrm>
            <a:off x="839788" y="258915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3"/>
          </p:nvPr>
        </p:nvSpPr>
        <p:spPr>
          <a:xfrm>
            <a:off x="6172200" y="176524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4"/>
          </p:nvPr>
        </p:nvSpPr>
        <p:spPr>
          <a:xfrm>
            <a:off x="6172200" y="258915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19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2D555B-E988-D91C-84D5-CAA8F3B6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EA5C5D-BBCB-D409-AF62-B484AA2B6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5B1BA0-33B9-05F6-6F19-C81BDC77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CDBFF9-2A56-3184-8957-B086FB71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53A388-2BAE-715D-E26A-7564EF4E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5A0686-731C-9963-BF54-28EF46FC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00CF5-661F-AD3F-CB25-71E9F23D7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88B975-8777-AD37-38B6-62AD28605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4327A8-6B8F-B6A4-E956-B5F1FA85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5F8A0B-345C-1E04-52A4-6DA655A3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8F5D87-ABA8-1376-0A9B-C42F29C1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3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19B8F-81CD-3ADF-B75F-6612ED64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BE66B8-785F-24CD-8EE6-F05EAEF4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7651B1-37CE-7A4A-676E-E02582329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FD2519-E4CA-94DA-2B18-3DB54DCFC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B5BE361-4D37-7756-5A7E-E8662C3EA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A484D9-14AF-8FD9-EE6E-D7CD57DA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D80A1CB-007C-BE9E-7554-585BB147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D0BDA66-82B6-9176-1A91-9AE12144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7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9D9F8-093B-4814-4E16-E38FAFAE8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72AEC5-5F74-6390-8B75-B0C01D4D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FED23E-334D-E7BE-BB23-F75D9B93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404E38-555D-460A-8895-9C68180B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2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D639626-68E2-A16E-2000-06369CA6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53A92C-5BC7-21BF-260D-A651C04A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0C3A8B-46AC-48B3-26DA-BA515BCB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6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7BF817-C447-FF79-0E7A-57065C2D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A51298-2F62-2353-98B1-14EC0875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CB5DB5-E93B-B231-0DFC-5AAD8421B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2F49E-3867-08C9-9A5E-DA06D07B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F51913-DEA0-4428-721C-F8EB8F5D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CFD795-8239-0427-3D1C-ED86CE7F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8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68329-90A2-A88F-7C95-612505F6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7710DC0-1635-2175-158F-EDEB807B4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5BA89F-FA4E-0F62-9E91-D27E55E7A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D7ED70-1105-49E6-F0C8-6704CCC3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100C84-3941-7159-9CD6-5B793572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9C087E-DC1E-7B66-8C81-4193446F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4EF806C-DD44-015F-85FB-D1E3B9895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BEC700-86BC-ABAE-360C-841183B10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D88D50-0526-0FAC-355D-DFCB1405D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C39E90-2FA8-4C34-9F8B-92885F8C2E6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957910-F9B0-ABE5-4846-485BBBF04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B4493E-0FB2-C19C-EC9F-5F639628B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DD1BF6-7D06-490A-A7E1-32D6A61E02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B627D72-517E-9197-9F20-FA1AD315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6DAF9E-1182-DE2F-2490-F0945323A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7ED0CE-34C3-3D5D-8855-D4DEB5965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EEE8-6AAE-4A62-A46F-93EFE7E607F6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CF0DE7-EEBA-5DFF-1F45-412E12D90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371959-C853-1847-F144-741D40FA4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C612-7500-4570-A2EE-F9EDDD7C42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1"/>
            <a:ext cx="12191999" cy="169068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16" name="Google Shape;16;p18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0385155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5CD9A106-D428-28BB-56D1-9A80C9BDA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46" y="794874"/>
            <a:ext cx="7819730" cy="14615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7DDAA9-79BB-B0FE-6154-B76D5A1410DA}"/>
              </a:ext>
            </a:extLst>
          </p:cNvPr>
          <p:cNvSpPr txBox="1"/>
          <p:nvPr/>
        </p:nvSpPr>
        <p:spPr>
          <a:xfrm>
            <a:off x="9296093" y="4856295"/>
            <a:ext cx="2084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CINECA,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25/06/2024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Magnanelli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6/3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Casalecchio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di Reno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DB7708-2F4E-B382-B362-BDD3F84FB0EF}"/>
              </a:ext>
            </a:extLst>
          </p:cNvPr>
          <p:cNvSpPr txBox="1"/>
          <p:nvPr/>
        </p:nvSpPr>
        <p:spPr>
          <a:xfrm>
            <a:off x="530087" y="5133294"/>
            <a:ext cx="32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Dott. Lorenzo Santoro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lorenzo.santoro@poliba.it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DF7C9A-8884-0743-E498-96018A27A775}"/>
              </a:ext>
            </a:extLst>
          </p:cNvPr>
          <p:cNvSpPr txBox="1"/>
          <p:nvPr/>
        </p:nvSpPr>
        <p:spPr>
          <a:xfrm>
            <a:off x="3286539" y="3121583"/>
            <a:ext cx="5804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Meeting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plenario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Spoke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soluzione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di WP2: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OptScaff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97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E88DAFA1-0652-243A-7E20-F4E68175E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"/>
          <a:stretch/>
        </p:blipFill>
        <p:spPr>
          <a:xfrm>
            <a:off x="212244" y="577063"/>
            <a:ext cx="4649776" cy="25174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977F3C8-EF1D-5F4D-94AB-32F5F7237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"/>
          <a:stretch/>
        </p:blipFill>
        <p:spPr>
          <a:xfrm>
            <a:off x="6602440" y="574825"/>
            <a:ext cx="4649776" cy="2517455"/>
          </a:xfrm>
          <a:prstGeom prst="rect">
            <a:avLst/>
          </a:prstGeom>
        </p:spPr>
      </p:pic>
      <p:sp>
        <p:nvSpPr>
          <p:cNvPr id="6" name="CasellaDiTesto 2">
            <a:extLst>
              <a:ext uri="{FF2B5EF4-FFF2-40B4-BE49-F238E27FC236}">
                <a16:creationId xmlns:a16="http://schemas.microsoft.com/office/drawing/2014/main" id="{09E55719-310F-BA70-D8FC-D015D3522E37}"/>
              </a:ext>
            </a:extLst>
          </p:cNvPr>
          <p:cNvSpPr txBox="1"/>
          <p:nvPr/>
        </p:nvSpPr>
        <p:spPr>
          <a:xfrm>
            <a:off x="4224281" y="177575"/>
            <a:ext cx="218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6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A02C1FEC-4A1D-360C-F242-BDA1F51DC2C7}"/>
              </a:ext>
            </a:extLst>
          </p:cNvPr>
          <p:cNvSpPr txBox="1"/>
          <p:nvPr/>
        </p:nvSpPr>
        <p:spPr>
          <a:xfrm>
            <a:off x="4212662" y="3370935"/>
            <a:ext cx="218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BC93DC1-483F-55FB-B7CC-56EB729FAF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"/>
          <a:stretch/>
        </p:blipFill>
        <p:spPr>
          <a:xfrm>
            <a:off x="152712" y="4187576"/>
            <a:ext cx="4710657" cy="25576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25CFE22-AFFE-0733-E3C5-0D97D11100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"/>
          <a:stretch/>
        </p:blipFill>
        <p:spPr>
          <a:xfrm>
            <a:off x="6671432" y="4130006"/>
            <a:ext cx="4830264" cy="2615175"/>
          </a:xfrm>
          <a:prstGeom prst="rect">
            <a:avLst/>
          </a:prstGeom>
        </p:spPr>
      </p:pic>
      <p:sp>
        <p:nvSpPr>
          <p:cNvPr id="10" name="CasellaDiTesto 4">
            <a:extLst>
              <a:ext uri="{FF2B5EF4-FFF2-40B4-BE49-F238E27FC236}">
                <a16:creationId xmlns:a16="http://schemas.microsoft.com/office/drawing/2014/main" id="{B1E00049-2751-BA91-D474-F51E88A450D6}"/>
              </a:ext>
            </a:extLst>
          </p:cNvPr>
          <p:cNvSpPr txBox="1"/>
          <p:nvPr/>
        </p:nvSpPr>
        <p:spPr>
          <a:xfrm>
            <a:off x="364433" y="2144402"/>
            <a:ext cx="75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LE11</a:t>
            </a:r>
          </a:p>
        </p:txBody>
      </p: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B1E00049-2751-BA91-D474-F51E88A450D6}"/>
              </a:ext>
            </a:extLst>
          </p:cNvPr>
          <p:cNvSpPr txBox="1"/>
          <p:nvPr/>
        </p:nvSpPr>
        <p:spPr>
          <a:xfrm>
            <a:off x="351175" y="5815258"/>
            <a:ext cx="75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LE11</a:t>
            </a:r>
          </a:p>
        </p:txBody>
      </p:sp>
      <p:sp>
        <p:nvSpPr>
          <p:cNvPr id="12" name="CasellaDiTesto 5">
            <a:extLst>
              <a:ext uri="{FF2B5EF4-FFF2-40B4-BE49-F238E27FC236}">
                <a16:creationId xmlns:a16="http://schemas.microsoft.com/office/drawing/2014/main" id="{B48CE04D-4BD5-F97A-A841-5DFC4FD6BB0F}"/>
              </a:ext>
            </a:extLst>
          </p:cNvPr>
          <p:cNvSpPr txBox="1"/>
          <p:nvPr/>
        </p:nvSpPr>
        <p:spPr>
          <a:xfrm>
            <a:off x="6804990" y="2144406"/>
            <a:ext cx="75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LE22</a:t>
            </a:r>
          </a:p>
        </p:txBody>
      </p:sp>
      <p:sp>
        <p:nvSpPr>
          <p:cNvPr id="13" name="CasellaDiTesto 5">
            <a:extLst>
              <a:ext uri="{FF2B5EF4-FFF2-40B4-BE49-F238E27FC236}">
                <a16:creationId xmlns:a16="http://schemas.microsoft.com/office/drawing/2014/main" id="{4233FB9B-1B4C-7EFF-02E4-B8E3ACDCB98A}"/>
              </a:ext>
            </a:extLst>
          </p:cNvPr>
          <p:cNvSpPr txBox="1"/>
          <p:nvPr/>
        </p:nvSpPr>
        <p:spPr>
          <a:xfrm>
            <a:off x="6877878" y="5808636"/>
            <a:ext cx="75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LE22</a:t>
            </a:r>
          </a:p>
        </p:txBody>
      </p:sp>
    </p:spTree>
    <p:extLst>
      <p:ext uri="{BB962C8B-B14F-4D97-AF65-F5344CB8AC3E}">
        <p14:creationId xmlns:p14="http://schemas.microsoft.com/office/powerpoint/2010/main" val="16204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AA382D5-5632-7198-FB0D-49620BEFB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b="1454"/>
          <a:stretch/>
        </p:blipFill>
        <p:spPr bwMode="auto">
          <a:xfrm>
            <a:off x="1272201" y="286136"/>
            <a:ext cx="3101018" cy="3391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55">
            <a:extLst>
              <a:ext uri="{FF2B5EF4-FFF2-40B4-BE49-F238E27FC236}">
                <a16:creationId xmlns:a16="http://schemas.microsoft.com/office/drawing/2014/main" id="{650EB973-861C-E170-7463-9A98052D75D2}"/>
              </a:ext>
            </a:extLst>
          </p:cNvPr>
          <p:cNvSpPr txBox="1"/>
          <p:nvPr/>
        </p:nvSpPr>
        <p:spPr>
          <a:xfrm>
            <a:off x="424068" y="217128"/>
            <a:ext cx="11436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200" b="1" dirty="0">
                <a:solidFill>
                  <a:prstClr val="black"/>
                </a:solidFill>
                <a:latin typeface="Calibri" panose="020F0502020204030204"/>
              </a:rPr>
              <a:t>Adhesion process of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mesenchymal stem cells</a:t>
            </a:r>
            <a:r>
              <a:rPr lang="es-ES" sz="2200" b="1" dirty="0">
                <a:solidFill>
                  <a:prstClr val="black"/>
                </a:solidFill>
                <a:latin typeface="Calibri" panose="020F0502020204030204"/>
              </a:rPr>
              <a:t> on curved surfaces</a:t>
            </a:r>
            <a:endParaRPr lang="es-CO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magine 4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A034B35B-2806-31F6-D6B4-F5D349D36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49" y="1365380"/>
            <a:ext cx="6062405" cy="99164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12148D-A355-BA28-4265-143486307807}"/>
              </a:ext>
            </a:extLst>
          </p:cNvPr>
          <p:cNvSpPr txBox="1"/>
          <p:nvPr/>
        </p:nvSpPr>
        <p:spPr>
          <a:xfrm>
            <a:off x="5027953" y="2396782"/>
            <a:ext cx="606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0" lvl="0" indent="-18034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[3] E. Migliorini et al.: Nanoindentation of mesenchymal stem cells using atomic force microscopy: effect of adhesive cell-substrate structures. Nanotechnology 32 (2021) 215706. </a:t>
            </a:r>
          </a:p>
        </p:txBody>
      </p:sp>
      <p:pic>
        <p:nvPicPr>
          <p:cNvPr id="9" name="Immagine 8" descr="Immagine che contiene Carattere, design&#10;&#10;Descrizione generata automaticamente">
            <a:extLst>
              <a:ext uri="{FF2B5EF4-FFF2-40B4-BE49-F238E27FC236}">
                <a16:creationId xmlns:a16="http://schemas.microsoft.com/office/drawing/2014/main" id="{024AB008-FCAB-61A0-A402-D284DFAC5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38" y="3835453"/>
            <a:ext cx="10568764" cy="280481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8209BB-4BFD-F9F5-7EEC-922C226D5F59}"/>
              </a:ext>
            </a:extLst>
          </p:cNvPr>
          <p:cNvSpPr txBox="1"/>
          <p:nvPr/>
        </p:nvSpPr>
        <p:spPr>
          <a:xfrm>
            <a:off x="2822710" y="1550427"/>
            <a:ext cx="1285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Hard surface </a:t>
            </a:r>
          </a:p>
        </p:txBody>
      </p:sp>
    </p:spTree>
    <p:extLst>
      <p:ext uri="{BB962C8B-B14F-4D97-AF65-F5344CB8AC3E}">
        <p14:creationId xmlns:p14="http://schemas.microsoft.com/office/powerpoint/2010/main" val="149737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Policromia, Carattere&#10;&#10;Descrizione generata automaticamente">
            <a:extLst>
              <a:ext uri="{FF2B5EF4-FFF2-40B4-BE49-F238E27FC236}">
                <a16:creationId xmlns:a16="http://schemas.microsoft.com/office/drawing/2014/main" id="{546B996A-51F7-6033-5338-3EAFD33A0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92" y="674374"/>
            <a:ext cx="9344704" cy="492615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F6E0B3-9F5A-025A-F690-8D0B381CC78E}"/>
              </a:ext>
            </a:extLst>
          </p:cNvPr>
          <p:cNvSpPr txBox="1"/>
          <p:nvPr/>
        </p:nvSpPr>
        <p:spPr>
          <a:xfrm>
            <a:off x="4258006" y="5783694"/>
            <a:ext cx="425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Von mises stress calculated for the nucleus </a:t>
            </a:r>
            <a:endParaRPr lang="en-GB" sz="1600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967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D9CBFF8-0B48-BFF0-04AA-DAC3B6EB6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498662"/>
              </p:ext>
            </p:extLst>
          </p:nvPr>
        </p:nvGraphicFramePr>
        <p:xfrm>
          <a:off x="563227" y="1606826"/>
          <a:ext cx="5334000" cy="348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1">
            <a:extLst>
              <a:ext uri="{FF2B5EF4-FFF2-40B4-BE49-F238E27FC236}">
                <a16:creationId xmlns:a16="http://schemas.microsoft.com/office/drawing/2014/main" id="{85C810B3-7BFF-4784-A2B1-A084C81DD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867602"/>
              </p:ext>
            </p:extLst>
          </p:nvPr>
        </p:nvGraphicFramePr>
        <p:xfrm>
          <a:off x="6301407" y="1567072"/>
          <a:ext cx="5333999" cy="348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137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disegno&#10;&#10;Descrizione generata automaticamente">
            <a:extLst>
              <a:ext uri="{FF2B5EF4-FFF2-40B4-BE49-F238E27FC236}">
                <a16:creationId xmlns:a16="http://schemas.microsoft.com/office/drawing/2014/main" id="{61917987-C7E5-B845-C3A6-F29CADF2A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8" y="368820"/>
            <a:ext cx="4186562" cy="61479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9605A8-1CCC-536C-4C6C-F43A813F292D}"/>
              </a:ext>
            </a:extLst>
          </p:cNvPr>
          <p:cNvSpPr txBox="1"/>
          <p:nvPr/>
        </p:nvSpPr>
        <p:spPr>
          <a:xfrm>
            <a:off x="4954137" y="259636"/>
            <a:ext cx="6883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eukaryotic cellular structure, the genetic material consisting of DNA molecules is arranged in the chromatin architecture: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efficient package system to allocate long chains of DNA polymer in a region of the cell having limited extension (i.e., nucleus, with a diameter of about ten micrometers);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stable arrangement of genetic material which opposes to transcriptional factor-double helix interactions, thus inhibiting transcription process and genetic expression.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52F08C-0B3F-9724-DD4F-E2AB09DF0C3F}"/>
              </a:ext>
            </a:extLst>
          </p:cNvPr>
          <p:cNvSpPr txBox="1"/>
          <p:nvPr/>
        </p:nvSpPr>
        <p:spPr>
          <a:xfrm>
            <a:off x="4956410" y="3237127"/>
            <a:ext cx="6883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compaction of genetic material in the chromatin structure prevents the expression of the information codified in the deoxyribonucleotides sequences, avoiding the genes transcription.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order to make accessible the DNA to enzymes (i.e., RNA-polymerase) and transcriptional factors, it is necessary to perturb chromatin architecture.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BF616D-F64D-9A60-D9FF-5C047C6A4284}"/>
              </a:ext>
            </a:extLst>
          </p:cNvPr>
          <p:cNvSpPr txBox="1"/>
          <p:nvPr/>
        </p:nvSpPr>
        <p:spPr>
          <a:xfrm>
            <a:off x="4958682" y="5409402"/>
            <a:ext cx="688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dynamic conformational alteration of chromatin arrangement, which can also affect chromatin localized sectors, underlies the exposure of genetic material and the beginning of transcriptional activity.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60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AE51F-7178-30EF-5C75-92770B3E3169}"/>
              </a:ext>
            </a:extLst>
          </p:cNvPr>
          <p:cNvSpPr txBox="1"/>
          <p:nvPr/>
        </p:nvSpPr>
        <p:spPr>
          <a:xfrm>
            <a:off x="1753737" y="2451079"/>
            <a:ext cx="8684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very much for your attention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D2F472-9876-7000-FAB2-3420BBA31F27}"/>
              </a:ext>
            </a:extLst>
          </p:cNvPr>
          <p:cNvSpPr txBox="1"/>
          <p:nvPr/>
        </p:nvSpPr>
        <p:spPr>
          <a:xfrm>
            <a:off x="8122927" y="5345565"/>
            <a:ext cx="32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lorenzo.santoro@poliba.it</a:t>
            </a:r>
          </a:p>
        </p:txBody>
      </p:sp>
    </p:spTree>
    <p:extLst>
      <p:ext uri="{BB962C8B-B14F-4D97-AF65-F5344CB8AC3E}">
        <p14:creationId xmlns:p14="http://schemas.microsoft.com/office/powerpoint/2010/main" val="2841948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BEACBA-C78D-6C89-C775-6935895E3381}"/>
              </a:ext>
            </a:extLst>
          </p:cNvPr>
          <p:cNvSpPr txBox="1"/>
          <p:nvPr/>
        </p:nvSpPr>
        <p:spPr>
          <a:xfrm>
            <a:off x="549729" y="1529446"/>
            <a:ext cx="1128304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ACKNOWLEDGEMENTS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The support given by INFN (Barbara </a:t>
            </a:r>
            <a:r>
              <a:rPr lang="en-US" sz="3200" dirty="0" err="1"/>
              <a:t>Martelli</a:t>
            </a:r>
            <a:r>
              <a:rPr lang="en-US" sz="3200" dirty="0"/>
              <a:t>, Giusy Sergi, Diego </a:t>
            </a:r>
            <a:r>
              <a:rPr lang="en-US" sz="3200" dirty="0" err="1"/>
              <a:t>Michelotto</a:t>
            </a:r>
            <a:r>
              <a:rPr lang="en-US" sz="3200" dirty="0"/>
              <a:t>, Carmelo Pellegrino, Stefano Zani) and in particular by Andrea </a:t>
            </a:r>
            <a:r>
              <a:rPr lang="en-US" sz="3200" dirty="0" err="1"/>
              <a:t>Chierici</a:t>
            </a:r>
            <a:r>
              <a:rPr lang="en-US" sz="3200" dirty="0"/>
              <a:t> is gratefully acknowledged </a:t>
            </a:r>
          </a:p>
        </p:txBody>
      </p:sp>
    </p:spTree>
    <p:extLst>
      <p:ext uri="{BB962C8B-B14F-4D97-AF65-F5344CB8AC3E}">
        <p14:creationId xmlns:p14="http://schemas.microsoft.com/office/powerpoint/2010/main" val="330006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205" y="1825625"/>
            <a:ext cx="9072126" cy="48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DC53B46B-235F-FF7D-04F2-40D88091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186"/>
            <a:ext cx="10515600" cy="1436914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TARGET:</a:t>
            </a:r>
            <a:r>
              <a:rPr lang="en-US" sz="2800" dirty="0"/>
              <a:t> </a:t>
            </a:r>
            <a:r>
              <a:rPr lang="en-US" sz="2400" dirty="0"/>
              <a:t>Numerical models development for simulating cellular adhesion phenomena on  substrates characterized by mechanical and topological features in order to design the optimal scaffold surface for bone tissue engineering.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26A6BA-83C2-B1CD-C3D9-7615DDA7D46E}"/>
              </a:ext>
            </a:extLst>
          </p:cNvPr>
          <p:cNvSpPr txBox="1"/>
          <p:nvPr/>
        </p:nvSpPr>
        <p:spPr>
          <a:xfrm>
            <a:off x="11549743" y="5535386"/>
            <a:ext cx="702128" cy="108312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p12">
            <a:extLst>
              <a:ext uri="{FF2B5EF4-FFF2-40B4-BE49-F238E27FC236}">
                <a16:creationId xmlns:a16="http://schemas.microsoft.com/office/drawing/2014/main" id="{1B871692-EAD0-1743-F247-4896A5414A92}"/>
              </a:ext>
            </a:extLst>
          </p:cNvPr>
          <p:cNvSpPr txBox="1">
            <a:spLocks/>
          </p:cNvSpPr>
          <p:nvPr/>
        </p:nvSpPr>
        <p:spPr>
          <a:xfrm>
            <a:off x="432741" y="2141316"/>
            <a:ext cx="11165989" cy="413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Virtual license server on cloud standard partition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VM on EPIC Cloud </a:t>
            </a:r>
            <a:endParaRPr lang="en-GB" sz="24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9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28 Core</a:t>
            </a:r>
          </a:p>
          <a:p>
            <a:pPr marL="800100" lvl="1" indent="-342900">
              <a:lnSpc>
                <a:spcPct val="9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1 GPU</a:t>
            </a:r>
          </a:p>
          <a:p>
            <a:pPr marL="800100" lvl="1" indent="-342900">
              <a:lnSpc>
                <a:spcPct val="9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256 GB RAM</a:t>
            </a:r>
          </a:p>
          <a:p>
            <a:pPr marL="800100" lvl="1" indent="-342900">
              <a:lnSpc>
                <a:spcPct val="9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2 TB Storage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Request authorized by Spoke Leaders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Submission to RAC: 28/06/2024</a:t>
            </a:r>
          </a:p>
          <a:p>
            <a:pPr marL="6096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lang="en-GB" kern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A76AAD1-1D31-C85E-8B96-F4E4B136A862}"/>
              </a:ext>
            </a:extLst>
          </p:cNvPr>
          <p:cNvSpPr txBox="1">
            <a:spLocks/>
          </p:cNvSpPr>
          <p:nvPr/>
        </p:nvSpPr>
        <p:spPr>
          <a:xfrm>
            <a:off x="838200" y="478972"/>
            <a:ext cx="10515600" cy="90895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REQUESTED TO INFN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4ADB67-66A0-2D39-94F3-1BCECEBC127E}"/>
              </a:ext>
            </a:extLst>
          </p:cNvPr>
          <p:cNvSpPr txBox="1"/>
          <p:nvPr/>
        </p:nvSpPr>
        <p:spPr>
          <a:xfrm>
            <a:off x="11549743" y="5535386"/>
            <a:ext cx="702128" cy="1083128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67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39EE85-DF85-4FD3-1F87-576BB8E575DF}"/>
              </a:ext>
            </a:extLst>
          </p:cNvPr>
          <p:cNvSpPr txBox="1"/>
          <p:nvPr/>
        </p:nvSpPr>
        <p:spPr>
          <a:xfrm>
            <a:off x="1649186" y="332014"/>
            <a:ext cx="889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1CF13D-D4B2-CCD7-DC0B-89F65FE930F9}"/>
              </a:ext>
            </a:extLst>
          </p:cNvPr>
          <p:cNvSpPr txBox="1"/>
          <p:nvPr/>
        </p:nvSpPr>
        <p:spPr>
          <a:xfrm>
            <a:off x="7881264" y="2155385"/>
            <a:ext cx="41801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Speed-up without GPU: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 to 30% compared to 12 core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 to 72% referred to 4 core configuration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Speed-up with GPU: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40 to 20% for 14‒28 core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57 to 20% for 4‒28 core configurations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9AAE8DCA-05D5-50D6-2A3D-676030FF7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287305"/>
              </p:ext>
            </p:extLst>
          </p:nvPr>
        </p:nvGraphicFramePr>
        <p:xfrm>
          <a:off x="521012" y="885962"/>
          <a:ext cx="7949565" cy="588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56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B2B76D-E592-46FC-9D44-3EAB0F76C49F}"/>
              </a:ext>
            </a:extLst>
          </p:cNvPr>
          <p:cNvSpPr txBox="1"/>
          <p:nvPr/>
        </p:nvSpPr>
        <p:spPr>
          <a:xfrm>
            <a:off x="122041" y="356453"/>
            <a:ext cx="11979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inite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element framework </a:t>
            </a:r>
            <a:r>
              <a:rPr lang="en-GB" sz="2200" b="1" dirty="0">
                <a:solidFill>
                  <a:prstClr val="black"/>
                </a:solidFill>
                <a:latin typeface="Calibri" panose="020F0502020204030204"/>
              </a:rPr>
              <a:t>for simulating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mesenchymal stem cell adhesion on a flat substrate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FDE75F-12F3-9A4A-F842-FB5949074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379" y="1717560"/>
            <a:ext cx="2365693" cy="271295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A750E8D7-1ED5-87F2-DB8C-93F518AA1A12}"/>
              </a:ext>
            </a:extLst>
          </p:cNvPr>
          <p:cNvGrpSpPr/>
          <p:nvPr/>
        </p:nvGrpSpPr>
        <p:grpSpPr>
          <a:xfrm>
            <a:off x="980571" y="1239303"/>
            <a:ext cx="1286764" cy="1067234"/>
            <a:chOff x="980571" y="1239303"/>
            <a:chExt cx="1286764" cy="1067234"/>
          </a:xfrm>
        </p:grpSpPr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9DF6DC7C-B0E6-775E-C3E8-AAFD46C57B59}"/>
                </a:ext>
              </a:extLst>
            </p:cNvPr>
            <p:cNvCxnSpPr>
              <a:cxnSpLocks/>
            </p:cNvCxnSpPr>
            <p:nvPr/>
          </p:nvCxnSpPr>
          <p:spPr>
            <a:xfrm>
              <a:off x="1623953" y="1530976"/>
              <a:ext cx="336492" cy="77556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 di testo 3">
              <a:extLst>
                <a:ext uri="{FF2B5EF4-FFF2-40B4-BE49-F238E27FC236}">
                  <a16:creationId xmlns:a16="http://schemas.microsoft.com/office/drawing/2014/main" id="{62ACB13A-F977-0B95-21BE-3D07E71DBA26}"/>
                </a:ext>
              </a:extLst>
            </p:cNvPr>
            <p:cNvSpPr txBox="1"/>
            <p:nvPr/>
          </p:nvSpPr>
          <p:spPr>
            <a:xfrm>
              <a:off x="980571" y="1239303"/>
              <a:ext cx="1286764" cy="397219"/>
            </a:xfrm>
            <a:prstGeom prst="rect">
              <a:avLst/>
            </a:prstGeom>
            <a:noFill/>
            <a:ln w="190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cortex</a:t>
              </a:r>
            </a:p>
          </p:txBody>
        </p:sp>
      </p:grp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D62BDDA-ECD4-8BF7-FF60-BABD241032F8}"/>
              </a:ext>
            </a:extLst>
          </p:cNvPr>
          <p:cNvCxnSpPr>
            <a:cxnSpLocks/>
          </p:cNvCxnSpPr>
          <p:nvPr/>
        </p:nvCxnSpPr>
        <p:spPr>
          <a:xfrm flipH="1" flipV="1">
            <a:off x="2885070" y="3532282"/>
            <a:ext cx="636459" cy="63340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 di testo 5">
            <a:extLst>
              <a:ext uri="{FF2B5EF4-FFF2-40B4-BE49-F238E27FC236}">
                <a16:creationId xmlns:a16="http://schemas.microsoft.com/office/drawing/2014/main" id="{64273CE7-0218-E2B7-934D-499A6A7F3F7B}"/>
              </a:ext>
            </a:extLst>
          </p:cNvPr>
          <p:cNvSpPr txBox="1"/>
          <p:nvPr/>
        </p:nvSpPr>
        <p:spPr>
          <a:xfrm>
            <a:off x="2885070" y="4088239"/>
            <a:ext cx="1650657" cy="394257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cytoskeleton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A580798-A648-E0DF-E59C-686C61F98B9C}"/>
              </a:ext>
            </a:extLst>
          </p:cNvPr>
          <p:cNvCxnSpPr>
            <a:cxnSpLocks/>
          </p:cNvCxnSpPr>
          <p:nvPr/>
        </p:nvCxnSpPr>
        <p:spPr>
          <a:xfrm flipH="1">
            <a:off x="2656114" y="1963671"/>
            <a:ext cx="1289957" cy="1109919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 di testo 7">
            <a:extLst>
              <a:ext uri="{FF2B5EF4-FFF2-40B4-BE49-F238E27FC236}">
                <a16:creationId xmlns:a16="http://schemas.microsoft.com/office/drawing/2014/main" id="{8EA059FC-791A-9496-1594-0C9966E881F7}"/>
              </a:ext>
            </a:extLst>
          </p:cNvPr>
          <p:cNvSpPr txBox="1"/>
          <p:nvPr/>
        </p:nvSpPr>
        <p:spPr>
          <a:xfrm>
            <a:off x="3424526" y="1677910"/>
            <a:ext cx="1183220" cy="382893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F3BACB-4A73-8091-6BCA-0BC5DD623433}"/>
              </a:ext>
            </a:extLst>
          </p:cNvPr>
          <p:cNvSpPr txBox="1"/>
          <p:nvPr/>
        </p:nvSpPr>
        <p:spPr>
          <a:xfrm>
            <a:off x="1335351" y="4588472"/>
            <a:ext cx="2365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 part in the model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59BBF3-7297-B2AE-C192-E2DCE86044B7}"/>
              </a:ext>
            </a:extLst>
          </p:cNvPr>
          <p:cNvSpPr txBox="1"/>
          <p:nvPr/>
        </p:nvSpPr>
        <p:spPr>
          <a:xfrm>
            <a:off x="4728183" y="980661"/>
            <a:ext cx="695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Adhesion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between the mesenchymal stem cell and the substrate is simulated by using an elastic quasi-static axisymmetric finite element model.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78F455B-BB2A-5FA3-71CB-1817A3D79C46}"/>
              </a:ext>
            </a:extLst>
          </p:cNvPr>
          <p:cNvSpPr txBox="1"/>
          <p:nvPr/>
        </p:nvSpPr>
        <p:spPr>
          <a:xfrm>
            <a:off x="4728183" y="1892574"/>
            <a:ext cx="695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Two deformable parts representing the mesenchymal stem cell and the substrate were schematized according with geometry and properties reported in Refs. [1,2,3].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A7FF51-3CF3-669B-D800-3C2A962F4C67}"/>
              </a:ext>
            </a:extLst>
          </p:cNvPr>
          <p:cNvSpPr txBox="1"/>
          <p:nvPr/>
        </p:nvSpPr>
        <p:spPr>
          <a:xfrm>
            <a:off x="4728183" y="2827619"/>
            <a:ext cx="695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T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hree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partitions of the cellular domain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(nucleus, cytoskeleton and cortex).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AF764F-CCB4-5604-CEAD-AD4069D2D3C0}"/>
              </a:ext>
            </a:extLst>
          </p:cNvPr>
          <p:cNvSpPr txBox="1"/>
          <p:nvPr/>
        </p:nvSpPr>
        <p:spPr>
          <a:xfrm>
            <a:off x="4728183" y="3507437"/>
            <a:ext cx="695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The cell as a whole has a radius of 15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μm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The nucleus is characterized by a radius of 5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μm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The cortex has a thickness of 0.4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μm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;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B0136C1-D57F-E5D3-055E-D1F897B83AB6}"/>
              </a:ext>
            </a:extLst>
          </p:cNvPr>
          <p:cNvSpPr txBox="1"/>
          <p:nvPr/>
        </p:nvSpPr>
        <p:spPr>
          <a:xfrm>
            <a:off x="8481391" y="4479841"/>
            <a:ext cx="331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nucleus is 33 kPa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cytoskeleton is 3.3 kPa       [2]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cortex is 264 kPa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E304D09-4D9E-52C2-09F3-0CB35EF9E63D}"/>
              </a:ext>
            </a:extLst>
          </p:cNvPr>
          <p:cNvSpPr txBox="1"/>
          <p:nvPr/>
        </p:nvSpPr>
        <p:spPr>
          <a:xfrm>
            <a:off x="609599" y="5670662"/>
            <a:ext cx="10972800" cy="107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0" lvl="0" indent="-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[1] Adam J. Engler et al.: Matrix elasticity directs stem cell lineage specification. Cell 126, 677-689 (2006). DOI 10.1016/j.cell.2006.06.044.</a:t>
            </a:r>
          </a:p>
          <a:p>
            <a:pPr marL="180340" marR="0" lvl="0" indent="-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[2] R. Vargas-Pinto et al.: The effect of the endothelial cell cortex on atomic force microscopy measurements. Biophysical Journal, volume 105, 300–309 (July 2013). </a:t>
            </a:r>
          </a:p>
          <a:p>
            <a:pPr marL="180340" marR="0" lvl="0" indent="-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[3] E. Migliorini et al.: Nanoindentation of mesenchymal stem cells using atomic force microscopy: effect of adhesive cell-substrate structures. Nanotechnology 32 (2021) 215706 (15pp).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6C24E46-1260-FB84-F36B-F26FAEF6CBA1}"/>
              </a:ext>
            </a:extLst>
          </p:cNvPr>
          <p:cNvSpPr txBox="1"/>
          <p:nvPr/>
        </p:nvSpPr>
        <p:spPr>
          <a:xfrm>
            <a:off x="5343242" y="4756840"/>
            <a:ext cx="284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The Young’s modulus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of the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arentesi graffa aperta 19">
            <a:extLst>
              <a:ext uri="{FF2B5EF4-FFF2-40B4-BE49-F238E27FC236}">
                <a16:creationId xmlns:a16="http://schemas.microsoft.com/office/drawing/2014/main" id="{70F6CA1F-4E7C-CBB3-CA9B-86E52B7DABFD}"/>
              </a:ext>
            </a:extLst>
          </p:cNvPr>
          <p:cNvSpPr/>
          <p:nvPr/>
        </p:nvSpPr>
        <p:spPr>
          <a:xfrm>
            <a:off x="8229600" y="4568289"/>
            <a:ext cx="172277" cy="784791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73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0B8DA4D-C944-2FD9-62B4-267EC9BCE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747" y="2011866"/>
            <a:ext cx="5090200" cy="27234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04E22D-6935-60BE-F4ED-3DDAC3126526}"/>
              </a:ext>
            </a:extLst>
          </p:cNvPr>
          <p:cNvSpPr txBox="1"/>
          <p:nvPr/>
        </p:nvSpPr>
        <p:spPr>
          <a:xfrm>
            <a:off x="1367356" y="4833380"/>
            <a:ext cx="2822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Substrate part in the model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E2C0573-6BA9-DCB6-C7DE-26ED10403FCA}"/>
              </a:ext>
            </a:extLst>
          </p:cNvPr>
          <p:cNvGrpSpPr/>
          <p:nvPr/>
        </p:nvGrpSpPr>
        <p:grpSpPr>
          <a:xfrm>
            <a:off x="6884269" y="1137495"/>
            <a:ext cx="4688422" cy="646331"/>
            <a:chOff x="6884269" y="484348"/>
            <a:chExt cx="4688422" cy="646331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7601249-232E-D32D-6BA3-E6180D419C74}"/>
                </a:ext>
              </a:extLst>
            </p:cNvPr>
            <p:cNvSpPr txBox="1"/>
            <p:nvPr/>
          </p:nvSpPr>
          <p:spPr>
            <a:xfrm>
              <a:off x="6884269" y="636100"/>
              <a:ext cx="1563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S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ubstrate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part: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863DDAD-5F66-F641-334B-F1BCB2C3AC2A}"/>
                </a:ext>
              </a:extLst>
            </p:cNvPr>
            <p:cNvSpPr txBox="1"/>
            <p:nvPr/>
          </p:nvSpPr>
          <p:spPr>
            <a:xfrm>
              <a:off x="8917528" y="484348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height of 70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μm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width of 50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μm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E557C68-8AEF-AB46-001F-401F74B61006}"/>
                </a:ext>
              </a:extLst>
            </p:cNvPr>
            <p:cNvSpPr txBox="1"/>
            <p:nvPr/>
          </p:nvSpPr>
          <p:spPr>
            <a:xfrm>
              <a:off x="10943213" y="674613"/>
              <a:ext cx="62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[1,2]</a:t>
              </a:r>
            </a:p>
          </p:txBody>
        </p:sp>
        <p:sp>
          <p:nvSpPr>
            <p:cNvPr id="12" name="Parentesi graffa aperta 11">
              <a:extLst>
                <a:ext uri="{FF2B5EF4-FFF2-40B4-BE49-F238E27FC236}">
                  <a16:creationId xmlns:a16="http://schemas.microsoft.com/office/drawing/2014/main" id="{C401FE1C-7A7D-43C9-806A-00BDF303C18B}"/>
                </a:ext>
              </a:extLst>
            </p:cNvPr>
            <p:cNvSpPr/>
            <p:nvPr/>
          </p:nvSpPr>
          <p:spPr>
            <a:xfrm>
              <a:off x="8512151" y="531325"/>
              <a:ext cx="304800" cy="578880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C2D151-14DE-C914-F861-1B94F890F4D5}"/>
              </a:ext>
            </a:extLst>
          </p:cNvPr>
          <p:cNvSpPr txBox="1"/>
          <p:nvPr/>
        </p:nvSpPr>
        <p:spPr>
          <a:xfrm>
            <a:off x="6225294" y="2123503"/>
            <a:ext cx="540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Young’s modulus of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198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kPa.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A2EDA8D-E604-381B-156A-B2402FA44501}"/>
              </a:ext>
            </a:extLst>
          </p:cNvPr>
          <p:cNvSpPr txBox="1"/>
          <p:nvPr/>
        </p:nvSpPr>
        <p:spPr>
          <a:xfrm>
            <a:off x="6187576" y="2750119"/>
            <a:ext cx="54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Cell and substrate were assumed as incompressible materials (Poisson’s ratio equal to 0.4999).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9F66E73-0674-C571-5E60-4C3AC15E8450}"/>
              </a:ext>
            </a:extLst>
          </p:cNvPr>
          <p:cNvSpPr txBox="1"/>
          <p:nvPr/>
        </p:nvSpPr>
        <p:spPr>
          <a:xfrm>
            <a:off x="6193020" y="3563002"/>
            <a:ext cx="540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The use of axisymmetric parts allowed to save computational resources and convergence analysis was executed to find mesh-independent solutions.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78AA1D5-43F0-DD78-00F2-27E965801B7C}"/>
              </a:ext>
            </a:extLst>
          </p:cNvPr>
          <p:cNvSpPr txBox="1"/>
          <p:nvPr/>
        </p:nvSpPr>
        <p:spPr>
          <a:xfrm>
            <a:off x="6219215" y="4604054"/>
            <a:ext cx="541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The adhesion process simulation was performed by using a multistep procedure.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F6A3AC1-89CF-950E-9212-CA4B1DEA1935}"/>
              </a:ext>
            </a:extLst>
          </p:cNvPr>
          <p:cNvSpPr txBox="1"/>
          <p:nvPr/>
        </p:nvSpPr>
        <p:spPr>
          <a:xfrm>
            <a:off x="6219215" y="5368107"/>
            <a:ext cx="541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rogressive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establishing of the contact between parts surfaces in order to avoid convergence problems. </a:t>
            </a:r>
          </a:p>
        </p:txBody>
      </p:sp>
    </p:spTree>
    <p:extLst>
      <p:ext uri="{BB962C8B-B14F-4D97-AF65-F5344CB8AC3E}">
        <p14:creationId xmlns:p14="http://schemas.microsoft.com/office/powerpoint/2010/main" val="50806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571099-65E9-86C2-E03D-C727C2DFD5E0}"/>
              </a:ext>
            </a:extLst>
          </p:cNvPr>
          <p:cNvSpPr txBox="1"/>
          <p:nvPr/>
        </p:nvSpPr>
        <p:spPr>
          <a:xfrm>
            <a:off x="1287834" y="742383"/>
            <a:ext cx="96729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The interaction between cell and substrate surface was defined through the general contact algorithm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18B218-AA7D-8BF2-BF38-3F55B20F64DC}"/>
              </a:ext>
            </a:extLst>
          </p:cNvPr>
          <p:cNvSpPr txBox="1"/>
          <p:nvPr/>
        </p:nvSpPr>
        <p:spPr>
          <a:xfrm>
            <a:off x="1287834" y="1996736"/>
            <a:ext cx="8295861" cy="237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The cell was meshed with: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9951 linear quadrilateral elements of type CAX4RH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74 linear triangular elements of type CAX3H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The substrate was meshed with: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72000 linear quadrilateral elements of type CAX4RH.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2DF4D4-7E97-E5EC-2390-78E8169E56F4}"/>
              </a:ext>
            </a:extLst>
          </p:cNvPr>
          <p:cNvSpPr txBox="1"/>
          <p:nvPr/>
        </p:nvSpPr>
        <p:spPr>
          <a:xfrm>
            <a:off x="1254110" y="4678013"/>
            <a:ext cx="8295861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An element size of about 0.2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μm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was selected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FAB8EF-A7C9-DEBC-6181-ABFC3F9AAB6D}"/>
              </a:ext>
            </a:extLst>
          </p:cNvPr>
          <p:cNvSpPr txBox="1"/>
          <p:nvPr/>
        </p:nvSpPr>
        <p:spPr>
          <a:xfrm>
            <a:off x="1287834" y="1352754"/>
            <a:ext cx="836330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Contact property: normal behaviour with a hard contact formulation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CD03E1-2F51-13A3-51E0-E332E02C6AD1}"/>
              </a:ext>
            </a:extLst>
          </p:cNvPr>
          <p:cNvSpPr txBox="1"/>
          <p:nvPr/>
        </p:nvSpPr>
        <p:spPr>
          <a:xfrm>
            <a:off x="1287834" y="5364513"/>
            <a:ext cx="8295861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The executed partitions allowed the mesh to be regular without any distortion.</a:t>
            </a:r>
          </a:p>
        </p:txBody>
      </p:sp>
    </p:spTree>
    <p:extLst>
      <p:ext uri="{BB962C8B-B14F-4D97-AF65-F5344CB8AC3E}">
        <p14:creationId xmlns:p14="http://schemas.microsoft.com/office/powerpoint/2010/main" val="21493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B3EC6AD-9B35-E6D1-F2A9-B25418972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2" y="352931"/>
            <a:ext cx="5245361" cy="297077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3647CE2-0A09-4C64-B4CF-ED796F90E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94" y="352931"/>
            <a:ext cx="5257004" cy="297077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E64BAD3-0E10-27AE-DF48-98866191B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72" y="3611701"/>
            <a:ext cx="5257004" cy="298693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AE4A26-F3E3-0949-72F7-8BC5A3D4D7DB}"/>
              </a:ext>
            </a:extLst>
          </p:cNvPr>
          <p:cNvSpPr txBox="1"/>
          <p:nvPr/>
        </p:nvSpPr>
        <p:spPr>
          <a:xfrm>
            <a:off x="4936431" y="1153420"/>
            <a:ext cx="689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FF00"/>
                </a:solidFill>
              </a:rPr>
              <a:t>(a)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997ED9-1BAD-0FEC-0AE8-2EEF7BA55C6C}"/>
              </a:ext>
            </a:extLst>
          </p:cNvPr>
          <p:cNvSpPr txBox="1"/>
          <p:nvPr/>
        </p:nvSpPr>
        <p:spPr>
          <a:xfrm>
            <a:off x="10860156" y="1153420"/>
            <a:ext cx="689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FF00"/>
                </a:solidFill>
              </a:rPr>
              <a:t>(b)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D9BDC8-7EAA-18B6-C5CB-1BEDDCFEF9C6}"/>
              </a:ext>
            </a:extLst>
          </p:cNvPr>
          <p:cNvSpPr txBox="1"/>
          <p:nvPr/>
        </p:nvSpPr>
        <p:spPr>
          <a:xfrm>
            <a:off x="7593497" y="4420081"/>
            <a:ext cx="689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FF00"/>
                </a:solidFill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292392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DEE7AC7-4F3F-DB61-D65D-C1068C112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9" y="1525877"/>
            <a:ext cx="5311140" cy="41783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06388B7-BE5B-34FC-F8F6-50AD2A5B0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39" y="1445867"/>
            <a:ext cx="5358765" cy="43383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8C98DF-38FE-F7F7-F93E-CE6A42180896}"/>
              </a:ext>
            </a:extLst>
          </p:cNvPr>
          <p:cNvSpPr txBox="1"/>
          <p:nvPr/>
        </p:nvSpPr>
        <p:spPr>
          <a:xfrm>
            <a:off x="905208" y="5704177"/>
            <a:ext cx="425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Von mises stress calculated for the nucleus 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882864-54CD-1FFF-AD00-566101056094}"/>
              </a:ext>
            </a:extLst>
          </p:cNvPr>
          <p:cNvSpPr txBox="1"/>
          <p:nvPr/>
        </p:nvSpPr>
        <p:spPr>
          <a:xfrm>
            <a:off x="6659340" y="5784187"/>
            <a:ext cx="462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Von mises stress calculated for the cytoskeleton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1EEB9D-14E3-5805-3AFC-63D931B0EF33}"/>
              </a:ext>
            </a:extLst>
          </p:cNvPr>
          <p:cNvSpPr txBox="1"/>
          <p:nvPr/>
        </p:nvSpPr>
        <p:spPr>
          <a:xfrm>
            <a:off x="202842" y="599825"/>
            <a:ext cx="1173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stress field induced inside the nucleus and the cytoskeleton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14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874</Words>
  <Application>Microsoft Office PowerPoint</Application>
  <PresentationFormat>Widescreen</PresentationFormat>
  <Paragraphs>110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Avenir</vt:lpstr>
      <vt:lpstr>Calibri</vt:lpstr>
      <vt:lpstr>Calibri Light</vt:lpstr>
      <vt:lpstr>Times New Roman</vt:lpstr>
      <vt:lpstr>Wingdings</vt:lpstr>
      <vt:lpstr>Tema di Office</vt:lpstr>
      <vt:lpstr>1_Tema di Office</vt:lpstr>
      <vt:lpstr>Office Theme</vt:lpstr>
      <vt:lpstr>Presentazione standard di PowerPoint</vt:lpstr>
      <vt:lpstr>TARGET: Numerical models development for simulating cellular adhesion phenomena on  substrates characterized by mechanical and topological features in order to design the optimal scaffold surface for bone tissue engineering.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Santoro</dc:creator>
  <cp:lastModifiedBy>Lorenzo Santoro</cp:lastModifiedBy>
  <cp:revision>37</cp:revision>
  <dcterms:created xsi:type="dcterms:W3CDTF">2023-12-19T19:51:38Z</dcterms:created>
  <dcterms:modified xsi:type="dcterms:W3CDTF">2024-06-24T16:59:39Z</dcterms:modified>
</cp:coreProperties>
</file>