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4"/>
  </p:sldMasterIdLst>
  <p:notesMasterIdLst>
    <p:notesMasterId r:id="rId16"/>
  </p:notesMasterIdLst>
  <p:sldIdLst>
    <p:sldId id="256" r:id="rId5"/>
    <p:sldId id="2145707231" r:id="rId6"/>
    <p:sldId id="2145707235" r:id="rId7"/>
    <p:sldId id="2145707221" r:id="rId8"/>
    <p:sldId id="2145707225" r:id="rId9"/>
    <p:sldId id="2145707236" r:id="rId10"/>
    <p:sldId id="2145707227" r:id="rId11"/>
    <p:sldId id="2145707233" r:id="rId12"/>
    <p:sldId id="2145707228" r:id="rId13"/>
    <p:sldId id="2145707230" r:id="rId14"/>
    <p:sldId id="2145707215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8BC"/>
    <a:srgbClr val="6EADFF"/>
    <a:srgbClr val="1C7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BA2F7-6EC7-4202-A675-5886E3D34ED6}" v="32" dt="2024-06-24T07:42:45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699" autoAdjust="0"/>
  </p:normalViewPr>
  <p:slideViewPr>
    <p:cSldViewPr snapToGrid="0">
      <p:cViewPr varScale="1">
        <p:scale>
          <a:sx n="64" d="100"/>
          <a:sy n="64" d="100"/>
        </p:scale>
        <p:origin x="13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EE345-7A64-C04B-B796-C5DE7E4264CC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C6031-C3F7-194C-8EEF-D3AE589AEA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56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Cover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42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6031-C3F7-194C-8EEF-D3AE589AEAC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431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Fare in modo che il workflow manager stia alla frontiera e che le frecce passano attraverso il workflow manager</a:t>
            </a:r>
          </a:p>
          <a:p>
            <a:endParaRPr lang="it-IT" dirty="0"/>
          </a:p>
          <a:p>
            <a:r>
              <a:rPr lang="it-IT" dirty="0"/>
              <a:t>I ricercatori, sanitari e non, interagiscono solo con l’infrastruttura e i servizi a sinistra, a destra ci sono solo dei processi standardizzati senza interfacce utente. </a:t>
            </a:r>
          </a:p>
          <a:p>
            <a:r>
              <a:rPr lang="it-IT" dirty="0"/>
              <a:t>Il ricercatore non accede all’interfaccia di CINECA, per esempio. </a:t>
            </a:r>
          </a:p>
          <a:p>
            <a:r>
              <a:rPr lang="it-IT" dirty="0"/>
              <a:t>In questo modo, non si pongono problemi per la creazione delle interfacce lato centro nazionale. Non è banale, ma è un obiettivo raggiungibile nel medio termine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6031-C3F7-194C-8EEF-D3AE589AEAC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290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Anche ICSC può essere responsabile del trattamento dei dati, quindi possono trattare i dati anche non anonimi.</a:t>
            </a:r>
          </a:p>
          <a:p>
            <a:r>
              <a:rPr lang="it-IT" dirty="0"/>
              <a:t>Per questo, è possibile esporre una serie di servizi, dalla data </a:t>
            </a:r>
            <a:r>
              <a:rPr lang="it-IT" dirty="0" err="1"/>
              <a:t>ingestion</a:t>
            </a:r>
            <a:r>
              <a:rPr lang="it-IT" dirty="0"/>
              <a:t> in poi, per cui le persone possono direttamente sfruttare quelle interfacce e servizi senza necessità di intermediazione. </a:t>
            </a:r>
          </a:p>
          <a:p>
            <a:r>
              <a:rPr lang="it-IT" dirty="0"/>
              <a:t>Sono possibili anche gli scenari in cui non c’è bisogno di passare da AHDB.</a:t>
            </a:r>
          </a:p>
          <a:p>
            <a:r>
              <a:rPr lang="it-IT" dirty="0"/>
              <a:t>Quando conviene che ci sia AHDB, ok c’è. Quando non è necessaria, è possibile l’accesso diretto e la configurazione diretta dei servizi direttamente in ICSC. </a:t>
            </a:r>
          </a:p>
          <a:p>
            <a:r>
              <a:rPr lang="it-IT" dirty="0"/>
              <a:t>Potendo funzionare in maniera distribuita che in modalità user-provider, è possibile gestire le risorse in maniera dinamica su ogni singolo progetto. </a:t>
            </a:r>
          </a:p>
          <a:p>
            <a:r>
              <a:rPr lang="it-IT" dirty="0"/>
              <a:t>Questo si svilupperà nel tempo, necessita di vari passaggi intermedi (certificazione delle risorse del centro di calcolo).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6031-C3F7-194C-8EEF-D3AE589AEAC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085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C6031-C3F7-194C-8EEF-D3AE589AEAC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2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4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Vuot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6269D4-3654-6845-30B8-27DAC604C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102919">
            <a:off x="-5202446" y="766418"/>
            <a:ext cx="11340000" cy="286420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3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Vuot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6269D4-3654-6845-30B8-27DAC604C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102252">
            <a:off x="4538367" y="5079174"/>
            <a:ext cx="11340000" cy="2864215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49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Vuota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6269D4-3654-6845-30B8-27DAC604C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14218">
            <a:off x="-4200537" y="4592830"/>
            <a:ext cx="11340000" cy="286420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16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Blu elettrico, Blu intenso, luce, cielo&#10;&#10;Descrizione generata automaticamente">
            <a:extLst>
              <a:ext uri="{FF2B5EF4-FFF2-40B4-BE49-F238E27FC236}">
                <a16:creationId xmlns:a16="http://schemas.microsoft.com/office/drawing/2014/main" id="{36B73740-6B0A-6508-E8ED-58152C6F1E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0"/>
            <a:ext cx="12194814" cy="68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36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0AB62B-48D9-DC43-8062-1F018F09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05F47E-BC3D-384B-A957-4160B45311EF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D187B5-1081-F741-9372-0F902E27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904670-71F5-414D-BB2C-88E8C45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ECDC807-0BA5-0A43-AC45-832D16E73821}"/>
              </a:ext>
            </a:extLst>
          </p:cNvPr>
          <p:cNvSpPr/>
          <p:nvPr userDrawn="1"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Immagine che contiene cielo, Blu elettrico, schermata, Blu intenso&#10;&#10;Descrizione generata automaticamente">
            <a:extLst>
              <a:ext uri="{FF2B5EF4-FFF2-40B4-BE49-F238E27FC236}">
                <a16:creationId xmlns:a16="http://schemas.microsoft.com/office/drawing/2014/main" id="{7F7281D3-255B-BF3F-2A25-98E036044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1"/>
            <a:ext cx="12194812" cy="685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3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cqua, Invertebrati marini, invertebrato&#10;&#10;Descrizione generata automaticamente">
            <a:extLst>
              <a:ext uri="{FF2B5EF4-FFF2-40B4-BE49-F238E27FC236}">
                <a16:creationId xmlns:a16="http://schemas.microsoft.com/office/drawing/2014/main" id="{E217495C-9DC4-C768-34FB-5220D5C9C5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1"/>
            <a:ext cx="12192000" cy="685483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ECD24D6-1C6F-A9CD-4686-2E516AE6A4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4918" y="916304"/>
            <a:ext cx="5173557" cy="176007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049F223-A7C5-BC19-9B6F-961C840673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057" y="4181620"/>
            <a:ext cx="6996494" cy="176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4C78F-D6DF-994C-9ED2-D04C63A7B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C02F68-0C46-E649-8079-B2029A82B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68975B-CBD4-3C4E-BCC8-7D5172F3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24/06/2024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5F3B33-9194-6247-BCBC-7C0BA222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3CBAAB-39D0-064C-AAFA-4936041D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38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Blu elettrico, Blu intenso, blu, laser&#10;&#10;Descrizione generata automaticamente">
            <a:extLst>
              <a:ext uri="{FF2B5EF4-FFF2-40B4-BE49-F238E27FC236}">
                <a16:creationId xmlns:a16="http://schemas.microsoft.com/office/drawing/2014/main" id="{CA006C67-BE9D-6C94-2BEF-78FC5750A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1"/>
            <a:ext cx="12192000" cy="685483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50EEB4B-84BE-27CA-A788-3C354EA769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14EB4B0E-1330-598E-2098-660F1577C59C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92E65D6-3035-A2A4-3ABF-3D08AA750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30F742F1-00DF-0230-F29B-1692C6C8E11A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68E35F00-2E64-D8E6-AE11-443E0CF9DF08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548FB32A-6800-14F5-6AB6-5C16E7B3A76A}"/>
              </a:ext>
            </a:extLst>
          </p:cNvPr>
          <p:cNvGrpSpPr/>
          <p:nvPr userDrawn="1"/>
        </p:nvGrpSpPr>
        <p:grpSpPr>
          <a:xfrm>
            <a:off x="-2348" y="6494866"/>
            <a:ext cx="12192000" cy="361767"/>
            <a:chOff x="0" y="6511282"/>
            <a:chExt cx="12192000" cy="36176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39FB3DA-AFCA-203C-1600-C8C479895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C022A472-FB88-5EDF-5499-D5935D484B8E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94163A4-609F-5A4C-E7D3-C340C0E292FA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0421E11C-7C87-E094-86C6-801252AF20D4}"/>
              </a:ext>
            </a:extLst>
          </p:cNvPr>
          <p:cNvSpPr/>
          <p:nvPr userDrawn="1"/>
        </p:nvSpPr>
        <p:spPr>
          <a:xfrm>
            <a:off x="578069" y="3175704"/>
            <a:ext cx="11613932" cy="158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D3F7592-7FEA-BADC-F0CC-A29893B44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9138"/>
          <a:stretch/>
        </p:blipFill>
        <p:spPr>
          <a:xfrm>
            <a:off x="6353155" y="1669753"/>
            <a:ext cx="5838845" cy="1985768"/>
          </a:xfrm>
          <a:prstGeom prst="rect">
            <a:avLst/>
          </a:prstGeom>
        </p:spPr>
      </p:pic>
      <p:sp>
        <p:nvSpPr>
          <p:cNvPr id="17" name="Sottotitolo 2">
            <a:extLst>
              <a:ext uri="{FF2B5EF4-FFF2-40B4-BE49-F238E27FC236}">
                <a16:creationId xmlns:a16="http://schemas.microsoft.com/office/drawing/2014/main" id="{8C8B624A-654F-F26B-7365-592071974DC2}"/>
              </a:ext>
            </a:extLst>
          </p:cNvPr>
          <p:cNvSpPr txBox="1">
            <a:spLocks/>
          </p:cNvSpPr>
          <p:nvPr userDrawn="1"/>
        </p:nvSpPr>
        <p:spPr>
          <a:xfrm>
            <a:off x="0" y="5917324"/>
            <a:ext cx="6682153" cy="515288"/>
          </a:xfrm>
          <a:prstGeom prst="rect">
            <a:avLst/>
          </a:prstGeom>
          <a:solidFill>
            <a:srgbClr val="6EAD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2000" b="1">
              <a:solidFill>
                <a:schemeClr val="bg1"/>
              </a:solidFill>
              <a:latin typeface="Titillium Web SemiBold" pitchFamily="2" charset="77"/>
            </a:endParaRP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01A6122C-F0F4-F383-7823-6C41922C53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8749" y="3673407"/>
            <a:ext cx="11220035" cy="532679"/>
          </a:xfrm>
        </p:spPr>
        <p:txBody>
          <a:bodyPr anchor="b"/>
          <a:lstStyle>
            <a:lvl1pPr algn="r">
              <a:defRPr sz="3000" b="1" i="0">
                <a:solidFill>
                  <a:srgbClr val="1528BC"/>
                </a:solidFill>
                <a:latin typeface="Titillium Web" pitchFamily="2" charset="77"/>
              </a:defRPr>
            </a:lvl1pPr>
          </a:lstStyle>
          <a:p>
            <a:r>
              <a:rPr lang="it-IT"/>
              <a:t>Centro Nazionale di Ricerca in HPC, Big Data e Quantum Computing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EA655365-71C8-ED10-8AC2-4B536682C5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" y="-15050"/>
            <a:ext cx="12191999" cy="1181100"/>
          </a:xfrm>
          <a:prstGeom prst="rect">
            <a:avLst/>
          </a:prstGeom>
        </p:spPr>
      </p:pic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CBCD4E51-0964-2259-4018-0A3ECED3E4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2591" y="6001021"/>
            <a:ext cx="4656138" cy="515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Titolo Conferenza, luogo e data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BCFB0B11-F64B-45E2-B5B0-94CF488DAC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95392" y="4135045"/>
            <a:ext cx="3890962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rgbClr val="6EADFF"/>
                </a:solidFill>
                <a:latin typeface="Titillium Web" pitchFamily="2" charset="77"/>
              </a:defRPr>
            </a:lvl1pPr>
          </a:lstStyle>
          <a:p>
            <a:pPr lvl="0"/>
            <a:r>
              <a:rPr lang="it-IT"/>
              <a:t>autore</a:t>
            </a:r>
          </a:p>
        </p:txBody>
      </p:sp>
    </p:spTree>
    <p:extLst>
      <p:ext uri="{BB962C8B-B14F-4D97-AF65-F5344CB8AC3E}">
        <p14:creationId xmlns:p14="http://schemas.microsoft.com/office/powerpoint/2010/main" val="222982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D5269E-67DB-7319-5A74-3B7E6D64AE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639" y="1440297"/>
            <a:ext cx="4998719" cy="532679"/>
          </a:xfrm>
        </p:spPr>
        <p:txBody>
          <a:bodyPr anchor="b"/>
          <a:lstStyle>
            <a:lvl1pPr algn="ctr">
              <a:defRPr sz="3600" b="1" i="1">
                <a:solidFill>
                  <a:srgbClr val="1528BC"/>
                </a:solidFill>
                <a:latin typeface="Titillium Web" pitchFamily="2" charset="77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30483E9-A54D-B9BB-991F-12C4ED14476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97279" y="2419739"/>
            <a:ext cx="10381957" cy="3644779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rgbClr val="1C7FFF"/>
                </a:solidFill>
                <a:latin typeface="+mn-lt"/>
              </a:defRPr>
            </a:lvl1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FB658D6-55B1-5B1C-38C4-668145D4E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7AC790A9-172A-9C68-8699-5E198F0B7512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30F447E-A1AA-F999-14C7-8F618490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1818AA1-D2C2-62F4-A4E3-CC1FC87DE3E6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4897D25-23F4-64AB-8EF9-8C630493B1D1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127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_Point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099DD6-3E52-2633-A21B-98811EC2E0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9575" y="-929030"/>
            <a:ext cx="11340000" cy="28642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D5269E-67DB-7319-5A74-3B7E6D64AE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639" y="1554894"/>
            <a:ext cx="4998719" cy="532679"/>
          </a:xfrm>
        </p:spPr>
        <p:txBody>
          <a:bodyPr anchor="b"/>
          <a:lstStyle>
            <a:lvl1pPr algn="ctr">
              <a:defRPr sz="3600" b="1" i="1">
                <a:solidFill>
                  <a:srgbClr val="1528BC"/>
                </a:solidFill>
                <a:latin typeface="Titillium Web" pitchFamily="2" charset="77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30483E9-A54D-B9BB-991F-12C4ED14476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167618" y="2788438"/>
            <a:ext cx="10381957" cy="3644779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rgbClr val="1C7FFF"/>
                </a:solidFill>
                <a:latin typeface="+mn-lt"/>
              </a:defRPr>
            </a:lvl1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FB658D6-55B1-5B1C-38C4-668145D4E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7AC790A9-172A-9C68-8699-5E198F0B7512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30F447E-A1AA-F999-14C7-8F618490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1818AA1-D2C2-62F4-A4E3-CC1FC87DE3E6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4897D25-23F4-64AB-8EF9-8C630493B1D1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86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_PointSop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099DD6-3E52-2633-A21B-98811EC2E0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44799" y="5252533"/>
            <a:ext cx="11340000" cy="28642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D5269E-67DB-7319-5A74-3B7E6D64AE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6639" y="1206409"/>
            <a:ext cx="4998719" cy="532679"/>
          </a:xfrm>
        </p:spPr>
        <p:txBody>
          <a:bodyPr anchor="b"/>
          <a:lstStyle>
            <a:lvl1pPr algn="ctr">
              <a:defRPr sz="3600" b="1" i="1">
                <a:solidFill>
                  <a:srgbClr val="1528BC"/>
                </a:solidFill>
                <a:latin typeface="Titillium Web" pitchFamily="2" charset="77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30483E9-A54D-B9BB-991F-12C4ED14476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05019" y="2237128"/>
            <a:ext cx="10381957" cy="3644779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rgbClr val="1C7FFF"/>
                </a:solidFill>
                <a:latin typeface="+mn-lt"/>
              </a:defRPr>
            </a:lvl1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FB658D6-55B1-5B1C-38C4-668145D4E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7AC790A9-172A-9C68-8699-5E198F0B7512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30F447E-A1AA-F999-14C7-8F618490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1818AA1-D2C2-62F4-A4E3-CC1FC87DE3E6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4897D25-23F4-64AB-8EF9-8C630493B1D1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913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Point+Immagine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CC362B06-55AA-F4C6-0765-978107C8F0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14523">
            <a:off x="6257230" y="1140426"/>
            <a:ext cx="11340000" cy="28642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D5269E-67DB-7319-5A74-3B7E6D64AE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571560" y="1295565"/>
            <a:ext cx="4998719" cy="532679"/>
          </a:xfrm>
        </p:spPr>
        <p:txBody>
          <a:bodyPr anchor="b"/>
          <a:lstStyle>
            <a:lvl1pPr algn="ctr">
              <a:defRPr sz="2800" b="1" i="1">
                <a:solidFill>
                  <a:srgbClr val="1528BC"/>
                </a:solidFill>
                <a:latin typeface="Titillium Web" pitchFamily="2" charset="77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30483E9-A54D-B9BB-991F-12C4ED14476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43676" y="2104319"/>
            <a:ext cx="5684198" cy="3644779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rgbClr val="1C7FFF"/>
                </a:solidFill>
                <a:latin typeface="+mn-lt"/>
              </a:defRPr>
            </a:lvl1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FB658D6-55B1-5B1C-38C4-668145D4E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7AC790A9-172A-9C68-8699-5E198F0B7512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30F447E-A1AA-F999-14C7-8F618490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1818AA1-D2C2-62F4-A4E3-CC1FC87DE3E6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4897D25-23F4-64AB-8EF9-8C630493B1D1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5F753A89-202C-BAB1-42E7-FE6DFCE29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36348" y="13043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71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Point+Immagine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6269D4-3654-6845-30B8-27DAC604C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102919">
            <a:off x="-5202446" y="766418"/>
            <a:ext cx="11340000" cy="286420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B0086AF8-F110-3E74-C18A-0FE4F20A5E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253" y="1229137"/>
            <a:ext cx="4998719" cy="532679"/>
          </a:xfrm>
        </p:spPr>
        <p:txBody>
          <a:bodyPr anchor="b"/>
          <a:lstStyle>
            <a:lvl1pPr algn="ctr">
              <a:defRPr sz="2800" b="1" i="1">
                <a:solidFill>
                  <a:srgbClr val="1528BC"/>
                </a:solidFill>
                <a:latin typeface="Titillium Web" pitchFamily="2" charset="77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C85BE453-DB37-4197-A78B-4865BD234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19092" y="123496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196A59B-0AD7-398C-6530-A95789E3D7A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707184" y="1984084"/>
            <a:ext cx="4484816" cy="3644779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rgbClr val="1C7FFF"/>
                </a:solidFill>
                <a:latin typeface="+mn-lt"/>
              </a:defRPr>
            </a:lvl1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60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Organizz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CE6EE42-17E0-068E-DFA6-089FC59B3986}"/>
              </a:ext>
            </a:extLst>
          </p:cNvPr>
          <p:cNvSpPr txBox="1"/>
          <p:nvPr userDrawn="1"/>
        </p:nvSpPr>
        <p:spPr>
          <a:xfrm>
            <a:off x="204947" y="2488312"/>
            <a:ext cx="2688097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1C7FFF"/>
                </a:solidFill>
                <a:latin typeface="Titillium Web" pitchFamily="2" charset="77"/>
              </a:rPr>
              <a:t>L’ICSC include</a:t>
            </a:r>
          </a:p>
          <a:p>
            <a:pPr>
              <a:defRPr/>
            </a:pPr>
            <a:r>
              <a:rPr lang="en-US" sz="2400" b="1">
                <a:solidFill>
                  <a:srgbClr val="1528BC"/>
                </a:solidFill>
                <a:latin typeface="Titillium Web" pitchFamily="2" charset="77"/>
              </a:rPr>
              <a:t>10 Spoke </a:t>
            </a:r>
            <a:r>
              <a:rPr lang="en-US" sz="2400" b="1" err="1">
                <a:solidFill>
                  <a:srgbClr val="1528BC"/>
                </a:solidFill>
                <a:latin typeface="Titillium Web" pitchFamily="2" charset="77"/>
              </a:rPr>
              <a:t>tematici</a:t>
            </a:r>
            <a:r>
              <a:rPr lang="en-US" sz="2400" b="1">
                <a:solidFill>
                  <a:srgbClr val="1528BC"/>
                </a:solidFill>
                <a:latin typeface="Titillium Web" pitchFamily="2" charset="77"/>
              </a:rPr>
              <a:t> </a:t>
            </a:r>
          </a:p>
          <a:p>
            <a:pPr>
              <a:defRPr/>
            </a:pPr>
            <a:r>
              <a:rPr lang="en-US" sz="2400">
                <a:solidFill>
                  <a:srgbClr val="1528BC"/>
                </a:solidFill>
                <a:latin typeface="Titillium Web" pitchFamily="2" charset="77"/>
              </a:rPr>
              <a:t>e </a:t>
            </a:r>
          </a:p>
          <a:p>
            <a:pPr>
              <a:defRPr/>
            </a:pPr>
            <a:r>
              <a:rPr lang="en-US" sz="2400" b="1">
                <a:solidFill>
                  <a:srgbClr val="1528BC"/>
                </a:solidFill>
                <a:latin typeface="Titillium Web" pitchFamily="2" charset="77"/>
              </a:rPr>
              <a:t>1 Spoke </a:t>
            </a:r>
            <a:r>
              <a:rPr lang="en-US" sz="2400" b="1" err="1">
                <a:solidFill>
                  <a:srgbClr val="1528BC"/>
                </a:solidFill>
                <a:latin typeface="Titillium Web" pitchFamily="2" charset="77"/>
              </a:rPr>
              <a:t>infrastruttura</a:t>
            </a:r>
            <a:endParaRPr lang="it-IT" sz="2400" b="1">
              <a:solidFill>
                <a:srgbClr val="1528BC"/>
              </a:solidFill>
              <a:latin typeface="Titillium Web" pitchFamily="2" charset="77"/>
            </a:endParaRPr>
          </a:p>
          <a:p>
            <a:pPr>
              <a:defRPr/>
            </a:pPr>
            <a:endParaRPr lang="it-IT" sz="2400" b="1">
              <a:solidFill>
                <a:srgbClr val="1528BC"/>
              </a:solidFill>
              <a:latin typeface="Titillium Web" pitchFamily="2" charset="77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2830BAF-9E43-96BB-B2D3-B6E9F86B0C5B}"/>
              </a:ext>
            </a:extLst>
          </p:cNvPr>
          <p:cNvGrpSpPr/>
          <p:nvPr userDrawn="1"/>
        </p:nvGrpSpPr>
        <p:grpSpPr>
          <a:xfrm>
            <a:off x="2774238" y="1383286"/>
            <a:ext cx="4319437" cy="4901951"/>
            <a:chOff x="2774238" y="1383286"/>
            <a:chExt cx="4319437" cy="4901951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D362E4AB-7D31-5B57-91FF-8DE178A190F5}"/>
                </a:ext>
              </a:extLst>
            </p:cNvPr>
            <p:cNvGrpSpPr/>
            <p:nvPr/>
          </p:nvGrpSpPr>
          <p:grpSpPr>
            <a:xfrm>
              <a:off x="2774238" y="1383286"/>
              <a:ext cx="4275517" cy="4901951"/>
              <a:chOff x="528321" y="1242403"/>
              <a:chExt cx="4765040" cy="5463197"/>
            </a:xfrm>
          </p:grpSpPr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527F10A7-D35D-16A9-CEF7-A330460551BB}"/>
                  </a:ext>
                </a:extLst>
              </p:cNvPr>
              <p:cNvSpPr/>
              <p:nvPr/>
            </p:nvSpPr>
            <p:spPr>
              <a:xfrm>
                <a:off x="548641" y="1493078"/>
                <a:ext cx="4744720" cy="5212522"/>
              </a:xfrm>
              <a:prstGeom prst="rect">
                <a:avLst/>
              </a:prstGeom>
              <a:solidFill>
                <a:srgbClr val="FF0000">
                  <a:alpha val="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TextBox 52">
                <a:extLst>
                  <a:ext uri="{FF2B5EF4-FFF2-40B4-BE49-F238E27FC236}">
                    <a16:creationId xmlns:a16="http://schemas.microsoft.com/office/drawing/2014/main" id="{5CFC86FB-9EC0-B97E-E410-C6573CFA0AC4}"/>
                  </a:ext>
                </a:extLst>
              </p:cNvPr>
              <p:cNvSpPr txBox="1"/>
              <p:nvPr/>
            </p:nvSpPr>
            <p:spPr>
              <a:xfrm>
                <a:off x="721361" y="6126184"/>
                <a:ext cx="4216400" cy="480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dotato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di un team di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esperti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di alto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livello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che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integrano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</a:p>
              <a:p>
                <a:pPr algn="ctr"/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gruppi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di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lavoro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degli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Spoke (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gruppi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misti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 </a:t>
                </a:r>
                <a:r>
                  <a:rPr lang="en-US" sz="1100" b="1" err="1">
                    <a:solidFill>
                      <a:srgbClr val="404040"/>
                    </a:solidFill>
                    <a:latin typeface="Titillium Web SemiBold" pitchFamily="2" charset="77"/>
                  </a:rPr>
                  <a:t>trasversali</a:t>
                </a:r>
                <a:r>
                  <a:rPr lang="en-US" sz="1100" b="1">
                    <a:solidFill>
                      <a:srgbClr val="404040"/>
                    </a:solidFill>
                    <a:latin typeface="Titillium Web SemiBold" pitchFamily="2" charset="77"/>
                  </a:rPr>
                  <a:t>)</a:t>
                </a:r>
              </a:p>
            </p:txBody>
          </p:sp>
          <p:sp>
            <p:nvSpPr>
              <p:cNvPr id="13" name="Rettangolo 7">
                <a:extLst>
                  <a:ext uri="{FF2B5EF4-FFF2-40B4-BE49-F238E27FC236}">
                    <a16:creationId xmlns:a16="http://schemas.microsoft.com/office/drawing/2014/main" id="{977C5B59-5F9C-FCA6-8355-A1AF496B8CC9}"/>
                  </a:ext>
                </a:extLst>
              </p:cNvPr>
              <p:cNvSpPr/>
              <p:nvPr/>
            </p:nvSpPr>
            <p:spPr>
              <a:xfrm>
                <a:off x="538481" y="1242403"/>
                <a:ext cx="4754879" cy="464498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 anchorCtr="0"/>
              <a:lstStyle/>
              <a:p>
                <a:pPr algn="r" defTabSz="913943"/>
                <a:r>
                  <a:rPr lang="it-IT" sz="1500">
                    <a:solidFill>
                      <a:schemeClr val="bg1"/>
                    </a:solidFill>
                    <a:latin typeface="Titillium Web" pitchFamily="2" charset="77"/>
                  </a:rPr>
                  <a:t>SUPERCOMPUTING CLOUD INFRASTRUCTURE</a:t>
                </a: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D99589B-23B6-2964-DFAF-6265A5AC8686}"/>
                  </a:ext>
                </a:extLst>
              </p:cNvPr>
              <p:cNvSpPr txBox="1"/>
              <p:nvPr/>
            </p:nvSpPr>
            <p:spPr>
              <a:xfrm>
                <a:off x="528321" y="1259840"/>
                <a:ext cx="3577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>
                    <a:solidFill>
                      <a:schemeClr val="bg1"/>
                    </a:solidFill>
                    <a:latin typeface="Titillium Web" pitchFamily="2" charset="77"/>
                  </a:rPr>
                  <a:t>0</a:t>
                </a:r>
              </a:p>
            </p:txBody>
          </p:sp>
        </p:grpSp>
        <p:pic>
          <p:nvPicPr>
            <p:cNvPr id="5" name="Immagine 4" descr="Immagine che contiene testo, mappa, persona&#10;&#10;Descrizione generata automaticamente">
              <a:extLst>
                <a:ext uri="{FF2B5EF4-FFF2-40B4-BE49-F238E27FC236}">
                  <a16:creationId xmlns:a16="http://schemas.microsoft.com/office/drawing/2014/main" id="{6143077E-903B-5834-854D-DA07D9C83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2295" y="1765297"/>
              <a:ext cx="4261380" cy="4227289"/>
            </a:xfrm>
            <a:prstGeom prst="rect">
              <a:avLst/>
            </a:prstGeom>
          </p:spPr>
        </p:pic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8EF4FB62-4123-6FCD-48E1-1BC2E6234A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84074" y="1379506"/>
            <a:ext cx="3643277" cy="4905731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76B8DE4B-5351-E1AF-93E5-4DDEC086A670}"/>
              </a:ext>
            </a:extLst>
          </p:cNvPr>
          <p:cNvSpPr/>
          <p:nvPr userDrawn="1"/>
        </p:nvSpPr>
        <p:spPr>
          <a:xfrm>
            <a:off x="8252135" y="1818279"/>
            <a:ext cx="1275852" cy="49227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FUTURE HPC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BIG DATA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4AEFB9E-5D58-5C7F-DF2E-2A208C901963}"/>
              </a:ext>
            </a:extLst>
          </p:cNvPr>
          <p:cNvSpPr/>
          <p:nvPr userDrawn="1"/>
        </p:nvSpPr>
        <p:spPr>
          <a:xfrm>
            <a:off x="10067916" y="1654187"/>
            <a:ext cx="1613575" cy="64650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FUNDAMENTAL RESEARCH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SPACE ECONOMY</a:t>
            </a:r>
          </a:p>
        </p:txBody>
      </p:sp>
      <p:sp>
        <p:nvSpPr>
          <p:cNvPr id="20" name="Rettangolo 28">
            <a:extLst>
              <a:ext uri="{FF2B5EF4-FFF2-40B4-BE49-F238E27FC236}">
                <a16:creationId xmlns:a16="http://schemas.microsoft.com/office/drawing/2014/main" id="{C43036A7-2743-4558-5227-79357EB557A0}"/>
              </a:ext>
            </a:extLst>
          </p:cNvPr>
          <p:cNvSpPr/>
          <p:nvPr userDrawn="1"/>
        </p:nvSpPr>
        <p:spPr>
          <a:xfrm>
            <a:off x="8182835" y="2647857"/>
            <a:ext cx="1803034" cy="65184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ASTROPHYSICS &amp; COSMOS OBSERVATIONS</a:t>
            </a:r>
          </a:p>
        </p:txBody>
      </p:sp>
      <p:sp>
        <p:nvSpPr>
          <p:cNvPr id="21" name="Rettangolo 29">
            <a:extLst>
              <a:ext uri="{FF2B5EF4-FFF2-40B4-BE49-F238E27FC236}">
                <a16:creationId xmlns:a16="http://schemas.microsoft.com/office/drawing/2014/main" id="{DDB4B994-C02F-6874-6DC8-94222FD6F9F4}"/>
              </a:ext>
            </a:extLst>
          </p:cNvPr>
          <p:cNvSpPr/>
          <p:nvPr userDrawn="1"/>
        </p:nvSpPr>
        <p:spPr>
          <a:xfrm>
            <a:off x="10066483" y="2656973"/>
            <a:ext cx="1275852" cy="6427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EARTH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CLIMATE</a:t>
            </a:r>
          </a:p>
        </p:txBody>
      </p:sp>
      <p:sp>
        <p:nvSpPr>
          <p:cNvPr id="22" name="Rettangolo 31">
            <a:extLst>
              <a:ext uri="{FF2B5EF4-FFF2-40B4-BE49-F238E27FC236}">
                <a16:creationId xmlns:a16="http://schemas.microsoft.com/office/drawing/2014/main" id="{B42213D6-26DA-A4DE-3195-E90EA72A2A64}"/>
              </a:ext>
            </a:extLst>
          </p:cNvPr>
          <p:cNvSpPr/>
          <p:nvPr userDrawn="1"/>
        </p:nvSpPr>
        <p:spPr>
          <a:xfrm>
            <a:off x="8201333" y="3750922"/>
            <a:ext cx="1848350" cy="5477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ENVIRONMENT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NATURAL DISASTERS</a:t>
            </a:r>
          </a:p>
        </p:txBody>
      </p:sp>
      <p:sp>
        <p:nvSpPr>
          <p:cNvPr id="23" name="Rettangolo 32">
            <a:extLst>
              <a:ext uri="{FF2B5EF4-FFF2-40B4-BE49-F238E27FC236}">
                <a16:creationId xmlns:a16="http://schemas.microsoft.com/office/drawing/2014/main" id="{AD438524-3BFC-7DBF-C3CC-72AB2AC91A0C}"/>
              </a:ext>
            </a:extLst>
          </p:cNvPr>
          <p:cNvSpPr/>
          <p:nvPr userDrawn="1"/>
        </p:nvSpPr>
        <p:spPr>
          <a:xfrm>
            <a:off x="10058800" y="3696225"/>
            <a:ext cx="2133200" cy="62983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MULTISCALE MODELING 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ENGINEERING APPLICATIONS</a:t>
            </a:r>
          </a:p>
        </p:txBody>
      </p:sp>
      <p:sp>
        <p:nvSpPr>
          <p:cNvPr id="24" name="Rettangolo 34">
            <a:extLst>
              <a:ext uri="{FF2B5EF4-FFF2-40B4-BE49-F238E27FC236}">
                <a16:creationId xmlns:a16="http://schemas.microsoft.com/office/drawing/2014/main" id="{2E8D263D-90FE-4CC3-E350-EEBCE186AF9A}"/>
              </a:ext>
            </a:extLst>
          </p:cNvPr>
          <p:cNvSpPr/>
          <p:nvPr userDrawn="1"/>
        </p:nvSpPr>
        <p:spPr>
          <a:xfrm>
            <a:off x="8173719" y="4680779"/>
            <a:ext cx="1775686" cy="57136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MATERIALS &amp;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MOLECULAR SCIENCES</a:t>
            </a:r>
          </a:p>
        </p:txBody>
      </p:sp>
      <p:sp>
        <p:nvSpPr>
          <p:cNvPr id="25" name="Rettangolo 35">
            <a:extLst>
              <a:ext uri="{FF2B5EF4-FFF2-40B4-BE49-F238E27FC236}">
                <a16:creationId xmlns:a16="http://schemas.microsoft.com/office/drawing/2014/main" id="{B721138E-9E9F-EC7E-14C1-C197343749A5}"/>
              </a:ext>
            </a:extLst>
          </p:cNvPr>
          <p:cNvSpPr/>
          <p:nvPr userDrawn="1"/>
        </p:nvSpPr>
        <p:spPr>
          <a:xfrm>
            <a:off x="10093831" y="4478001"/>
            <a:ext cx="1487380" cy="78325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IN-SILICO MEDICINE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OMICS DATA</a:t>
            </a:r>
          </a:p>
        </p:txBody>
      </p:sp>
      <p:sp>
        <p:nvSpPr>
          <p:cNvPr id="26" name="Rettangolo 37">
            <a:extLst>
              <a:ext uri="{FF2B5EF4-FFF2-40B4-BE49-F238E27FC236}">
                <a16:creationId xmlns:a16="http://schemas.microsoft.com/office/drawing/2014/main" id="{2D73E8C0-551B-2B82-708D-9E9A39340487}"/>
              </a:ext>
            </a:extLst>
          </p:cNvPr>
          <p:cNvSpPr/>
          <p:nvPr userDrawn="1"/>
        </p:nvSpPr>
        <p:spPr>
          <a:xfrm>
            <a:off x="8210184" y="5483746"/>
            <a:ext cx="1739221" cy="78325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DIGITAL SOCIETY</a:t>
            </a:r>
          </a:p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&amp; SMART CITIES</a:t>
            </a:r>
          </a:p>
        </p:txBody>
      </p:sp>
      <p:sp>
        <p:nvSpPr>
          <p:cNvPr id="27" name="Rettangolo 38">
            <a:extLst>
              <a:ext uri="{FF2B5EF4-FFF2-40B4-BE49-F238E27FC236}">
                <a16:creationId xmlns:a16="http://schemas.microsoft.com/office/drawing/2014/main" id="{CD1631A4-1316-658B-D689-727BAB019015}"/>
              </a:ext>
            </a:extLst>
          </p:cNvPr>
          <p:cNvSpPr/>
          <p:nvPr userDrawn="1"/>
        </p:nvSpPr>
        <p:spPr>
          <a:xfrm>
            <a:off x="10093832" y="5747379"/>
            <a:ext cx="1275852" cy="50139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defTabSz="913943"/>
            <a:r>
              <a:rPr lang="it-IT" sz="1200" b="1">
                <a:solidFill>
                  <a:schemeClr val="bg1"/>
                </a:solidFill>
                <a:latin typeface="Titillium Web" pitchFamily="2" charset="77"/>
              </a:rPr>
              <a:t>QUANTUM COMPUTING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F9CF2D0-C6F4-A35D-6671-F360FDC33023}"/>
              </a:ext>
            </a:extLst>
          </p:cNvPr>
          <p:cNvSpPr txBox="1"/>
          <p:nvPr userDrawn="1"/>
        </p:nvSpPr>
        <p:spPr>
          <a:xfrm>
            <a:off x="8189970" y="1398932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C33528C-4D5A-4036-7EE3-36C5DADA4540}"/>
              </a:ext>
            </a:extLst>
          </p:cNvPr>
          <p:cNvSpPr txBox="1"/>
          <p:nvPr userDrawn="1"/>
        </p:nvSpPr>
        <p:spPr>
          <a:xfrm>
            <a:off x="10067916" y="1389816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2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8462708-3AA4-D132-7DBC-A4F875CA5AC5}"/>
              </a:ext>
            </a:extLst>
          </p:cNvPr>
          <p:cNvSpPr txBox="1"/>
          <p:nvPr userDrawn="1"/>
        </p:nvSpPr>
        <p:spPr>
          <a:xfrm>
            <a:off x="8171738" y="2383486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3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AD68428-D391-7A90-4F7D-A5AF3AC30946}"/>
              </a:ext>
            </a:extLst>
          </p:cNvPr>
          <p:cNvSpPr txBox="1"/>
          <p:nvPr userDrawn="1"/>
        </p:nvSpPr>
        <p:spPr>
          <a:xfrm>
            <a:off x="10049683" y="2374370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4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F7E1D04-4FA7-3BA7-556B-E36119236BDB}"/>
              </a:ext>
            </a:extLst>
          </p:cNvPr>
          <p:cNvSpPr txBox="1"/>
          <p:nvPr userDrawn="1"/>
        </p:nvSpPr>
        <p:spPr>
          <a:xfrm>
            <a:off x="8199087" y="3386272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5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3520DD8-C3F0-7C72-CBE4-6F8990359742}"/>
              </a:ext>
            </a:extLst>
          </p:cNvPr>
          <p:cNvSpPr txBox="1"/>
          <p:nvPr userDrawn="1"/>
        </p:nvSpPr>
        <p:spPr>
          <a:xfrm>
            <a:off x="10077032" y="3377156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6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1F9AC5F-D777-5AD5-A61A-2449D15BD1F3}"/>
              </a:ext>
            </a:extLst>
          </p:cNvPr>
          <p:cNvSpPr txBox="1"/>
          <p:nvPr userDrawn="1"/>
        </p:nvSpPr>
        <p:spPr>
          <a:xfrm>
            <a:off x="8180854" y="4370826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7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6EF9C9B-A6FA-464E-E9E5-265383608ED8}"/>
              </a:ext>
            </a:extLst>
          </p:cNvPr>
          <p:cNvSpPr txBox="1"/>
          <p:nvPr userDrawn="1"/>
        </p:nvSpPr>
        <p:spPr>
          <a:xfrm>
            <a:off x="10058800" y="4361710"/>
            <a:ext cx="32103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8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3B1E5E4-4FED-544D-6C0E-22851160EE32}"/>
              </a:ext>
            </a:extLst>
          </p:cNvPr>
          <p:cNvSpPr txBox="1"/>
          <p:nvPr userDrawn="1"/>
        </p:nvSpPr>
        <p:spPr>
          <a:xfrm>
            <a:off x="10058800" y="5373613"/>
            <a:ext cx="476373" cy="414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Titillium Web" pitchFamily="2" charset="77"/>
              </a:rPr>
              <a:t>10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FE8C893F-D5DA-34E8-A1A0-6FD1EFF0FF28}"/>
              </a:ext>
            </a:extLst>
          </p:cNvPr>
          <p:cNvGrpSpPr/>
          <p:nvPr userDrawn="1"/>
        </p:nvGrpSpPr>
        <p:grpSpPr>
          <a:xfrm>
            <a:off x="7497137" y="1379506"/>
            <a:ext cx="4694863" cy="4905731"/>
            <a:chOff x="6939281" y="1238190"/>
            <a:chExt cx="5232399" cy="5467410"/>
          </a:xfrm>
        </p:grpSpPr>
        <p:sp>
          <p:nvSpPr>
            <p:cNvPr id="39" name="Rettangolo 84">
              <a:extLst>
                <a:ext uri="{FF2B5EF4-FFF2-40B4-BE49-F238E27FC236}">
                  <a16:creationId xmlns:a16="http://schemas.microsoft.com/office/drawing/2014/main" id="{29B1D6DF-7F4E-1883-97C3-2E0F31D9053F}"/>
                </a:ext>
              </a:extLst>
            </p:cNvPr>
            <p:cNvSpPr/>
            <p:nvPr/>
          </p:nvSpPr>
          <p:spPr>
            <a:xfrm rot="16200000">
              <a:off x="6639561" y="1539238"/>
              <a:ext cx="5466079" cy="486664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3943"/>
              <a:endParaRPr lang="en-US" sz="1000" b="1">
                <a:solidFill>
                  <a:srgbClr val="1528BC"/>
                </a:solidFill>
                <a:latin typeface="Titillium Web" pitchFamily="2" charset="77"/>
              </a:endParaRPr>
            </a:p>
            <a:p>
              <a:pPr algn="ctr" defTabSz="913943"/>
              <a:endParaRPr lang="en-US" sz="1000" b="1">
                <a:solidFill>
                  <a:srgbClr val="1528BC"/>
                </a:solidFill>
                <a:latin typeface="Titillium Web" pitchFamily="2" charset="77"/>
              </a:endParaRPr>
            </a:p>
            <a:p>
              <a:pPr algn="ctr" defTabSz="913943"/>
              <a:r>
                <a:rPr lang="en-US" sz="1000" b="1">
                  <a:solidFill>
                    <a:srgbClr val="1528BC"/>
                  </a:solidFill>
                  <a:latin typeface="Titillium Web" pitchFamily="2" charset="77"/>
                </a:rPr>
                <a:t>ISTRUZIONE E FORMAZIONE, IMPRENDITORIALITÀ,</a:t>
              </a:r>
            </a:p>
            <a:p>
              <a:pPr algn="ctr" defTabSz="913943"/>
              <a:r>
                <a:rPr lang="en-US" sz="1000" b="1">
                  <a:solidFill>
                    <a:srgbClr val="1528BC"/>
                  </a:solidFill>
                  <a:latin typeface="Titillium Web" pitchFamily="2" charset="77"/>
                </a:rPr>
                <a:t>TRASFERIMENTO DI CONOSCENZE, POLICY, OUTREACH</a:t>
              </a:r>
            </a:p>
          </p:txBody>
        </p:sp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DF7FDF27-40A2-5716-C9BF-29CEF615F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04868" y="1238190"/>
              <a:ext cx="4060412" cy="5467410"/>
            </a:xfrm>
            <a:prstGeom prst="rect">
              <a:avLst/>
            </a:prstGeom>
          </p:spPr>
        </p:pic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53C8DA17-04AA-5F85-E44D-78E5F00E22B6}"/>
                </a:ext>
              </a:extLst>
            </p:cNvPr>
            <p:cNvSpPr/>
            <p:nvPr/>
          </p:nvSpPr>
          <p:spPr>
            <a:xfrm>
              <a:off x="7780722" y="1727200"/>
              <a:ext cx="1421930" cy="548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FUTURE HPC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BIG DATA</a:t>
              </a:r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B4064962-2927-1069-88D3-079F1E6D99FB}"/>
                </a:ext>
              </a:extLst>
            </p:cNvPr>
            <p:cNvSpPr/>
            <p:nvPr/>
          </p:nvSpPr>
          <p:spPr>
            <a:xfrm>
              <a:off x="9804400" y="1544320"/>
              <a:ext cx="1798320" cy="720524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FUNDAMENTAL RESEARCH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SPACE ECONOMY</a:t>
              </a:r>
            </a:p>
          </p:txBody>
        </p:sp>
        <p:sp>
          <p:nvSpPr>
            <p:cNvPr id="43" name="Rettangolo 28">
              <a:extLst>
                <a:ext uri="{FF2B5EF4-FFF2-40B4-BE49-F238E27FC236}">
                  <a16:creationId xmlns:a16="http://schemas.microsoft.com/office/drawing/2014/main" id="{8F16A328-781D-C817-8ACF-7D2285A55A10}"/>
                </a:ext>
              </a:extLst>
            </p:cNvPr>
            <p:cNvSpPr/>
            <p:nvPr/>
          </p:nvSpPr>
          <p:spPr>
            <a:xfrm>
              <a:off x="7703488" y="2651760"/>
              <a:ext cx="2009472" cy="72647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ASTROPHYSICS &amp; COSMOS OBSERVATIONS</a:t>
              </a:r>
            </a:p>
          </p:txBody>
        </p:sp>
        <p:sp>
          <p:nvSpPr>
            <p:cNvPr id="44" name="Rettangolo 29">
              <a:extLst>
                <a:ext uri="{FF2B5EF4-FFF2-40B4-BE49-F238E27FC236}">
                  <a16:creationId xmlns:a16="http://schemas.microsoft.com/office/drawing/2014/main" id="{22828127-6BE5-19D6-A309-FE634838D94B}"/>
                </a:ext>
              </a:extLst>
            </p:cNvPr>
            <p:cNvSpPr/>
            <p:nvPr/>
          </p:nvSpPr>
          <p:spPr>
            <a:xfrm>
              <a:off x="9802803" y="2661920"/>
              <a:ext cx="1421930" cy="71631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EARTH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CLIMATE</a:t>
              </a:r>
            </a:p>
          </p:txBody>
        </p:sp>
        <p:sp>
          <p:nvSpPr>
            <p:cNvPr id="45" name="Rettangolo 31">
              <a:extLst>
                <a:ext uri="{FF2B5EF4-FFF2-40B4-BE49-F238E27FC236}">
                  <a16:creationId xmlns:a16="http://schemas.microsoft.com/office/drawing/2014/main" id="{4F853239-26A1-67BA-07EB-BA4A7AEDB16D}"/>
                </a:ext>
              </a:extLst>
            </p:cNvPr>
            <p:cNvSpPr/>
            <p:nvPr/>
          </p:nvSpPr>
          <p:spPr>
            <a:xfrm>
              <a:off x="7724104" y="3881120"/>
              <a:ext cx="2059976" cy="6105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ENVIRONMENT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NATURAL DISASTERS</a:t>
              </a:r>
            </a:p>
          </p:txBody>
        </p:sp>
        <p:sp>
          <p:nvSpPr>
            <p:cNvPr id="46" name="Rettangolo 32">
              <a:extLst>
                <a:ext uri="{FF2B5EF4-FFF2-40B4-BE49-F238E27FC236}">
                  <a16:creationId xmlns:a16="http://schemas.microsoft.com/office/drawing/2014/main" id="{DFB6CC39-B2A2-7DB3-923D-68C3FB4339E1}"/>
                </a:ext>
              </a:extLst>
            </p:cNvPr>
            <p:cNvSpPr/>
            <p:nvPr/>
          </p:nvSpPr>
          <p:spPr>
            <a:xfrm>
              <a:off x="9794240" y="3820160"/>
              <a:ext cx="2377440" cy="7019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MULTISCALE MODELING 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ENGINEERING APPLICATIONS</a:t>
              </a:r>
            </a:p>
          </p:txBody>
        </p:sp>
        <p:sp>
          <p:nvSpPr>
            <p:cNvPr id="47" name="Rettangolo 34">
              <a:extLst>
                <a:ext uri="{FF2B5EF4-FFF2-40B4-BE49-F238E27FC236}">
                  <a16:creationId xmlns:a16="http://schemas.microsoft.com/office/drawing/2014/main" id="{0D58A175-AD31-999D-04CE-308738FA107A}"/>
                </a:ext>
              </a:extLst>
            </p:cNvPr>
            <p:cNvSpPr/>
            <p:nvPr/>
          </p:nvSpPr>
          <p:spPr>
            <a:xfrm>
              <a:off x="7693328" y="4917440"/>
              <a:ext cx="1978992" cy="6367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MATERIALS &amp;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MOLECULAR SCIENCES</a:t>
              </a:r>
            </a:p>
          </p:txBody>
        </p:sp>
        <p:sp>
          <p:nvSpPr>
            <p:cNvPr id="48" name="Rettangolo 35">
              <a:extLst>
                <a:ext uri="{FF2B5EF4-FFF2-40B4-BE49-F238E27FC236}">
                  <a16:creationId xmlns:a16="http://schemas.microsoft.com/office/drawing/2014/main" id="{6BFFAE0A-A809-656A-15BE-1CC413649031}"/>
                </a:ext>
              </a:extLst>
            </p:cNvPr>
            <p:cNvSpPr/>
            <p:nvPr/>
          </p:nvSpPr>
          <p:spPr>
            <a:xfrm>
              <a:off x="9801925" y="4738482"/>
              <a:ext cx="1657677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IN-SILICO MEDICINE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OMICS DATA</a:t>
              </a:r>
            </a:p>
          </p:txBody>
        </p:sp>
        <p:sp>
          <p:nvSpPr>
            <p:cNvPr id="49" name="Rettangolo 37">
              <a:extLst>
                <a:ext uri="{FF2B5EF4-FFF2-40B4-BE49-F238E27FC236}">
                  <a16:creationId xmlns:a16="http://schemas.microsoft.com/office/drawing/2014/main" id="{C0D21E17-3925-6BF9-E4D8-7DFC4D4F7036}"/>
                </a:ext>
              </a:extLst>
            </p:cNvPr>
            <p:cNvSpPr/>
            <p:nvPr/>
          </p:nvSpPr>
          <p:spPr>
            <a:xfrm>
              <a:off x="7733968" y="5812343"/>
              <a:ext cx="1938352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DIGITAL SOCIETY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SMART CITIES</a:t>
              </a:r>
            </a:p>
          </p:txBody>
        </p:sp>
        <p:sp>
          <p:nvSpPr>
            <p:cNvPr id="50" name="Rettangolo 38">
              <a:extLst>
                <a:ext uri="{FF2B5EF4-FFF2-40B4-BE49-F238E27FC236}">
                  <a16:creationId xmlns:a16="http://schemas.microsoft.com/office/drawing/2014/main" id="{DC3FDC45-AC27-B60E-440C-A5793CD1071F}"/>
                </a:ext>
              </a:extLst>
            </p:cNvPr>
            <p:cNvSpPr/>
            <p:nvPr/>
          </p:nvSpPr>
          <p:spPr>
            <a:xfrm>
              <a:off x="9833283" y="6106160"/>
              <a:ext cx="1421930" cy="558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QUANTUM COMPUTING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B4C10A44-CE56-C5D6-8149-7C9F4694B9E5}"/>
                </a:ext>
              </a:extLst>
            </p:cNvPr>
            <p:cNvSpPr txBox="1"/>
            <p:nvPr/>
          </p:nvSpPr>
          <p:spPr>
            <a:xfrm>
              <a:off x="7711440" y="1259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1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393E3412-0CDD-1921-1BF8-4939481C3D90}"/>
                </a:ext>
              </a:extLst>
            </p:cNvPr>
            <p:cNvSpPr txBox="1"/>
            <p:nvPr/>
          </p:nvSpPr>
          <p:spPr>
            <a:xfrm>
              <a:off x="9804400" y="124968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2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60AA4A68-56AE-EAA9-51C0-55CD12618604}"/>
                </a:ext>
              </a:extLst>
            </p:cNvPr>
            <p:cNvSpPr txBox="1"/>
            <p:nvPr/>
          </p:nvSpPr>
          <p:spPr>
            <a:xfrm>
              <a:off x="7691120" y="23571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3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469C63ED-084D-CE71-6760-69270E2C40E7}"/>
                </a:ext>
              </a:extLst>
            </p:cNvPr>
            <p:cNvSpPr txBox="1"/>
            <p:nvPr/>
          </p:nvSpPr>
          <p:spPr>
            <a:xfrm>
              <a:off x="9784080" y="23469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4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DDB643E0-24CC-F087-0421-2DBF53A6C640}"/>
                </a:ext>
              </a:extLst>
            </p:cNvPr>
            <p:cNvSpPr txBox="1"/>
            <p:nvPr/>
          </p:nvSpPr>
          <p:spPr>
            <a:xfrm>
              <a:off x="7721600" y="34747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5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22636216-4592-FC15-7ECA-53803DC1CC81}"/>
                </a:ext>
              </a:extLst>
            </p:cNvPr>
            <p:cNvSpPr txBox="1"/>
            <p:nvPr/>
          </p:nvSpPr>
          <p:spPr>
            <a:xfrm>
              <a:off x="9814560" y="34645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6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57179C95-F66A-2F4F-2BF0-578F5AF85AAA}"/>
                </a:ext>
              </a:extLst>
            </p:cNvPr>
            <p:cNvSpPr txBox="1"/>
            <p:nvPr/>
          </p:nvSpPr>
          <p:spPr>
            <a:xfrm>
              <a:off x="7701280" y="457200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7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ABE7778F-0111-9CC6-39AE-99D104A1483B}"/>
                </a:ext>
              </a:extLst>
            </p:cNvPr>
            <p:cNvSpPr txBox="1"/>
            <p:nvPr/>
          </p:nvSpPr>
          <p:spPr>
            <a:xfrm>
              <a:off x="9794240" y="4561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8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CCDBE83F-5F6A-B7D4-88AB-A4C8AE5BA506}"/>
                </a:ext>
              </a:extLst>
            </p:cNvPr>
            <p:cNvSpPr txBox="1"/>
            <p:nvPr/>
          </p:nvSpPr>
          <p:spPr>
            <a:xfrm>
              <a:off x="7701280" y="56997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9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B6FE54B6-7EF5-6EE1-9529-7D10843FF748}"/>
                </a:ext>
              </a:extLst>
            </p:cNvPr>
            <p:cNvSpPr txBox="1"/>
            <p:nvPr/>
          </p:nvSpPr>
          <p:spPr>
            <a:xfrm>
              <a:off x="9794240" y="5689600"/>
              <a:ext cx="530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10</a:t>
              </a:r>
            </a:p>
          </p:txBody>
        </p:sp>
      </p:grpSp>
      <p:pic>
        <p:nvPicPr>
          <p:cNvPr id="37" name="Immagine 36">
            <a:extLst>
              <a:ext uri="{FF2B5EF4-FFF2-40B4-BE49-F238E27FC236}">
                <a16:creationId xmlns:a16="http://schemas.microsoft.com/office/drawing/2014/main" id="{B545AA0A-EF3D-AF82-E621-07646158BD6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21664" y="2977177"/>
            <a:ext cx="1489781" cy="9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01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Vuot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6269D4-3654-6845-30B8-27DAC604C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14523">
            <a:off x="6257230" y="1140426"/>
            <a:ext cx="11340000" cy="2864215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8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ECDDD52-2DF3-41CD-777F-8034554571F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A80CA3F4-5825-1DE3-B777-CC01292730BE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B0C23B3-9ED5-BD56-B6A5-BEC88F86A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B7F6BCA-65F1-9222-1F09-AC9615975F7C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E56DE0B-E702-BBD4-9433-D1401CFD40B4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171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6" r:id="rId2"/>
    <p:sldLayoutId id="2147483703" r:id="rId3"/>
    <p:sldLayoutId id="2147483705" r:id="rId4"/>
    <p:sldLayoutId id="2147483717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4DA2F5F-0104-0240-9C73-D3FDAE66F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F103335C-5E38-AB4F-8958-B5571DF04289}"/>
              </a:ext>
            </a:extLst>
          </p:cNvPr>
          <p:cNvSpPr/>
          <p:nvPr/>
        </p:nvSpPr>
        <p:spPr>
          <a:xfrm>
            <a:off x="578069" y="3175704"/>
            <a:ext cx="11613932" cy="1582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DA5CA95-380B-8F49-A9D9-A5D19C987956}"/>
              </a:ext>
            </a:extLst>
          </p:cNvPr>
          <p:cNvSpPr txBox="1">
            <a:spLocks/>
          </p:cNvSpPr>
          <p:nvPr/>
        </p:nvSpPr>
        <p:spPr>
          <a:xfrm>
            <a:off x="651641" y="3384876"/>
            <a:ext cx="11243843" cy="158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3000" b="1" dirty="0">
                <a:solidFill>
                  <a:srgbClr val="1528BC"/>
                </a:solidFill>
                <a:latin typeface="Titillium Web" pitchFamily="2" charset="77"/>
              </a:rPr>
              <a:t>Centro Nazionale di Ricerca in HPC, Big Data e Quantum Computing​</a:t>
            </a:r>
          </a:p>
          <a:p>
            <a:pPr algn="r"/>
            <a:r>
              <a:rPr lang="it-IT" sz="2500" dirty="0">
                <a:solidFill>
                  <a:srgbClr val="6EADFF"/>
                </a:solidFill>
                <a:latin typeface="Titillium Web" pitchFamily="2" charset="77"/>
              </a:rPr>
              <a:t>Gruppo di lavoro inter-istituzionale per la standardizzazione di dati sanitari e servizi</a:t>
            </a:r>
          </a:p>
          <a:p>
            <a:pPr algn="r"/>
            <a:r>
              <a:rPr lang="it-IT" sz="1800" dirty="0">
                <a:solidFill>
                  <a:srgbClr val="6EADFF"/>
                </a:solidFill>
                <a:latin typeface="Titillium Web" pitchFamily="2" charset="77"/>
              </a:rPr>
              <a:t>Serena Moscato, Sabato Mellone, University of Bologna</a:t>
            </a:r>
            <a:endParaRPr lang="it-IT" sz="2000" dirty="0">
              <a:solidFill>
                <a:srgbClr val="6EADFF"/>
              </a:solidFill>
              <a:latin typeface="Titillium Web" pitchFamily="2" charset="77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665647A-02D5-F47B-D748-B7204ACC3C4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177DF99-889F-F7C4-B261-77F15A79B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D398989-485F-90AA-F357-33EC8BB93DB7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7D5F688-5845-A0C0-5D47-6CFBB15F1B92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F2F05742-B520-DD35-55B8-D19504E79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5050"/>
            <a:ext cx="12191999" cy="1181100"/>
          </a:xfrm>
          <a:prstGeom prst="rect">
            <a:avLst/>
          </a:prstGeom>
        </p:spPr>
      </p:pic>
      <p:sp>
        <p:nvSpPr>
          <p:cNvPr id="20" name="Sottotitolo 2">
            <a:extLst>
              <a:ext uri="{FF2B5EF4-FFF2-40B4-BE49-F238E27FC236}">
                <a16:creationId xmlns:a16="http://schemas.microsoft.com/office/drawing/2014/main" id="{11FE525E-A34E-7B8F-F723-E862A25FAADC}"/>
              </a:ext>
            </a:extLst>
          </p:cNvPr>
          <p:cNvSpPr txBox="1">
            <a:spLocks/>
          </p:cNvSpPr>
          <p:nvPr/>
        </p:nvSpPr>
        <p:spPr>
          <a:xfrm>
            <a:off x="0" y="5917324"/>
            <a:ext cx="6682153" cy="515288"/>
          </a:xfrm>
          <a:prstGeom prst="rect">
            <a:avLst/>
          </a:prstGeom>
          <a:solidFill>
            <a:srgbClr val="6EAD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2000" b="1" dirty="0">
                <a:solidFill>
                  <a:schemeClr val="bg1"/>
                </a:solidFill>
                <a:latin typeface="Titillium Web SemiBold" pitchFamily="2" charset="77"/>
              </a:rPr>
              <a:t>Plenaria </a:t>
            </a:r>
            <a:r>
              <a:rPr lang="it-IT" sz="2000" b="1" dirty="0" err="1">
                <a:solidFill>
                  <a:schemeClr val="bg1"/>
                </a:solidFill>
                <a:latin typeface="Titillium Web SemiBold" pitchFamily="2" charset="77"/>
              </a:rPr>
              <a:t>Spoke</a:t>
            </a:r>
            <a:r>
              <a:rPr lang="it-IT" sz="2000" b="1" dirty="0">
                <a:solidFill>
                  <a:schemeClr val="bg1"/>
                </a:solidFill>
                <a:latin typeface="Titillium Web SemiBold" pitchFamily="2" charset="77"/>
              </a:rPr>
              <a:t> 8, Bologna, 25 Giugno 2024</a:t>
            </a:r>
          </a:p>
        </p:txBody>
      </p:sp>
      <p:pic>
        <p:nvPicPr>
          <p:cNvPr id="3" name="Immagine 2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D5597066-1185-EB12-2673-96B763AE7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176" y="1664948"/>
            <a:ext cx="5801565" cy="197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13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82B13-900D-AF11-29AF-22F55505F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9921" y="1440297"/>
            <a:ext cx="5852158" cy="532679"/>
          </a:xfrm>
        </p:spPr>
        <p:txBody>
          <a:bodyPr/>
          <a:lstStyle/>
          <a:p>
            <a:r>
              <a:rPr lang="it-IT" dirty="0"/>
              <a:t>First milestone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18201-1D7D-6540-9946-269BD6C0B7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8843" y="2069229"/>
            <a:ext cx="10942320" cy="3644779"/>
          </a:xfrm>
        </p:spPr>
        <p:txBody>
          <a:bodyPr/>
          <a:lstStyle/>
          <a:p>
            <a:pPr algn="just"/>
            <a:r>
              <a:rPr lang="it-IT" sz="2400" b="1" dirty="0">
                <a:sym typeface="Wingdings" panose="05000000000000000000" pitchFamily="2" charset="2"/>
              </a:rPr>
              <a:t>Scenario #2 to be </a:t>
            </a:r>
            <a:r>
              <a:rPr lang="it-IT" sz="2400" b="1" dirty="0" err="1">
                <a:sym typeface="Wingdings" panose="05000000000000000000" pitchFamily="2" charset="2"/>
              </a:rPr>
              <a:t>developed</a:t>
            </a:r>
            <a:r>
              <a:rPr lang="it-IT" sz="2400" b="1" dirty="0">
                <a:sym typeface="Wingdings" panose="05000000000000000000" pitchFamily="2" charset="2"/>
              </a:rPr>
              <a:t> in </a:t>
            </a:r>
            <a:r>
              <a:rPr lang="it-IT" sz="2400" b="1" dirty="0" err="1">
                <a:sym typeface="Wingdings" panose="05000000000000000000" pitchFamily="2" charset="2"/>
              </a:rPr>
              <a:t>parallel</a:t>
            </a:r>
            <a:r>
              <a:rPr lang="it-IT" sz="2400" b="1" dirty="0">
                <a:sym typeface="Wingdings" panose="05000000000000000000" pitchFamily="2" charset="2"/>
              </a:rPr>
              <a:t> with the use of Scenario #1</a:t>
            </a:r>
          </a:p>
          <a:p>
            <a:pPr lvl="1" algn="just"/>
            <a:r>
              <a:rPr lang="it-IT" b="1" dirty="0" err="1">
                <a:sym typeface="Wingdings" panose="05000000000000000000" pitchFamily="2" charset="2"/>
              </a:rPr>
              <a:t>REDCap</a:t>
            </a:r>
            <a:r>
              <a:rPr lang="it-IT" b="1" dirty="0">
                <a:sym typeface="Wingdings" panose="05000000000000000000" pitchFamily="2" charset="2"/>
              </a:rPr>
              <a:t> </a:t>
            </a:r>
            <a:r>
              <a:rPr lang="it-IT" b="1" dirty="0" err="1">
                <a:sym typeface="Wingdings" panose="05000000000000000000" pitchFamily="2" charset="2"/>
              </a:rPr>
              <a:t>configuration</a:t>
            </a:r>
            <a:r>
              <a:rPr lang="it-IT" b="1" dirty="0">
                <a:sym typeface="Wingdings" panose="05000000000000000000" pitchFamily="2" charset="2"/>
              </a:rPr>
              <a:t> on ICSC </a:t>
            </a:r>
            <a:r>
              <a:rPr lang="it-IT" b="1" dirty="0" err="1">
                <a:sym typeface="Wingdings" panose="05000000000000000000" pitchFamily="2" charset="2"/>
              </a:rPr>
              <a:t>resources</a:t>
            </a:r>
            <a:endParaRPr lang="it-IT" b="1" dirty="0">
              <a:sym typeface="Wingdings" panose="05000000000000000000" pitchFamily="2" charset="2"/>
            </a:endParaRPr>
          </a:p>
          <a:p>
            <a:pPr lvl="1" algn="just"/>
            <a:r>
              <a:rPr lang="it-IT" b="1" dirty="0">
                <a:sym typeface="Wingdings" panose="05000000000000000000" pitchFamily="2" charset="2"/>
              </a:rPr>
              <a:t>Authentication </a:t>
            </a:r>
            <a:r>
              <a:rPr lang="it-IT" b="1" dirty="0" err="1">
                <a:sym typeface="Wingdings" panose="05000000000000000000" pitchFamily="2" charset="2"/>
              </a:rPr>
              <a:t>performed</a:t>
            </a:r>
            <a:r>
              <a:rPr lang="it-IT" b="1" dirty="0">
                <a:sym typeface="Wingdings" panose="05000000000000000000" pitchFamily="2" charset="2"/>
              </a:rPr>
              <a:t> on a </a:t>
            </a:r>
            <a:r>
              <a:rPr lang="it-IT" b="1" dirty="0" err="1">
                <a:sym typeface="Wingdings" panose="05000000000000000000" pitchFamily="2" charset="2"/>
              </a:rPr>
              <a:t>multitenant</a:t>
            </a:r>
            <a:r>
              <a:rPr lang="it-IT" b="1" dirty="0">
                <a:sym typeface="Wingdings" panose="05000000000000000000" pitchFamily="2" charset="2"/>
              </a:rPr>
              <a:t>, secure, and high reliability </a:t>
            </a:r>
            <a:r>
              <a:rPr lang="it-IT" b="1" dirty="0" err="1">
                <a:sym typeface="Wingdings" panose="05000000000000000000" pitchFamily="2" charset="2"/>
              </a:rPr>
              <a:t>Keycloak</a:t>
            </a:r>
            <a:endParaRPr lang="it-IT" b="1" dirty="0">
              <a:sym typeface="Wingdings" panose="05000000000000000000" pitchFamily="2" charset="2"/>
            </a:endParaRPr>
          </a:p>
          <a:p>
            <a:pPr algn="just"/>
            <a:r>
              <a:rPr lang="it-IT" sz="2400" b="1" dirty="0">
                <a:sym typeface="Wingdings" panose="05000000000000000000" pitchFamily="2" charset="2"/>
              </a:rPr>
              <a:t>Roadmap:</a:t>
            </a:r>
          </a:p>
          <a:p>
            <a:pPr lvl="1" algn="just"/>
            <a:r>
              <a:rPr lang="it-IT" b="1" dirty="0"/>
              <a:t>User group </a:t>
            </a:r>
            <a:r>
              <a:rPr lang="it-IT" b="1" dirty="0" err="1"/>
              <a:t>definition</a:t>
            </a:r>
            <a:r>
              <a:rPr lang="it-IT" b="1" dirty="0"/>
              <a:t> to be </a:t>
            </a:r>
            <a:r>
              <a:rPr lang="it-IT" b="1" dirty="0" err="1"/>
              <a:t>configured</a:t>
            </a:r>
            <a:r>
              <a:rPr lang="it-IT" b="1" dirty="0"/>
              <a:t> on </a:t>
            </a:r>
            <a:r>
              <a:rPr lang="it-IT" b="1" dirty="0" err="1"/>
              <a:t>Keycloak</a:t>
            </a:r>
            <a:r>
              <a:rPr lang="it-IT" b="1" dirty="0"/>
              <a:t> and </a:t>
            </a:r>
            <a:r>
              <a:rPr lang="it-IT" b="1" dirty="0" err="1"/>
              <a:t>authorization</a:t>
            </a:r>
            <a:r>
              <a:rPr lang="it-IT" b="1" dirty="0"/>
              <a:t> </a:t>
            </a:r>
            <a:r>
              <a:rPr lang="it-IT" b="1" dirty="0" err="1"/>
              <a:t>tree</a:t>
            </a:r>
            <a:endParaRPr lang="it-IT" b="1" dirty="0"/>
          </a:p>
          <a:p>
            <a:pPr lvl="1" algn="just"/>
            <a:r>
              <a:rPr lang="it-IT" b="1" dirty="0" err="1"/>
              <a:t>Keycloak</a:t>
            </a:r>
            <a:r>
              <a:rPr lang="it-IT" b="1" dirty="0"/>
              <a:t> deployment with secure </a:t>
            </a:r>
            <a:r>
              <a:rPr lang="it-IT" b="1" dirty="0" err="1"/>
              <a:t>configuration</a:t>
            </a:r>
            <a:r>
              <a:rPr lang="it-IT" b="1" dirty="0"/>
              <a:t>, </a:t>
            </a:r>
            <a:r>
              <a:rPr lang="it-IT" b="1" dirty="0" err="1"/>
              <a:t>multitenancy</a:t>
            </a:r>
            <a:r>
              <a:rPr lang="it-IT" b="1" dirty="0"/>
              <a:t> support, and 2FA </a:t>
            </a:r>
            <a:r>
              <a:rPr lang="it-IT" b="1" dirty="0" err="1"/>
              <a:t>enablement</a:t>
            </a:r>
            <a:endParaRPr lang="it-IT" b="1" dirty="0"/>
          </a:p>
          <a:p>
            <a:pPr lvl="1" algn="just"/>
            <a:r>
              <a:rPr lang="it-IT" b="1" dirty="0"/>
              <a:t>Deployment of </a:t>
            </a:r>
            <a:r>
              <a:rPr lang="it-IT" b="1" dirty="0" err="1"/>
              <a:t>REDCap</a:t>
            </a:r>
            <a:r>
              <a:rPr lang="it-IT" b="1" dirty="0"/>
              <a:t> in secure and high reliability </a:t>
            </a:r>
            <a:r>
              <a:rPr lang="it-IT" b="1" dirty="0" err="1"/>
              <a:t>configuration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152474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ontagna, cielo notturno&#10;&#10;Descrizione generata automaticamente">
            <a:extLst>
              <a:ext uri="{FF2B5EF4-FFF2-40B4-BE49-F238E27FC236}">
                <a16:creationId xmlns:a16="http://schemas.microsoft.com/office/drawing/2014/main" id="{DA0E7BA4-3E62-F512-E179-820B70821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691"/>
                    </a14:imgEffect>
                  </a14:imgLayer>
                </a14:imgProps>
              </a:ext>
            </a:extLst>
          </a:blip>
          <a:srcRect l="14331" t="6816"/>
          <a:stretch/>
        </p:blipFill>
        <p:spPr>
          <a:xfrm>
            <a:off x="0" y="0"/>
            <a:ext cx="12454358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2566671-E4E9-FFA4-979D-BE5261049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57" y="4181620"/>
            <a:ext cx="6996494" cy="1760076"/>
          </a:xfrm>
          <a:prstGeom prst="rect">
            <a:avLst/>
          </a:prstGeom>
        </p:spPr>
      </p:pic>
      <p:pic>
        <p:nvPicPr>
          <p:cNvPr id="5" name="Immagine 4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D0E1A1C-A5D0-53D9-80BD-5EE1B5348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72" y="264570"/>
            <a:ext cx="5335859" cy="19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23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82B13-900D-AF11-29AF-22F55505F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601" y="1440297"/>
            <a:ext cx="7162798" cy="532679"/>
          </a:xfrm>
        </p:spPr>
        <p:txBody>
          <a:bodyPr/>
          <a:lstStyle/>
          <a:p>
            <a:r>
              <a:rPr lang="it-IT" dirty="0"/>
              <a:t>Background and general </a:t>
            </a:r>
            <a:r>
              <a:rPr lang="it-IT" dirty="0" err="1"/>
              <a:t>objective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18201-1D7D-6540-9946-269BD6C0B7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3738" y="1972976"/>
            <a:ext cx="10984524" cy="4311446"/>
          </a:xfrm>
        </p:spPr>
        <p:txBody>
          <a:bodyPr/>
          <a:lstStyle/>
          <a:p>
            <a:pPr marL="0" indent="0" algn="just">
              <a:buNone/>
            </a:pPr>
            <a:r>
              <a:rPr lang="it-IT" sz="2000" b="1" dirty="0" err="1"/>
              <a:t>Why</a:t>
            </a:r>
            <a:r>
              <a:rPr lang="it-IT" sz="2000" b="1" dirty="0"/>
              <a:t> inter-</a:t>
            </a:r>
            <a:r>
              <a:rPr lang="it-IT" sz="2000" b="1" dirty="0" err="1"/>
              <a:t>institutional</a:t>
            </a:r>
            <a:r>
              <a:rPr lang="it-IT" sz="2000" b="1" dirty="0"/>
              <a:t>: </a:t>
            </a:r>
            <a:r>
              <a:rPr lang="it-IT" sz="2000" dirty="0"/>
              <a:t>to make </a:t>
            </a:r>
            <a:r>
              <a:rPr lang="it-IT" sz="2000" dirty="0" err="1"/>
              <a:t>synergies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the </a:t>
            </a:r>
            <a:r>
              <a:rPr lang="it-IT" sz="2000" dirty="0" err="1"/>
              <a:t>three</a:t>
            </a:r>
            <a:r>
              <a:rPr lang="it-IT" sz="2000" dirty="0"/>
              <a:t> projects (ICSC, AHDB, and DARE) to create a common </a:t>
            </a:r>
            <a:r>
              <a:rPr lang="it-IT" sz="2000" dirty="0" err="1"/>
              <a:t>approach</a:t>
            </a:r>
            <a:r>
              <a:rPr lang="it-IT" sz="2000" dirty="0"/>
              <a:t> for clinical data processing, in </a:t>
            </a:r>
            <a:r>
              <a:rPr lang="it-IT" sz="2000" dirty="0" err="1"/>
              <a:t>terms</a:t>
            </a:r>
            <a:r>
              <a:rPr lang="it-IT" sz="2000" dirty="0"/>
              <a:t> of standards, formats and </a:t>
            </a:r>
            <a:r>
              <a:rPr lang="it-IT" sz="2000" dirty="0" err="1"/>
              <a:t>exposed</a:t>
            </a:r>
            <a:r>
              <a:rPr lang="it-IT" sz="2000" dirty="0"/>
              <a:t> services    </a:t>
            </a:r>
          </a:p>
          <a:p>
            <a:pPr marL="0" indent="0" algn="just">
              <a:buNone/>
            </a:pPr>
            <a:r>
              <a:rPr lang="it-IT" sz="2000" b="1" dirty="0" err="1"/>
              <a:t>Need</a:t>
            </a:r>
            <a:r>
              <a:rPr lang="it-IT" sz="2000" b="1" dirty="0"/>
              <a:t>: </a:t>
            </a:r>
            <a:r>
              <a:rPr lang="it-IT" sz="2000" dirty="0"/>
              <a:t>To set up certified and </a:t>
            </a:r>
            <a:r>
              <a:rPr lang="it-IT" sz="2000" dirty="0" err="1"/>
              <a:t>appropriately</a:t>
            </a:r>
            <a:r>
              <a:rPr lang="it-IT" sz="2000" dirty="0"/>
              <a:t> </a:t>
            </a:r>
            <a:r>
              <a:rPr lang="it-IT" sz="2000" dirty="0" err="1"/>
              <a:t>configured</a:t>
            </a:r>
            <a:r>
              <a:rPr lang="it-IT" sz="2000" dirty="0"/>
              <a:t> tools to </a:t>
            </a:r>
            <a:r>
              <a:rPr lang="it-IT" sz="2000" dirty="0" err="1"/>
              <a:t>enable</a:t>
            </a:r>
            <a:r>
              <a:rPr lang="it-IT" sz="2000" dirty="0"/>
              <a:t> the use and </a:t>
            </a:r>
            <a:r>
              <a:rPr lang="it-IT" sz="2000" dirty="0" err="1"/>
              <a:t>reuse</a:t>
            </a:r>
            <a:r>
              <a:rPr lang="it-IT" sz="2000" dirty="0"/>
              <a:t> of clinical data for </a:t>
            </a:r>
            <a:r>
              <a:rPr lang="it-IT" sz="2000" dirty="0" err="1"/>
              <a:t>biomedical</a:t>
            </a:r>
            <a:r>
              <a:rPr lang="it-IT" sz="2000" dirty="0"/>
              <a:t> </a:t>
            </a:r>
            <a:r>
              <a:rPr lang="it-IT" sz="2000" dirty="0" err="1"/>
              <a:t>research</a:t>
            </a:r>
            <a:r>
              <a:rPr lang="it-IT" sz="2000" dirty="0"/>
              <a:t> </a:t>
            </a:r>
            <a:r>
              <a:rPr lang="it-IT" sz="2000" dirty="0" err="1"/>
              <a:t>purposes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the </a:t>
            </a:r>
            <a:r>
              <a:rPr lang="it-IT" sz="2000" dirty="0" err="1"/>
              <a:t>limits</a:t>
            </a:r>
            <a:r>
              <a:rPr lang="it-IT" sz="2000" dirty="0"/>
              <a:t> </a:t>
            </a:r>
            <a:r>
              <a:rPr lang="it-IT" sz="2000" dirty="0" err="1"/>
              <a:t>dictated</a:t>
            </a:r>
            <a:r>
              <a:rPr lang="it-IT" sz="2000" dirty="0"/>
              <a:t> by current </a:t>
            </a:r>
            <a:r>
              <a:rPr lang="it-IT" sz="2000" dirty="0" err="1"/>
              <a:t>laws</a:t>
            </a:r>
            <a:endParaRPr lang="it-IT" sz="2000" dirty="0"/>
          </a:p>
          <a:p>
            <a:pPr marL="0" indent="0" algn="just">
              <a:buNone/>
            </a:pPr>
            <a:r>
              <a:rPr lang="it-IT" sz="2000" b="1" dirty="0"/>
              <a:t>Common goal</a:t>
            </a:r>
            <a:endParaRPr lang="it-IT" sz="2000" dirty="0"/>
          </a:p>
          <a:p>
            <a:pPr algn="just"/>
            <a:r>
              <a:rPr lang="it-IT" sz="2000" b="1" dirty="0"/>
              <a:t>ICSC:</a:t>
            </a:r>
            <a:r>
              <a:rPr lang="it-IT" sz="2000" dirty="0"/>
              <a:t> to </a:t>
            </a:r>
            <a:r>
              <a:rPr lang="it-IT" sz="2000" dirty="0" err="1"/>
              <a:t>understand</a:t>
            </a:r>
            <a:r>
              <a:rPr lang="it-IT" sz="2000" dirty="0"/>
              <a:t> data </a:t>
            </a:r>
            <a:r>
              <a:rPr lang="it-IT" sz="2000" dirty="0" err="1"/>
              <a:t>anonymity</a:t>
            </a:r>
            <a:r>
              <a:rPr lang="it-IT" sz="2000" dirty="0"/>
              <a:t>, </a:t>
            </a:r>
            <a:r>
              <a:rPr lang="it-IT" sz="2000" dirty="0" err="1"/>
              <a:t>who</a:t>
            </a:r>
            <a:r>
              <a:rPr lang="it-IT" sz="2000" dirty="0"/>
              <a:t> is the data controller and/or processor, </a:t>
            </a:r>
            <a:r>
              <a:rPr lang="it-IT" sz="2000" dirty="0" err="1"/>
              <a:t>impossibility</a:t>
            </a:r>
            <a:r>
              <a:rPr lang="it-IT" sz="2000" dirty="0"/>
              <a:t> of working </a:t>
            </a:r>
            <a:r>
              <a:rPr lang="it-IT" sz="2000" dirty="0" err="1"/>
              <a:t>directly</a:t>
            </a:r>
            <a:r>
              <a:rPr lang="it-IT" sz="2000" dirty="0"/>
              <a:t> with non-</a:t>
            </a:r>
            <a:r>
              <a:rPr lang="it-IT" sz="2000" dirty="0" err="1"/>
              <a:t>anonymised</a:t>
            </a:r>
            <a:r>
              <a:rPr lang="it-IT" sz="2000" dirty="0"/>
              <a:t> data –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aspects</a:t>
            </a:r>
            <a:r>
              <a:rPr lang="it-IT" sz="2000" dirty="0"/>
              <a:t> are </a:t>
            </a:r>
            <a:r>
              <a:rPr lang="it-IT" sz="2000" dirty="0" err="1"/>
              <a:t>particularly</a:t>
            </a:r>
            <a:r>
              <a:rPr lang="it-IT" sz="2000" dirty="0"/>
              <a:t> </a:t>
            </a:r>
            <a:r>
              <a:rPr lang="it-IT" sz="2000" dirty="0" err="1"/>
              <a:t>relevant</a:t>
            </a:r>
            <a:r>
              <a:rPr lang="it-IT" sz="2000" dirty="0"/>
              <a:t> in </a:t>
            </a:r>
            <a:r>
              <a:rPr lang="it-IT" sz="2000" dirty="0" err="1"/>
              <a:t>biomedical</a:t>
            </a:r>
            <a:r>
              <a:rPr lang="it-IT" sz="2000" dirty="0"/>
              <a:t> </a:t>
            </a:r>
            <a:r>
              <a:rPr lang="it-IT" sz="2000" dirty="0" err="1"/>
              <a:t>research</a:t>
            </a:r>
            <a:endParaRPr lang="it-IT" sz="2000" dirty="0"/>
          </a:p>
          <a:p>
            <a:pPr algn="just"/>
            <a:r>
              <a:rPr lang="it-IT" sz="2000" b="1" dirty="0"/>
              <a:t>DARE</a:t>
            </a:r>
            <a:r>
              <a:rPr lang="it-IT" sz="2000" dirty="0"/>
              <a:t>: </a:t>
            </a:r>
            <a:r>
              <a:rPr lang="it-IT" sz="2000" dirty="0" err="1"/>
              <a:t>development</a:t>
            </a:r>
            <a:r>
              <a:rPr lang="it-IT" sz="2000" dirty="0"/>
              <a:t> of tools for </a:t>
            </a:r>
            <a:r>
              <a:rPr lang="it-IT" sz="2000" dirty="0" err="1"/>
              <a:t>primary</a:t>
            </a:r>
            <a:r>
              <a:rPr lang="it-IT" sz="2000" dirty="0"/>
              <a:t>, </a:t>
            </a:r>
            <a:r>
              <a:rPr lang="it-IT" sz="2000" dirty="0" err="1"/>
              <a:t>secondary</a:t>
            </a:r>
            <a:r>
              <a:rPr lang="it-IT" sz="2000" dirty="0"/>
              <a:t>, and </a:t>
            </a:r>
            <a:r>
              <a:rPr lang="it-IT" sz="2000" dirty="0" err="1"/>
              <a:t>tertiary</a:t>
            </a:r>
            <a:r>
              <a:rPr lang="it-IT" sz="2000" dirty="0"/>
              <a:t> </a:t>
            </a:r>
            <a:r>
              <a:rPr lang="it-IT" sz="2000" dirty="0" err="1"/>
              <a:t>prevention</a:t>
            </a:r>
            <a:r>
              <a:rPr lang="it-IT" sz="2000" dirty="0"/>
              <a:t>, </a:t>
            </a:r>
            <a:r>
              <a:rPr lang="it-IT" sz="2000" dirty="0" err="1"/>
              <a:t>usually</a:t>
            </a:r>
            <a:r>
              <a:rPr lang="it-IT" sz="2000" dirty="0"/>
              <a:t> on large </a:t>
            </a:r>
            <a:r>
              <a:rPr lang="it-IT" sz="2000" dirty="0" err="1"/>
              <a:t>amount</a:t>
            </a:r>
            <a:r>
              <a:rPr lang="it-IT" sz="2000" dirty="0"/>
              <a:t> of data (e.g., public health monitoring, data management models for </a:t>
            </a:r>
            <a:r>
              <a:rPr lang="it-IT" sz="2000" dirty="0" err="1"/>
              <a:t>particular</a:t>
            </a:r>
            <a:r>
              <a:rPr lang="it-IT" sz="2000" dirty="0"/>
              <a:t> </a:t>
            </a:r>
            <a:r>
              <a:rPr lang="it-IT" sz="2000" dirty="0" err="1"/>
              <a:t>populations</a:t>
            </a:r>
            <a:r>
              <a:rPr lang="it-IT" sz="2000" dirty="0"/>
              <a:t>, </a:t>
            </a:r>
            <a:r>
              <a:rPr lang="it-IT" sz="2000" dirty="0" err="1"/>
              <a:t>continuous</a:t>
            </a:r>
            <a:r>
              <a:rPr lang="it-IT" sz="2000" dirty="0"/>
              <a:t> monitoring) – </a:t>
            </a:r>
            <a:r>
              <a:rPr lang="it-IT" sz="2000" u="sng" dirty="0" err="1"/>
              <a:t>need</a:t>
            </a:r>
            <a:r>
              <a:rPr lang="it-IT" sz="2000" u="sng" dirty="0"/>
              <a:t> for large computing power</a:t>
            </a:r>
          </a:p>
          <a:p>
            <a:pPr algn="just"/>
            <a:r>
              <a:rPr lang="it-IT" sz="2000" b="1" dirty="0"/>
              <a:t>AHDB</a:t>
            </a:r>
            <a:r>
              <a:rPr lang="it-IT" sz="2000" dirty="0"/>
              <a:t>: </a:t>
            </a:r>
            <a:r>
              <a:rPr lang="en-US" sz="2000" dirty="0"/>
              <a:t>allows researchers from UNIBO and the three research hospitals in Bologna to collect and access large volumes of health data in compliance with legal, organizational, and regulatory requirements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659401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82B13-900D-AF11-29AF-22F55505F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601" y="1440297"/>
            <a:ext cx="7162798" cy="532679"/>
          </a:xfrm>
        </p:spPr>
        <p:txBody>
          <a:bodyPr/>
          <a:lstStyle/>
          <a:p>
            <a:r>
              <a:rPr lang="it-IT" dirty="0"/>
              <a:t>Background and general </a:t>
            </a:r>
            <a:r>
              <a:rPr lang="it-IT" dirty="0" err="1"/>
              <a:t>objective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18201-1D7D-6540-9946-269BD6C0B7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3738" y="2371988"/>
            <a:ext cx="10984524" cy="653846"/>
          </a:xfrm>
        </p:spPr>
        <p:txBody>
          <a:bodyPr/>
          <a:lstStyle/>
          <a:p>
            <a:pPr algn="just"/>
            <a:r>
              <a:rPr lang="it-IT" sz="2400" b="1" dirty="0"/>
              <a:t>General </a:t>
            </a:r>
            <a:r>
              <a:rPr lang="it-IT" sz="2400" b="1" dirty="0" err="1"/>
              <a:t>objective</a:t>
            </a:r>
            <a:r>
              <a:rPr lang="it-IT" sz="2400" dirty="0"/>
              <a:t>: </a:t>
            </a:r>
            <a:r>
              <a:rPr lang="en-US" sz="2400" dirty="0"/>
              <a:t>To define how an entity, such as AHDB, and resource and service providers such as CINECA and INFN (ICSC) can interact in a structured manner being compliant with the current laws</a:t>
            </a:r>
            <a:endParaRPr lang="it-IT" sz="2400" dirty="0"/>
          </a:p>
        </p:txBody>
      </p:sp>
      <p:pic>
        <p:nvPicPr>
          <p:cNvPr id="4" name="Picture 2" descr="DARE Foundation - Digital Lifelong Prevention su LinkedIn: #darefoundation  #digitalprevention #digitalhealth #digitaltransformation…">
            <a:extLst>
              <a:ext uri="{FF2B5EF4-FFF2-40B4-BE49-F238E27FC236}">
                <a16:creationId xmlns:a16="http://schemas.microsoft.com/office/drawing/2014/main" id="{98426EAE-C6F7-0D23-2B6B-38587BDA9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440" y="5095872"/>
            <a:ext cx="2065973" cy="9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Carattere, Elementi grafici, testo, logo&#10;&#10;Descrizione generata automaticamente">
            <a:extLst>
              <a:ext uri="{FF2B5EF4-FFF2-40B4-BE49-F238E27FC236}">
                <a16:creationId xmlns:a16="http://schemas.microsoft.com/office/drawing/2014/main" id="{D8805D42-0F3F-86EE-E00E-815F95276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19369" r="6333" b="19820"/>
          <a:stretch/>
        </p:blipFill>
        <p:spPr>
          <a:xfrm>
            <a:off x="7236167" y="4582792"/>
            <a:ext cx="2033777" cy="1026160"/>
          </a:xfrm>
          <a:prstGeom prst="rect">
            <a:avLst/>
          </a:prstGeom>
        </p:spPr>
      </p:pic>
      <p:pic>
        <p:nvPicPr>
          <p:cNvPr id="6" name="Picture 4" descr="ICSC - Centro Nazionale di Ricerca in HPC, Big Data e Quantum Computing">
            <a:extLst>
              <a:ext uri="{FF2B5EF4-FFF2-40B4-BE49-F238E27FC236}">
                <a16:creationId xmlns:a16="http://schemas.microsoft.com/office/drawing/2014/main" id="{737311DF-0548-D400-7EC4-3F5BBE6B1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37" y="3285129"/>
            <a:ext cx="1640522" cy="16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ccia circolare a destra 7">
            <a:extLst>
              <a:ext uri="{FF2B5EF4-FFF2-40B4-BE49-F238E27FC236}">
                <a16:creationId xmlns:a16="http://schemas.microsoft.com/office/drawing/2014/main" id="{D2C74F7C-389B-3524-3982-6DE0BE96954C}"/>
              </a:ext>
            </a:extLst>
          </p:cNvPr>
          <p:cNvSpPr/>
          <p:nvPr/>
        </p:nvSpPr>
        <p:spPr>
          <a:xfrm rot="2369808" flipV="1">
            <a:off x="4892088" y="3732754"/>
            <a:ext cx="528679" cy="1324033"/>
          </a:xfrm>
          <a:prstGeom prst="curvedRightArrow">
            <a:avLst/>
          </a:prstGeom>
          <a:solidFill>
            <a:srgbClr val="1528BC"/>
          </a:solidFill>
          <a:ln>
            <a:solidFill>
              <a:srgbClr val="1528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circolare a destra 8">
            <a:extLst>
              <a:ext uri="{FF2B5EF4-FFF2-40B4-BE49-F238E27FC236}">
                <a16:creationId xmlns:a16="http://schemas.microsoft.com/office/drawing/2014/main" id="{F1D5EA1B-88B5-3C7E-86CF-E8B8EAB91F7C}"/>
              </a:ext>
            </a:extLst>
          </p:cNvPr>
          <p:cNvSpPr/>
          <p:nvPr/>
        </p:nvSpPr>
        <p:spPr>
          <a:xfrm rot="7033958" flipV="1">
            <a:off x="7188296" y="3382795"/>
            <a:ext cx="528679" cy="1324033"/>
          </a:xfrm>
          <a:prstGeom prst="curvedRightArrow">
            <a:avLst/>
          </a:prstGeom>
          <a:solidFill>
            <a:srgbClr val="1528BC"/>
          </a:solidFill>
          <a:ln>
            <a:solidFill>
              <a:srgbClr val="1528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circolare a destra 9">
            <a:extLst>
              <a:ext uri="{FF2B5EF4-FFF2-40B4-BE49-F238E27FC236}">
                <a16:creationId xmlns:a16="http://schemas.microsoft.com/office/drawing/2014/main" id="{30E5EA71-E31A-0C19-B68C-00DDD4A9D80F}"/>
              </a:ext>
            </a:extLst>
          </p:cNvPr>
          <p:cNvSpPr/>
          <p:nvPr/>
        </p:nvSpPr>
        <p:spPr>
          <a:xfrm rot="15181384" flipV="1">
            <a:off x="6642310" y="5347009"/>
            <a:ext cx="528679" cy="1324033"/>
          </a:xfrm>
          <a:prstGeom prst="curvedRightArrow">
            <a:avLst/>
          </a:prstGeom>
          <a:solidFill>
            <a:srgbClr val="1528BC"/>
          </a:solidFill>
          <a:ln>
            <a:solidFill>
              <a:srgbClr val="1528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10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82B13-900D-AF11-29AF-22F55505F4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AlmaHealthDB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18201-1D7D-6540-9946-269BD6C0B7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8036" y="1972976"/>
            <a:ext cx="10984524" cy="3644779"/>
          </a:xfrm>
        </p:spPr>
        <p:txBody>
          <a:bodyPr/>
          <a:lstStyle/>
          <a:p>
            <a:pPr algn="just"/>
            <a:r>
              <a:rPr lang="it-IT" sz="2000" dirty="0"/>
              <a:t>AHDB is a </a:t>
            </a:r>
            <a:r>
              <a:rPr lang="it-IT" sz="2000" dirty="0" err="1"/>
              <a:t>procedural</a:t>
            </a:r>
            <a:r>
              <a:rPr lang="it-IT" sz="2000" dirty="0"/>
              <a:t> </a:t>
            </a:r>
            <a:r>
              <a:rPr lang="it-IT" sz="2000" dirty="0" err="1"/>
              <a:t>infrastructure</a:t>
            </a:r>
            <a:r>
              <a:rPr lang="it-IT" sz="2000" dirty="0"/>
              <a:t> </a:t>
            </a:r>
            <a:r>
              <a:rPr lang="it-IT" sz="2000" dirty="0" err="1"/>
              <a:t>designed</a:t>
            </a:r>
            <a:r>
              <a:rPr lang="it-IT" sz="2000" dirty="0"/>
              <a:t> to </a:t>
            </a:r>
            <a:r>
              <a:rPr lang="it-IT" sz="2000" dirty="0" err="1"/>
              <a:t>enable</a:t>
            </a:r>
            <a:r>
              <a:rPr lang="it-IT" sz="2000" dirty="0"/>
              <a:t> the use and </a:t>
            </a:r>
            <a:r>
              <a:rPr lang="it-IT" sz="2000" dirty="0" err="1"/>
              <a:t>reuse</a:t>
            </a:r>
            <a:r>
              <a:rPr lang="it-IT" sz="2000" dirty="0"/>
              <a:t> of clinical data for </a:t>
            </a:r>
            <a:r>
              <a:rPr lang="it-IT" sz="2000" dirty="0" err="1"/>
              <a:t>biomedical</a:t>
            </a:r>
            <a:r>
              <a:rPr lang="it-IT" sz="2000" dirty="0"/>
              <a:t> </a:t>
            </a:r>
            <a:r>
              <a:rPr lang="it-IT" sz="2000" dirty="0" err="1"/>
              <a:t>research</a:t>
            </a:r>
            <a:r>
              <a:rPr lang="it-IT" sz="2000" dirty="0"/>
              <a:t> </a:t>
            </a:r>
            <a:r>
              <a:rPr lang="it-IT" sz="2000" dirty="0" err="1"/>
              <a:t>purposes</a:t>
            </a:r>
            <a:r>
              <a:rPr lang="it-IT" sz="2000" dirty="0"/>
              <a:t>, in compliance with the current </a:t>
            </a:r>
            <a:r>
              <a:rPr lang="it-IT" sz="2000" dirty="0" err="1"/>
              <a:t>laws</a:t>
            </a:r>
            <a:endParaRPr lang="it-IT" sz="2000" dirty="0"/>
          </a:p>
          <a:p>
            <a:pPr algn="just"/>
            <a:r>
              <a:rPr lang="it-IT" sz="2000" dirty="0"/>
              <a:t>Inter-</a:t>
            </a:r>
            <a:r>
              <a:rPr lang="it-IT" sz="2000" dirty="0" err="1"/>
              <a:t>institutional</a:t>
            </a:r>
            <a:r>
              <a:rPr lang="it-IT" sz="2000" dirty="0"/>
              <a:t> project </a:t>
            </a:r>
            <a:r>
              <a:rPr lang="it-IT" sz="2000" dirty="0" err="1"/>
              <a:t>between</a:t>
            </a:r>
            <a:r>
              <a:rPr lang="it-IT" sz="2000" dirty="0"/>
              <a:t> University of Bologna and the </a:t>
            </a:r>
            <a:r>
              <a:rPr lang="it-IT" sz="2000" dirty="0" err="1"/>
              <a:t>three</a:t>
            </a:r>
            <a:r>
              <a:rPr lang="it-IT" sz="2000" dirty="0"/>
              <a:t> IRCCS in Bologna (Rizzoli, S. Orsola, Bellaria)</a:t>
            </a:r>
          </a:p>
          <a:p>
            <a:pPr algn="just"/>
            <a:r>
              <a:rPr lang="it-IT" sz="2000" dirty="0"/>
              <a:t>AHDB machines are </a:t>
            </a:r>
            <a:r>
              <a:rPr lang="it-IT" sz="2000" dirty="0" err="1"/>
              <a:t>positioned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the </a:t>
            </a:r>
            <a:r>
              <a:rPr lang="it-IT" sz="2000" dirty="0" err="1"/>
              <a:t>regional</a:t>
            </a:r>
            <a:r>
              <a:rPr lang="it-IT" sz="2000" dirty="0"/>
              <a:t> health service network </a:t>
            </a:r>
            <a:r>
              <a:rPr lang="it-IT" sz="2000" dirty="0" err="1"/>
              <a:t>managed</a:t>
            </a:r>
            <a:r>
              <a:rPr lang="it-IT" sz="2000" dirty="0"/>
              <a:t> by Lepida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BD08C9C-B641-A3D2-4D57-9255DADAF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765" y="3931919"/>
            <a:ext cx="5763746" cy="2385813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D184E08E-55C5-164C-5452-0F12D7218067}"/>
              </a:ext>
            </a:extLst>
          </p:cNvPr>
          <p:cNvGrpSpPr/>
          <p:nvPr/>
        </p:nvGrpSpPr>
        <p:grpSpPr>
          <a:xfrm>
            <a:off x="1239521" y="3931920"/>
            <a:ext cx="4092626" cy="2385813"/>
            <a:chOff x="1105445" y="3748920"/>
            <a:chExt cx="4358536" cy="251786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E87883E-744C-6042-5DEC-65704E8F0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5445" y="3748920"/>
              <a:ext cx="4358536" cy="2517865"/>
            </a:xfrm>
            <a:prstGeom prst="rect">
              <a:avLst/>
            </a:prstGeom>
          </p:spPr>
        </p:pic>
        <p:pic>
          <p:nvPicPr>
            <p:cNvPr id="8" name="Immagine 7" descr="Immagine che contiene Carattere, Elementi grafici, testo, logo&#10;&#10;Descrizione generata automaticamente">
              <a:extLst>
                <a:ext uri="{FF2B5EF4-FFF2-40B4-BE49-F238E27FC236}">
                  <a16:creationId xmlns:a16="http://schemas.microsoft.com/office/drawing/2014/main" id="{B41375E2-1E34-CBA9-7C41-C23E83C5F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6" t="19369" r="6333" b="19820"/>
            <a:stretch/>
          </p:blipFill>
          <p:spPr>
            <a:xfrm>
              <a:off x="2333960" y="4800600"/>
              <a:ext cx="821301" cy="410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322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18201-1D7D-6540-9946-269BD6C0B7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8036" y="1972976"/>
            <a:ext cx="10984524" cy="3644779"/>
          </a:xfrm>
        </p:spPr>
        <p:txBody>
          <a:bodyPr/>
          <a:lstStyle/>
          <a:p>
            <a:pPr algn="just"/>
            <a:r>
              <a:rPr lang="en-US" sz="2000" dirty="0"/>
              <a:t>A national strategic initiative funded by the Ministry of University and Research (MUR) for the years 2022-2026 as part of the National Plan for Complementary Investments to the PNRR - Decree Law No. 59 of 6 May 2021, converted and amended by Law No. 101/2021 "Research initiatives for innovative technologies and pathways in the health and care sector" ​</a:t>
            </a:r>
          </a:p>
          <a:p>
            <a:pPr algn="just"/>
            <a:r>
              <a:rPr lang="en-US" sz="2000" dirty="0"/>
              <a:t>Its main objective is the </a:t>
            </a:r>
            <a:r>
              <a:rPr lang="en-US" sz="2000" b="1" dirty="0"/>
              <a:t>valorization of health data</a:t>
            </a:r>
          </a:p>
          <a:p>
            <a:pPr algn="just"/>
            <a:r>
              <a:rPr lang="en-US" sz="2000" dirty="0"/>
              <a:t>A public-private partnership aimed at studying, coordinating and implementing </a:t>
            </a:r>
            <a:r>
              <a:rPr lang="en-US" sz="2000" b="1" dirty="0"/>
              <a:t>innovative digital health solutions in Italy </a:t>
            </a:r>
            <a:r>
              <a:rPr lang="en-US" sz="2000" dirty="0"/>
              <a:t>with a specific focus on primary, secondary and tertiary prevention: from mitigation of health risks to disease monitoring</a:t>
            </a:r>
            <a:endParaRPr lang="it-IT" sz="20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9464EF5-1FF7-6846-25B0-7231C7C1A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2" y="4736527"/>
            <a:ext cx="10302720" cy="1762456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B278F806-F9B2-5C83-CDB8-D9CA88E14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0112" y="1291800"/>
            <a:ext cx="7351776" cy="681176"/>
          </a:xfrm>
        </p:spPr>
        <p:txBody>
          <a:bodyPr/>
          <a:lstStyle/>
          <a:p>
            <a:r>
              <a:rPr lang="it-IT" dirty="0"/>
              <a:t>DARE – Digital Lifelong </a:t>
            </a:r>
            <a:r>
              <a:rPr lang="it-IT" dirty="0" err="1"/>
              <a:t>Prevention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219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A15FA-1E1A-9FDF-4300-B21CB36BE4E7}"/>
              </a:ext>
            </a:extLst>
          </p:cNvPr>
          <p:cNvSpPr txBox="1"/>
          <p:nvPr/>
        </p:nvSpPr>
        <p:spPr>
          <a:xfrm>
            <a:off x="3773979" y="2459504"/>
            <a:ext cx="7764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Titillium Web" panose="00000500000000000000" pitchFamily="2" charset="0"/>
              </a:rPr>
              <a:t>2 </a:t>
            </a:r>
            <a:r>
              <a:rPr lang="it-IT" sz="4000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implementation</a:t>
            </a:r>
            <a:r>
              <a:rPr lang="it-IT" sz="4000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it-IT" sz="4000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scenarios</a:t>
            </a:r>
            <a:endParaRPr lang="it-IT" sz="4000" b="1" dirty="0">
              <a:solidFill>
                <a:schemeClr val="bg1"/>
              </a:solidFill>
              <a:latin typeface="Titillium Web" panose="00000500000000000000" pitchFamily="2" charset="0"/>
            </a:endParaRPr>
          </a:p>
          <a:p>
            <a:r>
              <a:rPr lang="it-IT" sz="4000" dirty="0">
                <a:solidFill>
                  <a:schemeClr val="bg1"/>
                </a:solidFill>
                <a:latin typeface="Titillium Web" panose="00000500000000000000" pitchFamily="2" charset="0"/>
              </a:rPr>
              <a:t>Scenario #1 (short-</a:t>
            </a:r>
            <a:r>
              <a:rPr lang="it-IT" sz="4000" dirty="0" err="1">
                <a:solidFill>
                  <a:schemeClr val="bg1"/>
                </a:solidFill>
                <a:latin typeface="Titillium Web" panose="00000500000000000000" pitchFamily="2" charset="0"/>
              </a:rPr>
              <a:t>mid</a:t>
            </a:r>
            <a:r>
              <a:rPr lang="it-IT" sz="4000" dirty="0">
                <a:solidFill>
                  <a:schemeClr val="bg1"/>
                </a:solidFill>
                <a:latin typeface="Titillium Web" panose="00000500000000000000" pitchFamily="2" charset="0"/>
              </a:rPr>
              <a:t> term)</a:t>
            </a:r>
          </a:p>
          <a:p>
            <a:r>
              <a:rPr lang="it-IT" sz="4000" dirty="0">
                <a:solidFill>
                  <a:schemeClr val="bg1"/>
                </a:solidFill>
                <a:latin typeface="Titillium Web" panose="00000500000000000000" pitchFamily="2" charset="0"/>
              </a:rPr>
              <a:t>Scenario #2 (long term)</a:t>
            </a:r>
          </a:p>
        </p:txBody>
      </p:sp>
    </p:spTree>
    <p:extLst>
      <p:ext uri="{BB962C8B-B14F-4D97-AF65-F5344CB8AC3E}">
        <p14:creationId xmlns:p14="http://schemas.microsoft.com/office/powerpoint/2010/main" val="4024285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82B13-900D-AF11-29AF-22F55505F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959" y="1440297"/>
            <a:ext cx="5720081" cy="532679"/>
          </a:xfrm>
        </p:spPr>
        <p:txBody>
          <a:bodyPr/>
          <a:lstStyle/>
          <a:p>
            <a:r>
              <a:rPr lang="it-IT" dirty="0"/>
              <a:t>Scenario #1 (short-</a:t>
            </a:r>
            <a:r>
              <a:rPr lang="it-IT" dirty="0" err="1"/>
              <a:t>mid</a:t>
            </a:r>
            <a:r>
              <a:rPr lang="it-IT" dirty="0"/>
              <a:t> term)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18201-1D7D-6540-9946-269BD6C0B7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18960" y="2189107"/>
            <a:ext cx="4673600" cy="3903859"/>
          </a:xfrm>
        </p:spPr>
        <p:txBody>
          <a:bodyPr/>
          <a:lstStyle/>
          <a:p>
            <a:pPr marL="0" indent="0" algn="just">
              <a:buNone/>
            </a:pPr>
            <a:r>
              <a:rPr lang="it-IT" sz="2000" dirty="0">
                <a:latin typeface="Titillium Web" panose="00000500000000000000" pitchFamily="2" charset="0"/>
              </a:rPr>
              <a:t>Data is </a:t>
            </a:r>
            <a:r>
              <a:rPr lang="it-IT" sz="2000" dirty="0" err="1">
                <a:latin typeface="Titillium Web" panose="00000500000000000000" pitchFamily="2" charset="0"/>
              </a:rPr>
              <a:t>managed</a:t>
            </a:r>
            <a:r>
              <a:rPr lang="it-IT" sz="2000" dirty="0">
                <a:latin typeface="Titillium Web" panose="00000500000000000000" pitchFamily="2" charset="0"/>
              </a:rPr>
              <a:t> by data processors and controllers (on the </a:t>
            </a:r>
            <a:r>
              <a:rPr lang="it-IT" sz="2000" dirty="0" err="1">
                <a:latin typeface="Titillium Web" panose="00000500000000000000" pitchFamily="2" charset="0"/>
              </a:rPr>
              <a:t>left</a:t>
            </a:r>
            <a:r>
              <a:rPr lang="it-IT" sz="2000" dirty="0">
                <a:latin typeface="Titillium Web" panose="00000500000000000000" pitchFamily="2" charset="0"/>
              </a:rPr>
              <a:t> side), </a:t>
            </a:r>
            <a:r>
              <a:rPr lang="it-IT" sz="2000" dirty="0" err="1">
                <a:latin typeface="Titillium Web" panose="00000500000000000000" pitchFamily="2" charset="0"/>
              </a:rPr>
              <a:t>within</a:t>
            </a:r>
            <a:r>
              <a:rPr lang="it-IT" sz="2000" dirty="0">
                <a:latin typeface="Titillium Web" panose="00000500000000000000" pitchFamily="2" charset="0"/>
              </a:rPr>
              <a:t> a </a:t>
            </a:r>
            <a:r>
              <a:rPr lang="it-IT" sz="2000" b="1" u="sng" dirty="0">
                <a:latin typeface="Titillium Web" panose="00000500000000000000" pitchFamily="2" charset="0"/>
              </a:rPr>
              <a:t>certified and </a:t>
            </a:r>
            <a:r>
              <a:rPr lang="it-IT" sz="2000" b="1" u="sng" dirty="0" err="1">
                <a:latin typeface="Titillium Web" panose="00000500000000000000" pitchFamily="2" charset="0"/>
              </a:rPr>
              <a:t>authorized</a:t>
            </a:r>
            <a:r>
              <a:rPr lang="it-IT" sz="2000" b="1" u="sng" dirty="0">
                <a:latin typeface="Titillium Web" panose="00000500000000000000" pitchFamily="2" charset="0"/>
              </a:rPr>
              <a:t> </a:t>
            </a:r>
            <a:r>
              <a:rPr lang="it-IT" sz="2000" b="1" u="sng" dirty="0" err="1">
                <a:latin typeface="Titillium Web" panose="00000500000000000000" pitchFamily="2" charset="0"/>
              </a:rPr>
              <a:t>infrastructure</a:t>
            </a:r>
            <a:r>
              <a:rPr lang="it-IT" sz="2000" b="1" dirty="0">
                <a:latin typeface="Titillium Web" panose="00000500000000000000" pitchFamily="2" charset="0"/>
              </a:rPr>
              <a:t> </a:t>
            </a:r>
            <a:r>
              <a:rPr lang="it-IT" sz="2000" dirty="0">
                <a:latin typeface="Titillium Web" panose="00000500000000000000" pitchFamily="2" charset="0"/>
              </a:rPr>
              <a:t>(i.e., AHDB), </a:t>
            </a:r>
            <a:r>
              <a:rPr lang="it-IT" sz="2000" dirty="0" err="1">
                <a:latin typeface="Titillium Web" panose="00000500000000000000" pitchFamily="2" charset="0"/>
              </a:rPr>
              <a:t>while</a:t>
            </a:r>
            <a:r>
              <a:rPr lang="it-IT" sz="2000" dirty="0">
                <a:latin typeface="Titillium Web" panose="00000500000000000000" pitchFamily="2" charset="0"/>
              </a:rPr>
              <a:t> the </a:t>
            </a:r>
            <a:r>
              <a:rPr lang="en-US" sz="2000" dirty="0">
                <a:latin typeface="Titillium Web" panose="00000500000000000000" pitchFamily="2" charset="0"/>
              </a:rPr>
              <a:t>EPIC INFN + Cloud Secure CINECA received only </a:t>
            </a:r>
            <a:r>
              <a:rPr lang="en-US" sz="2000" b="1" u="sng" dirty="0">
                <a:latin typeface="Titillium Web" panose="00000500000000000000" pitchFamily="2" charset="0"/>
              </a:rPr>
              <a:t>anonymous derived data</a:t>
            </a:r>
            <a:endParaRPr lang="it-IT" sz="2000" b="1" u="sng" dirty="0">
              <a:latin typeface="Titillium Web" panose="00000500000000000000" pitchFamily="2" charset="0"/>
            </a:endParaRPr>
          </a:p>
          <a:p>
            <a:pPr algn="just"/>
            <a:r>
              <a:rPr lang="it-IT" sz="2000" dirty="0" err="1">
                <a:latin typeface="Titillium Web" panose="00000500000000000000" pitchFamily="2" charset="0"/>
              </a:rPr>
              <a:t>All</a:t>
            </a:r>
            <a:r>
              <a:rPr lang="it-IT" sz="2000" dirty="0">
                <a:latin typeface="Titillium Web" panose="00000500000000000000" pitchFamily="2" charset="0"/>
              </a:rPr>
              <a:t> the services are </a:t>
            </a:r>
            <a:r>
              <a:rPr lang="it-IT" sz="2000" dirty="0" err="1">
                <a:latin typeface="Titillium Web" panose="00000500000000000000" pitchFamily="2" charset="0"/>
              </a:rPr>
              <a:t>exposed</a:t>
            </a:r>
            <a:r>
              <a:rPr lang="it-IT" sz="2000" dirty="0">
                <a:latin typeface="Titillium Web" panose="00000500000000000000" pitchFamily="2" charset="0"/>
              </a:rPr>
              <a:t> by AHDB (data </a:t>
            </a:r>
            <a:r>
              <a:rPr lang="it-IT" sz="2000" dirty="0" err="1">
                <a:latin typeface="Titillium Web" panose="00000500000000000000" pitchFamily="2" charset="0"/>
              </a:rPr>
              <a:t>ingestion</a:t>
            </a:r>
            <a:r>
              <a:rPr lang="it-IT" sz="2000" dirty="0">
                <a:latin typeface="Titillium Web" panose="00000500000000000000" pitchFamily="2" charset="0"/>
              </a:rPr>
              <a:t>, processing, </a:t>
            </a:r>
            <a:r>
              <a:rPr lang="it-IT" sz="2000" dirty="0" err="1">
                <a:latin typeface="Titillium Web" panose="00000500000000000000" pitchFamily="2" charset="0"/>
              </a:rPr>
              <a:t>transformation</a:t>
            </a:r>
            <a:r>
              <a:rPr lang="it-IT" sz="2000" dirty="0">
                <a:latin typeface="Titillium Web" panose="00000500000000000000" pitchFamily="2" charset="0"/>
              </a:rPr>
              <a:t>, and </a:t>
            </a:r>
            <a:r>
              <a:rPr lang="it-IT" sz="2000" dirty="0" err="1">
                <a:latin typeface="Titillium Web" panose="00000500000000000000" pitchFamily="2" charset="0"/>
              </a:rPr>
              <a:t>anonymization</a:t>
            </a:r>
            <a:r>
              <a:rPr lang="it-IT" sz="2000" dirty="0">
                <a:latin typeface="Titillium Web" panose="00000500000000000000" pitchFamily="2" charset="0"/>
              </a:rPr>
              <a:t>)</a:t>
            </a:r>
          </a:p>
          <a:p>
            <a:pPr algn="just"/>
            <a:r>
              <a:rPr lang="it-IT" sz="2000" dirty="0">
                <a:latin typeface="Titillium Web" panose="00000500000000000000" pitchFamily="2" charset="0"/>
              </a:rPr>
              <a:t>A transfer mode (</a:t>
            </a:r>
            <a:r>
              <a:rPr lang="it-IT" sz="2000" dirty="0" err="1">
                <a:latin typeface="Titillium Web" panose="00000500000000000000" pitchFamily="2" charset="0"/>
              </a:rPr>
              <a:t>including</a:t>
            </a:r>
            <a:r>
              <a:rPr lang="it-IT" sz="2000" dirty="0">
                <a:latin typeface="Titillium Web" panose="00000500000000000000" pitchFamily="2" charset="0"/>
              </a:rPr>
              <a:t> authentication </a:t>
            </a:r>
            <a:r>
              <a:rPr lang="it-IT" sz="2000" dirty="0" err="1">
                <a:latin typeface="Titillium Web" panose="00000500000000000000" pitchFamily="2" charset="0"/>
              </a:rPr>
              <a:t>modalities</a:t>
            </a:r>
            <a:r>
              <a:rPr lang="it-IT" sz="2000" dirty="0">
                <a:latin typeface="Titillium Web" panose="00000500000000000000" pitchFamily="2" charset="0"/>
              </a:rPr>
              <a:t>) is </a:t>
            </a:r>
            <a:r>
              <a:rPr lang="it-IT" sz="2000" dirty="0" err="1">
                <a:latin typeface="Titillium Web" panose="00000500000000000000" pitchFamily="2" charset="0"/>
              </a:rPr>
              <a:t>defined</a:t>
            </a:r>
            <a:r>
              <a:rPr lang="it-IT" sz="2000" dirty="0">
                <a:latin typeface="Titillium Web" panose="00000500000000000000" pitchFamily="2" charset="0"/>
              </a:rPr>
              <a:t>, </a:t>
            </a:r>
            <a:r>
              <a:rPr lang="it-IT" sz="2000" dirty="0" err="1">
                <a:latin typeface="Titillium Web" panose="00000500000000000000" pitchFamily="2" charset="0"/>
              </a:rPr>
              <a:t>allowing</a:t>
            </a:r>
            <a:r>
              <a:rPr lang="it-IT" sz="2000" dirty="0">
                <a:latin typeface="Titillium Web" panose="00000500000000000000" pitchFamily="2" charset="0"/>
              </a:rPr>
              <a:t> the data to be </a:t>
            </a:r>
            <a:r>
              <a:rPr lang="it-IT" sz="2000" dirty="0" err="1">
                <a:latin typeface="Titillium Web" panose="00000500000000000000" pitchFamily="2" charset="0"/>
              </a:rPr>
              <a:t>shared</a:t>
            </a:r>
            <a:r>
              <a:rPr lang="it-IT" sz="2000" dirty="0">
                <a:latin typeface="Titillium Web" panose="00000500000000000000" pitchFamily="2" charset="0"/>
              </a:rPr>
              <a:t> </a:t>
            </a:r>
            <a:r>
              <a:rPr lang="it-IT" sz="2000" dirty="0" err="1">
                <a:latin typeface="Titillium Web" panose="00000500000000000000" pitchFamily="2" charset="0"/>
              </a:rPr>
              <a:t>externally</a:t>
            </a:r>
            <a:r>
              <a:rPr lang="it-IT" sz="2000" dirty="0">
                <a:latin typeface="Titillium Web" panose="00000500000000000000" pitchFamily="2" charset="0"/>
              </a:rPr>
              <a:t> (ICSC)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D0C3EA-A599-1D4A-5176-E32A5E4C8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25" y="2058611"/>
            <a:ext cx="6334959" cy="381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09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397C7A8-7250-9CF1-2721-5B803459F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25" y="2058611"/>
            <a:ext cx="6334959" cy="3818224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43445915-C984-9449-1541-17BC115A1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959" y="1440297"/>
            <a:ext cx="5720081" cy="532679"/>
          </a:xfrm>
        </p:spPr>
        <p:txBody>
          <a:bodyPr/>
          <a:lstStyle/>
          <a:p>
            <a:r>
              <a:rPr lang="it-IT" dirty="0"/>
              <a:t>Scenario #1 (short-</a:t>
            </a:r>
            <a:r>
              <a:rPr lang="it-IT" dirty="0" err="1"/>
              <a:t>mid</a:t>
            </a:r>
            <a:r>
              <a:rPr lang="it-IT" dirty="0"/>
              <a:t> term)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65A18201-1D7D-6540-9946-269BD6C0B74D}"/>
              </a:ext>
            </a:extLst>
          </p:cNvPr>
          <p:cNvSpPr txBox="1">
            <a:spLocks/>
          </p:cNvSpPr>
          <p:nvPr/>
        </p:nvSpPr>
        <p:spPr>
          <a:xfrm>
            <a:off x="6918960" y="2189107"/>
            <a:ext cx="4868515" cy="3644779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kern="1200">
                <a:solidFill>
                  <a:srgbClr val="1C7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000" dirty="0">
                <a:latin typeface="Titillium Web" panose="00000500000000000000" pitchFamily="2" charset="0"/>
              </a:rPr>
              <a:t>AHDB </a:t>
            </a:r>
            <a:r>
              <a:rPr lang="it-IT" sz="2000" dirty="0" err="1">
                <a:latin typeface="Titillium Web" panose="00000500000000000000" pitchFamily="2" charset="0"/>
              </a:rPr>
              <a:t>has</a:t>
            </a:r>
            <a:r>
              <a:rPr lang="it-IT" sz="2000" dirty="0">
                <a:latin typeface="Titillium Web" panose="00000500000000000000" pitchFamily="2" charset="0"/>
              </a:rPr>
              <a:t> </a:t>
            </a:r>
            <a:r>
              <a:rPr lang="it-IT" sz="2000" dirty="0" err="1">
                <a:latin typeface="Titillium Web" panose="00000500000000000000" pitchFamily="2" charset="0"/>
              </a:rPr>
              <a:t>also</a:t>
            </a:r>
            <a:r>
              <a:rPr lang="it-IT" sz="2000" dirty="0">
                <a:latin typeface="Titillium Web" panose="00000500000000000000" pitchFamily="2" charset="0"/>
              </a:rPr>
              <a:t> a workflow manager</a:t>
            </a:r>
          </a:p>
          <a:p>
            <a:pPr algn="just"/>
            <a:r>
              <a:rPr lang="it-IT" sz="2000" dirty="0">
                <a:latin typeface="Titillium Web" panose="00000500000000000000" pitchFamily="2" charset="0"/>
              </a:rPr>
              <a:t>Authentication and </a:t>
            </a:r>
            <a:r>
              <a:rPr lang="it-IT" sz="2000" dirty="0" err="1">
                <a:latin typeface="Titillium Web" panose="00000500000000000000" pitchFamily="2" charset="0"/>
              </a:rPr>
              <a:t>exchange</a:t>
            </a:r>
            <a:r>
              <a:rPr lang="it-IT" sz="2000" dirty="0">
                <a:latin typeface="Titillium Web" panose="00000500000000000000" pitchFamily="2" charset="0"/>
              </a:rPr>
              <a:t> </a:t>
            </a:r>
            <a:r>
              <a:rPr lang="it-IT" sz="2000" dirty="0" err="1">
                <a:latin typeface="Titillium Web" panose="00000500000000000000" pitchFamily="2" charset="0"/>
              </a:rPr>
              <a:t>modalities</a:t>
            </a:r>
            <a:r>
              <a:rPr lang="it-IT" sz="2000" dirty="0">
                <a:latin typeface="Titillium Web" panose="00000500000000000000" pitchFamily="2" charset="0"/>
              </a:rPr>
              <a:t> (formats, standards) </a:t>
            </a:r>
            <a:r>
              <a:rPr lang="it-IT" sz="2000" dirty="0" err="1">
                <a:latin typeface="Titillium Web" panose="00000500000000000000" pitchFamily="2" charset="0"/>
              </a:rPr>
              <a:t>agreed</a:t>
            </a:r>
            <a:r>
              <a:rPr lang="it-IT" sz="2000" dirty="0">
                <a:latin typeface="Titillium Web" panose="00000500000000000000" pitchFamily="2" charset="0"/>
              </a:rPr>
              <a:t> </a:t>
            </a:r>
            <a:r>
              <a:rPr lang="it-IT" sz="2000" dirty="0" err="1">
                <a:latin typeface="Titillium Web" panose="00000500000000000000" pitchFamily="2" charset="0"/>
              </a:rPr>
              <a:t>between</a:t>
            </a:r>
            <a:r>
              <a:rPr lang="it-IT" sz="2000" dirty="0">
                <a:latin typeface="Titillium Web" panose="00000500000000000000" pitchFamily="2" charset="0"/>
              </a:rPr>
              <a:t> the AHDB and ICSC</a:t>
            </a:r>
          </a:p>
          <a:p>
            <a:r>
              <a:rPr lang="it-IT" sz="2000" dirty="0">
                <a:latin typeface="Titillium Web" panose="00000500000000000000" pitchFamily="2" charset="0"/>
              </a:rPr>
              <a:t>Two </a:t>
            </a:r>
            <a:r>
              <a:rPr lang="it-IT" sz="2000" dirty="0" err="1">
                <a:latin typeface="Titillium Web" panose="00000500000000000000" pitchFamily="2" charset="0"/>
              </a:rPr>
              <a:t>modalities</a:t>
            </a:r>
            <a:r>
              <a:rPr lang="it-IT" sz="2000" dirty="0">
                <a:latin typeface="Titillium Web" panose="00000500000000000000" pitchFamily="2" charset="0"/>
              </a:rPr>
              <a:t> for the workflow management: </a:t>
            </a:r>
          </a:p>
          <a:p>
            <a:pPr lvl="1"/>
            <a:r>
              <a:rPr lang="it-IT" sz="2000" i="1" dirty="0">
                <a:latin typeface="Titillium Web" panose="00000500000000000000" pitchFamily="2" charset="0"/>
              </a:rPr>
              <a:t>Dynamic management</a:t>
            </a:r>
            <a:r>
              <a:rPr lang="it-IT" sz="2000" dirty="0">
                <a:latin typeface="Titillium Web" panose="00000500000000000000" pitchFamily="2" charset="0"/>
              </a:rPr>
              <a:t>: ICSC </a:t>
            </a:r>
            <a:r>
              <a:rPr lang="it-IT" sz="2000" dirty="0" err="1">
                <a:latin typeface="Titillium Web" panose="00000500000000000000" pitchFamily="2" charset="0"/>
              </a:rPr>
              <a:t>receives</a:t>
            </a:r>
            <a:r>
              <a:rPr lang="it-IT" sz="2000" dirty="0">
                <a:latin typeface="Titillium Web" panose="00000500000000000000" pitchFamily="2" charset="0"/>
              </a:rPr>
              <a:t> </a:t>
            </a:r>
            <a:r>
              <a:rPr lang="it-IT" sz="2000" dirty="0" err="1">
                <a:latin typeface="Titillium Web" panose="00000500000000000000" pitchFamily="2" charset="0"/>
              </a:rPr>
              <a:t>anonymized</a:t>
            </a:r>
            <a:r>
              <a:rPr lang="it-IT" sz="2000" dirty="0">
                <a:latin typeface="Titillium Web" panose="00000500000000000000" pitchFamily="2" charset="0"/>
              </a:rPr>
              <a:t> data and </a:t>
            </a:r>
            <a:r>
              <a:rPr lang="it-IT" sz="2000" dirty="0" err="1">
                <a:latin typeface="Titillium Web" panose="00000500000000000000" pitchFamily="2" charset="0"/>
              </a:rPr>
              <a:t>decides</a:t>
            </a:r>
            <a:r>
              <a:rPr lang="it-IT" sz="2000" dirty="0">
                <a:latin typeface="Titillium Web" panose="00000500000000000000" pitchFamily="2" charset="0"/>
              </a:rPr>
              <a:t> </a:t>
            </a:r>
            <a:r>
              <a:rPr lang="it-IT" sz="2000" dirty="0" err="1">
                <a:latin typeface="Titillium Web" panose="00000500000000000000" pitchFamily="2" charset="0"/>
              </a:rPr>
              <a:t>how</a:t>
            </a:r>
            <a:r>
              <a:rPr lang="it-IT" sz="2000" dirty="0">
                <a:latin typeface="Titillium Web" panose="00000500000000000000" pitchFamily="2" charset="0"/>
              </a:rPr>
              <a:t> to sort data to be </a:t>
            </a:r>
            <a:r>
              <a:rPr lang="it-IT" sz="2000" dirty="0" err="1">
                <a:latin typeface="Titillium Web" panose="00000500000000000000" pitchFamily="2" charset="0"/>
              </a:rPr>
              <a:t>processed</a:t>
            </a:r>
            <a:r>
              <a:rPr lang="it-IT" sz="2000" dirty="0">
                <a:latin typeface="Titillium Web" panose="00000500000000000000" pitchFamily="2" charset="0"/>
              </a:rPr>
              <a:t> by the </a:t>
            </a:r>
            <a:r>
              <a:rPr lang="it-IT" sz="2000" dirty="0" err="1">
                <a:latin typeface="Titillium Web" panose="00000500000000000000" pitchFamily="2" charset="0"/>
              </a:rPr>
              <a:t>different</a:t>
            </a:r>
            <a:r>
              <a:rPr lang="it-IT" sz="2000" dirty="0">
                <a:latin typeface="Titillium Web" panose="00000500000000000000" pitchFamily="2" charset="0"/>
              </a:rPr>
              <a:t> </a:t>
            </a:r>
            <a:r>
              <a:rPr lang="it-IT" sz="2000" dirty="0" err="1">
                <a:latin typeface="Titillium Web" panose="00000500000000000000" pitchFamily="2" charset="0"/>
              </a:rPr>
              <a:t>entities</a:t>
            </a:r>
            <a:r>
              <a:rPr lang="it-IT" sz="2000" dirty="0">
                <a:latin typeface="Titillium Web" panose="00000500000000000000" pitchFamily="2" charset="0"/>
              </a:rPr>
              <a:t> </a:t>
            </a:r>
            <a:r>
              <a:rPr lang="it-IT" sz="2000" dirty="0" err="1">
                <a:latin typeface="Titillium Web" panose="00000500000000000000" pitchFamily="2" charset="0"/>
              </a:rPr>
              <a:t>within</a:t>
            </a:r>
            <a:r>
              <a:rPr lang="it-IT" sz="2000" dirty="0">
                <a:latin typeface="Titillium Web" panose="00000500000000000000" pitchFamily="2" charset="0"/>
              </a:rPr>
              <a:t> ICSC</a:t>
            </a:r>
          </a:p>
          <a:p>
            <a:pPr lvl="1"/>
            <a:r>
              <a:rPr lang="it-IT" sz="2000" i="1" dirty="0" err="1">
                <a:latin typeface="Titillium Web" panose="00000500000000000000" pitchFamily="2" charset="0"/>
              </a:rPr>
              <a:t>Static</a:t>
            </a:r>
            <a:r>
              <a:rPr lang="it-IT" sz="2000" i="1" dirty="0">
                <a:latin typeface="Titillium Web" panose="00000500000000000000" pitchFamily="2" charset="0"/>
              </a:rPr>
              <a:t> management: </a:t>
            </a:r>
            <a:r>
              <a:rPr lang="it-IT" sz="2000" dirty="0" err="1">
                <a:latin typeface="Titillium Web" panose="00000500000000000000" pitchFamily="2" charset="0"/>
              </a:rPr>
              <a:t>All</a:t>
            </a:r>
            <a:r>
              <a:rPr lang="it-IT" sz="2000" dirty="0">
                <a:latin typeface="Titillium Web" panose="00000500000000000000" pitchFamily="2" charset="0"/>
              </a:rPr>
              <a:t> the management is in </a:t>
            </a:r>
            <a:r>
              <a:rPr lang="it-IT" sz="2000" dirty="0" err="1">
                <a:latin typeface="Titillium Web" panose="00000500000000000000" pitchFamily="2" charset="0"/>
              </a:rPr>
              <a:t>charge</a:t>
            </a:r>
            <a:r>
              <a:rPr lang="it-IT" sz="2000" dirty="0">
                <a:latin typeface="Titillium Web" panose="00000500000000000000" pitchFamily="2" charset="0"/>
              </a:rPr>
              <a:t> of AHDB, </a:t>
            </a:r>
            <a:r>
              <a:rPr lang="it-IT" sz="2000" dirty="0" err="1">
                <a:latin typeface="Titillium Web" panose="00000500000000000000" pitchFamily="2" charset="0"/>
              </a:rPr>
              <a:t>which</a:t>
            </a:r>
            <a:r>
              <a:rPr lang="it-IT" sz="2000" dirty="0">
                <a:latin typeface="Titillium Web" panose="00000500000000000000" pitchFamily="2" charset="0"/>
              </a:rPr>
              <a:t> </a:t>
            </a:r>
            <a:r>
              <a:rPr lang="it-IT" sz="2000" dirty="0" err="1">
                <a:latin typeface="Titillium Web" panose="00000500000000000000" pitchFamily="2" charset="0"/>
              </a:rPr>
              <a:t>decides</a:t>
            </a:r>
            <a:r>
              <a:rPr lang="it-IT" sz="2000" dirty="0">
                <a:latin typeface="Titillium Web" panose="00000500000000000000" pitchFamily="2" charset="0"/>
              </a:rPr>
              <a:t> to </a:t>
            </a:r>
            <a:r>
              <a:rPr lang="it-IT" sz="2000" dirty="0" err="1">
                <a:latin typeface="Titillium Web" panose="00000500000000000000" pitchFamily="2" charset="0"/>
              </a:rPr>
              <a:t>which</a:t>
            </a:r>
            <a:r>
              <a:rPr lang="it-IT" sz="2000" dirty="0">
                <a:latin typeface="Titillium Web" panose="00000500000000000000" pitchFamily="2" charset="0"/>
              </a:rPr>
              <a:t> </a:t>
            </a:r>
            <a:r>
              <a:rPr lang="it-IT" sz="2000" dirty="0" err="1">
                <a:latin typeface="Titillium Web" panose="00000500000000000000" pitchFamily="2" charset="0"/>
              </a:rPr>
              <a:t>entities</a:t>
            </a:r>
            <a:r>
              <a:rPr lang="it-IT" sz="2000" dirty="0">
                <a:latin typeface="Titillium Web" panose="00000500000000000000" pitchFamily="2" charset="0"/>
              </a:rPr>
              <a:t> to </a:t>
            </a:r>
            <a:r>
              <a:rPr lang="it-IT" sz="2000" dirty="0" err="1">
                <a:latin typeface="Titillium Web" panose="00000500000000000000" pitchFamily="2" charset="0"/>
              </a:rPr>
              <a:t>send</a:t>
            </a:r>
            <a:r>
              <a:rPr lang="it-IT" sz="2000" dirty="0">
                <a:latin typeface="Titillium Web" panose="00000500000000000000" pitchFamily="2" charset="0"/>
              </a:rPr>
              <a:t> data to</a:t>
            </a:r>
          </a:p>
          <a:p>
            <a:pPr lvl="1" algn="just"/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422569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82B13-900D-AF11-29AF-22F55505F4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Scenario #2 – long-term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18201-1D7D-6540-9946-269BD6C0B7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64680" y="2104360"/>
            <a:ext cx="4673600" cy="4102704"/>
          </a:xfrm>
        </p:spPr>
        <p:txBody>
          <a:bodyPr/>
          <a:lstStyle/>
          <a:p>
            <a:pPr marL="0" indent="0" algn="just">
              <a:buNone/>
            </a:pPr>
            <a:r>
              <a:rPr lang="it-IT" sz="2000" dirty="0">
                <a:latin typeface="Titillium Web" panose="00000500000000000000" pitchFamily="2" charset="0"/>
              </a:rPr>
              <a:t>The ICSC </a:t>
            </a:r>
            <a:r>
              <a:rPr lang="it-IT" sz="2000" dirty="0" err="1">
                <a:latin typeface="Titillium Web" panose="00000500000000000000" pitchFamily="2" charset="0"/>
              </a:rPr>
              <a:t>becomes</a:t>
            </a:r>
            <a:r>
              <a:rPr lang="it-IT" sz="2000" dirty="0">
                <a:latin typeface="Titillium Web" panose="00000500000000000000" pitchFamily="2" charset="0"/>
              </a:rPr>
              <a:t> a </a:t>
            </a:r>
            <a:r>
              <a:rPr lang="it-IT" sz="2000" i="1" dirty="0">
                <a:latin typeface="Titillium Web" panose="00000500000000000000" pitchFamily="2" charset="0"/>
              </a:rPr>
              <a:t>certified </a:t>
            </a:r>
            <a:r>
              <a:rPr lang="it-IT" sz="2000" i="1" dirty="0" err="1">
                <a:latin typeface="Titillium Web" panose="00000500000000000000" pitchFamily="2" charset="0"/>
              </a:rPr>
              <a:t>infrastructure</a:t>
            </a:r>
            <a:r>
              <a:rPr lang="it-IT" sz="2000" dirty="0">
                <a:latin typeface="Titillium Web" panose="00000500000000000000" pitchFamily="2" charset="0"/>
              </a:rPr>
              <a:t>, so </a:t>
            </a:r>
            <a:r>
              <a:rPr lang="it-IT" sz="2000" b="1" u="sng" dirty="0">
                <a:latin typeface="Titillium Web" panose="00000500000000000000" pitchFamily="2" charset="0"/>
              </a:rPr>
              <a:t>sensitive data can be </a:t>
            </a:r>
            <a:r>
              <a:rPr lang="it-IT" sz="2000" b="1" u="sng" dirty="0" err="1">
                <a:latin typeface="Titillium Web" panose="00000500000000000000" pitchFamily="2" charset="0"/>
              </a:rPr>
              <a:t>sent</a:t>
            </a:r>
            <a:r>
              <a:rPr lang="it-IT" sz="2000" b="1" u="sng" dirty="0">
                <a:latin typeface="Titillium Web" panose="00000500000000000000" pitchFamily="2" charset="0"/>
              </a:rPr>
              <a:t> </a:t>
            </a:r>
            <a:r>
              <a:rPr lang="it-IT" sz="2000" b="1" u="sng" dirty="0" err="1">
                <a:latin typeface="Titillium Web" panose="00000500000000000000" pitchFamily="2" charset="0"/>
              </a:rPr>
              <a:t>directly</a:t>
            </a:r>
            <a:r>
              <a:rPr lang="it-IT" sz="2000" b="1" u="sng" dirty="0">
                <a:latin typeface="Titillium Web" panose="00000500000000000000" pitchFamily="2" charset="0"/>
              </a:rPr>
              <a:t> to the ICSC </a:t>
            </a:r>
            <a:r>
              <a:rPr lang="it-IT" sz="2000" b="1" u="sng" dirty="0" err="1">
                <a:latin typeface="Titillium Web" panose="00000500000000000000" pitchFamily="2" charset="0"/>
              </a:rPr>
              <a:t>platform</a:t>
            </a:r>
            <a:endParaRPr lang="it-IT" sz="2000" dirty="0">
              <a:latin typeface="Titillium Web" panose="00000500000000000000" pitchFamily="2" charset="0"/>
            </a:endParaRPr>
          </a:p>
          <a:p>
            <a:pPr algn="just"/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No more </a:t>
            </a:r>
            <a:r>
              <a:rPr lang="it-IT" sz="2000" dirty="0" err="1">
                <a:latin typeface="Titillium Web" panose="00000500000000000000" pitchFamily="2" charset="0"/>
                <a:sym typeface="Wingdings" panose="05000000000000000000" pitchFamily="2" charset="2"/>
              </a:rPr>
              <a:t>rigid</a:t>
            </a:r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it-IT" sz="2000" dirty="0" err="1">
                <a:latin typeface="Titillium Web" panose="00000500000000000000" pitchFamily="2" charset="0"/>
                <a:sym typeface="Wingdings" panose="05000000000000000000" pitchFamily="2" charset="2"/>
              </a:rPr>
              <a:t>separation</a:t>
            </a:r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it-IT" sz="2000" dirty="0" err="1">
                <a:latin typeface="Titillium Web" panose="00000500000000000000" pitchFamily="2" charset="0"/>
                <a:sym typeface="Wingdings" panose="05000000000000000000" pitchFamily="2" charset="2"/>
              </a:rPr>
              <a:t>between</a:t>
            </a:r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 AHDB and ICSC – ICSC </a:t>
            </a:r>
            <a:r>
              <a:rPr lang="it-IT" sz="2000" dirty="0" err="1">
                <a:latin typeface="Titillium Web" panose="00000500000000000000" pitchFamily="2" charset="0"/>
                <a:sym typeface="Wingdings" panose="05000000000000000000" pitchFamily="2" charset="2"/>
              </a:rPr>
              <a:t>entities</a:t>
            </a:r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 can be data processors </a:t>
            </a:r>
            <a:r>
              <a:rPr lang="it-IT" sz="2000" dirty="0" err="1">
                <a:latin typeface="Titillium Web" panose="00000500000000000000" pitchFamily="2" charset="0"/>
                <a:sym typeface="Wingdings" panose="05000000000000000000" pitchFamily="2" charset="2"/>
              </a:rPr>
              <a:t>too</a:t>
            </a:r>
            <a:endParaRPr lang="it-IT" sz="2000" dirty="0">
              <a:latin typeface="Titillium Web" panose="00000500000000000000" pitchFamily="2" charset="0"/>
              <a:sym typeface="Wingdings" panose="05000000000000000000" pitchFamily="2" charset="2"/>
            </a:endParaRPr>
          </a:p>
          <a:p>
            <a:pPr algn="just"/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Services can be </a:t>
            </a:r>
            <a:r>
              <a:rPr lang="it-IT" sz="2000" dirty="0" err="1">
                <a:latin typeface="Titillium Web" panose="00000500000000000000" pitchFamily="2" charset="0"/>
                <a:sym typeface="Wingdings" panose="05000000000000000000" pitchFamily="2" charset="2"/>
              </a:rPr>
              <a:t>exposed</a:t>
            </a:r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it-IT" sz="2000" dirty="0" err="1">
                <a:latin typeface="Titillium Web" panose="00000500000000000000" pitchFamily="2" charset="0"/>
                <a:sym typeface="Wingdings" panose="05000000000000000000" pitchFamily="2" charset="2"/>
              </a:rPr>
              <a:t>both</a:t>
            </a:r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 by AHDB and ICSC</a:t>
            </a:r>
          </a:p>
          <a:p>
            <a:pPr algn="just"/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For the workflow manager, the </a:t>
            </a:r>
            <a:r>
              <a:rPr lang="it-IT" sz="2000" dirty="0" err="1">
                <a:latin typeface="Titillium Web" panose="00000500000000000000" pitchFamily="2" charset="0"/>
                <a:sym typeface="Wingdings" panose="05000000000000000000" pitchFamily="2" charset="2"/>
              </a:rPr>
              <a:t>preferred</a:t>
            </a:r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 option is the </a:t>
            </a:r>
            <a:r>
              <a:rPr lang="it-IT" sz="2000" i="1" dirty="0" err="1">
                <a:latin typeface="Titillium Web" panose="00000500000000000000" pitchFamily="2" charset="0"/>
                <a:sym typeface="Wingdings" panose="05000000000000000000" pitchFamily="2" charset="2"/>
              </a:rPr>
              <a:t>static</a:t>
            </a:r>
            <a:r>
              <a:rPr lang="it-IT" sz="2000" i="1" dirty="0">
                <a:latin typeface="Titillium Web" panose="00000500000000000000" pitchFamily="2" charset="0"/>
                <a:sym typeface="Wingdings" panose="05000000000000000000" pitchFamily="2" charset="2"/>
              </a:rPr>
              <a:t> management</a:t>
            </a:r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. The long-term </a:t>
            </a:r>
            <a:r>
              <a:rPr lang="it-IT" sz="2000" dirty="0" err="1">
                <a:latin typeface="Titillium Web" panose="00000500000000000000" pitchFamily="2" charset="0"/>
                <a:sym typeface="Wingdings" panose="05000000000000000000" pitchFamily="2" charset="2"/>
              </a:rPr>
              <a:t>objective</a:t>
            </a:r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 is to evolve </a:t>
            </a:r>
            <a:r>
              <a:rPr lang="it-IT" sz="2000" dirty="0" err="1">
                <a:latin typeface="Titillium Web" panose="00000500000000000000" pitchFamily="2" charset="0"/>
                <a:sym typeface="Wingdings" panose="05000000000000000000" pitchFamily="2" charset="2"/>
              </a:rPr>
              <a:t>towards</a:t>
            </a:r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 a more </a:t>
            </a:r>
            <a:r>
              <a:rPr lang="it-IT" sz="2000" dirty="0" err="1">
                <a:latin typeface="Titillium Web" panose="00000500000000000000" pitchFamily="2" charset="0"/>
                <a:sym typeface="Wingdings" panose="05000000000000000000" pitchFamily="2" charset="2"/>
              </a:rPr>
              <a:t>dynamic</a:t>
            </a:r>
            <a:r>
              <a:rPr lang="it-IT" sz="2000" dirty="0">
                <a:latin typeface="Titillium Web" panose="00000500000000000000" pitchFamily="2" charset="0"/>
                <a:sym typeface="Wingdings" panose="05000000000000000000" pitchFamily="2" charset="2"/>
              </a:rPr>
              <a:t> management</a:t>
            </a:r>
            <a:endParaRPr lang="it-IT" sz="2000" i="1" dirty="0">
              <a:latin typeface="Titillium Web" panose="00000500000000000000" pitchFamily="2" charset="0"/>
            </a:endParaRPr>
          </a:p>
          <a:p>
            <a:pPr algn="just"/>
            <a:endParaRPr lang="it-IT" sz="2000" dirty="0">
              <a:latin typeface="Titillium Web" panose="00000500000000000000" pitchFamily="2" charset="0"/>
              <a:sym typeface="Wingdings" panose="05000000000000000000" pitchFamily="2" charset="2"/>
            </a:endParaRPr>
          </a:p>
          <a:p>
            <a:pPr algn="just"/>
            <a:endParaRPr lang="it-IT" sz="2000" dirty="0">
              <a:latin typeface="Titillium Web" panose="00000500000000000000" pitchFamily="2" charset="0"/>
              <a:sym typeface="Wingdings" panose="05000000000000000000" pitchFamily="2" charset="2"/>
            </a:endParaRPr>
          </a:p>
          <a:p>
            <a:pPr marL="457200" lvl="1" indent="0" algn="just">
              <a:buNone/>
            </a:pPr>
            <a:endParaRPr lang="it-IT" sz="1600" b="1" dirty="0">
              <a:latin typeface="Titillium Web" panose="00000500000000000000" pitchFamily="2" charset="0"/>
              <a:sym typeface="Wingdings" panose="05000000000000000000" pitchFamily="2" charset="2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6B7D00D-DBAF-450C-99F6-3A1C8DDB0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972976"/>
            <a:ext cx="5967607" cy="436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03352"/>
      </p:ext>
    </p:extLst>
  </p:cSld>
  <p:clrMapOvr>
    <a:masterClrMapping/>
  </p:clrMapOvr>
</p:sld>
</file>

<file path=ppt/theme/theme1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EE8D967367C4F43800F524D0FB25F14" ma:contentTypeVersion="14" ma:contentTypeDescription="Creare un nuovo documento." ma:contentTypeScope="" ma:versionID="b78b1fd8251899c13b4902b2bc7b6c91">
  <xsd:schema xmlns:xsd="http://www.w3.org/2001/XMLSchema" xmlns:xs="http://www.w3.org/2001/XMLSchema" xmlns:p="http://schemas.microsoft.com/office/2006/metadata/properties" xmlns:ns2="61dc867b-cde0-418c-8f68-453c80a5486d" xmlns:ns3="9c2f6c11-a5d2-4411-8a2d-6b39d3ef753b" targetNamespace="http://schemas.microsoft.com/office/2006/metadata/properties" ma:root="true" ma:fieldsID="77d75f9835b993b4d1f6ebba4a56f5a4" ns2:_="" ns3:_="">
    <xsd:import namespace="61dc867b-cde0-418c-8f68-453c80a5486d"/>
    <xsd:import namespace="9c2f6c11-a5d2-4411-8a2d-6b39d3ef75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c867b-cde0-418c-8f68-453c80a54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b5cfcbd8-6033-42e0-bf64-395394fc0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f6c11-a5d2-4411-8a2d-6b39d3ef75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Colonna per tutti i valori di tassonomia" ma:hidden="true" ma:list="{68c33b50-0603-471a-9307-77a9cfe783aa}" ma:internalName="TaxCatchAll" ma:showField="CatchAllData" ma:web="9c2f6c11-a5d2-4411-8a2d-6b39d3ef75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dc867b-cde0-418c-8f68-453c80a5486d">
      <Terms xmlns="http://schemas.microsoft.com/office/infopath/2007/PartnerControls"/>
    </lcf76f155ced4ddcb4097134ff3c332f>
    <TaxCatchAll xmlns="9c2f6c11-a5d2-4411-8a2d-6b39d3ef753b" xsi:nil="true"/>
    <SharedWithUsers xmlns="9c2f6c11-a5d2-4411-8a2d-6b39d3ef753b">
      <UserInfo>
        <DisplayName>Matteo Massicci</DisplayName>
        <AccountId>10</AccountId>
        <AccountType/>
      </UserInfo>
      <UserInfo>
        <DisplayName>Arianna Scaburri</DisplayName>
        <AccountId>97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B184FD9-A2CE-47A3-9344-5A073CE42C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D60D87-BC37-422C-B073-5616E43930C4}">
  <ds:schemaRefs>
    <ds:schemaRef ds:uri="61dc867b-cde0-418c-8f68-453c80a5486d"/>
    <ds:schemaRef ds:uri="9c2f6c11-a5d2-4411-8a2d-6b39d3ef75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6B19068-C014-41AE-905C-E0DC4D34BB38}">
  <ds:schemaRefs>
    <ds:schemaRef ds:uri="61dc867b-cde0-418c-8f68-453c80a5486d"/>
    <ds:schemaRef ds:uri="9c2f6c11-a5d2-4411-8a2d-6b39d3ef753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4bcdf7f-9a80-4d3f-86b3-a07ecaa09672}" enabled="0" method="" siteId="{34bcdf7f-9a80-4d3f-86b3-a07ecaa0967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1018</Words>
  <Application>Microsoft Office PowerPoint</Application>
  <PresentationFormat>Widescreen</PresentationFormat>
  <Paragraphs>67</Paragraphs>
  <Slides>11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Arial</vt:lpstr>
      <vt:lpstr>Calibri</vt:lpstr>
      <vt:lpstr>Titillium</vt:lpstr>
      <vt:lpstr>Titillium Web</vt:lpstr>
      <vt:lpstr>Titillium Web SemiBold</vt:lpstr>
      <vt:lpstr>Wingdings</vt:lpstr>
      <vt:lpstr>3_Tema di Office</vt:lpstr>
      <vt:lpstr>Presentazione standard di PowerPoint</vt:lpstr>
      <vt:lpstr>Background and general objective</vt:lpstr>
      <vt:lpstr>Background and general objective</vt:lpstr>
      <vt:lpstr>AlmaHealthDB</vt:lpstr>
      <vt:lpstr>DARE – Digital Lifelong Prevention</vt:lpstr>
      <vt:lpstr>Presentazione standard di PowerPoint</vt:lpstr>
      <vt:lpstr>Scenario #1 (short-mid term)</vt:lpstr>
      <vt:lpstr>Scenario #1 (short-mid term)</vt:lpstr>
      <vt:lpstr>Scenario #2 – long-term</vt:lpstr>
      <vt:lpstr>First milestone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matteo massicci</dc:creator>
  <cp:lastModifiedBy>Serena Moscato</cp:lastModifiedBy>
  <cp:revision>4</cp:revision>
  <dcterms:created xsi:type="dcterms:W3CDTF">2023-10-30T16:08:15Z</dcterms:created>
  <dcterms:modified xsi:type="dcterms:W3CDTF">2024-06-24T10:45:59Z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0x010100EEE8D967367C4F43800F524D0FB25F14</vt:lpwstr>
  </property>
  <property fmtid="{D5CDD505-2E9C-101B-9397-08002B2CF9AE}" pid="3" name="MediaServiceImageTags">
    <vt:lpwstr/>
  </property>
</Properties>
</file>