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</p:sldMasterIdLst>
  <p:notesMasterIdLst>
    <p:notesMasterId r:id="rId11"/>
  </p:notesMasterIdLst>
  <p:sldIdLst>
    <p:sldId id="256" r:id="rId5"/>
    <p:sldId id="2145707221" r:id="rId6"/>
    <p:sldId id="2145707222" r:id="rId7"/>
    <p:sldId id="2145707223" r:id="rId8"/>
    <p:sldId id="2145707224" r:id="rId9"/>
    <p:sldId id="2145707215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DFF"/>
    <a:srgbClr val="1C7FFF"/>
    <a:srgbClr val="152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1E7778-E1C9-E534-1BC1-D313F2665310}" v="73" dt="2024-06-24T11:39:17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2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E345-7A64-C04B-B796-C5DE7E4264CC}" type="datetimeFigureOut">
              <a:rPr lang="it-IT" smtClean="0"/>
              <a:t>25/06/2024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C6031-C3F7-194C-8EEF-D3AE589AEA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56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Cover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Vuot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919">
            <a:off x="-5202446" y="766418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3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Vuot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252">
            <a:off x="4538367" y="5079174"/>
            <a:ext cx="11340000" cy="286421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uot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218">
            <a:off x="-4200537" y="4592830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16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lu elettrico, Blu intenso, luce, cielo&#10;&#10;Descrizione generata automaticamente">
            <a:extLst>
              <a:ext uri="{FF2B5EF4-FFF2-40B4-BE49-F238E27FC236}">
                <a16:creationId xmlns:a16="http://schemas.microsoft.com/office/drawing/2014/main" id="{36B73740-6B0A-6508-E8ED-58152C6F1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0"/>
            <a:ext cx="12194814" cy="68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3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05F47E-BC3D-384B-A957-4160B45311EF}" type="datetimeFigureOut">
              <a:rPr lang="it-IT" smtClean="0"/>
              <a:t>25/06/2024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CDC807-0BA5-0A43-AC45-832D16E73821}"/>
              </a:ext>
            </a:extLst>
          </p:cNvPr>
          <p:cNvSpPr/>
          <p:nvPr userDrawn="1"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cielo, Blu elettrico, schermata, Blu intenso&#10;&#10;Descrizione generata automaticamente">
            <a:extLst>
              <a:ext uri="{FF2B5EF4-FFF2-40B4-BE49-F238E27FC236}">
                <a16:creationId xmlns:a16="http://schemas.microsoft.com/office/drawing/2014/main" id="{7F7281D3-255B-BF3F-2A25-98E036044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4812" cy="68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3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Invertebrati marini, invertebrato&#10;&#10;Descrizione generata automaticamente">
            <a:extLst>
              <a:ext uri="{FF2B5EF4-FFF2-40B4-BE49-F238E27FC236}">
                <a16:creationId xmlns:a16="http://schemas.microsoft.com/office/drawing/2014/main" id="{E217495C-9DC4-C768-34FB-5220D5C9C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ECD24D6-1C6F-A9CD-4686-2E516AE6A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918" y="916304"/>
            <a:ext cx="5173557" cy="176007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049F223-A7C5-BC19-9B6F-961C84067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057" y="4181620"/>
            <a:ext cx="6996494" cy="17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25/06/2024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38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Blu elettrico, Blu intenso, blu, laser&#10;&#10;Descrizione generata automaticamente">
            <a:extLst>
              <a:ext uri="{FF2B5EF4-FFF2-40B4-BE49-F238E27FC236}">
                <a16:creationId xmlns:a16="http://schemas.microsoft.com/office/drawing/2014/main" id="{CA006C67-BE9D-6C94-2BEF-78FC5750A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50EEB4B-84BE-27CA-A788-3C354EA76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4EB4B0E-1330-598E-2098-660F1577C59C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92E65D6-3035-A2A4-3ABF-3D08AA75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0F742F1-00DF-0230-F29B-1692C6C8E11A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8E35F00-2E64-D8E6-AE11-443E0CF9DF08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548FB32A-6800-14F5-6AB6-5C16E7B3A76A}"/>
              </a:ext>
            </a:extLst>
          </p:cNvPr>
          <p:cNvGrpSpPr/>
          <p:nvPr userDrawn="1"/>
        </p:nvGrpSpPr>
        <p:grpSpPr>
          <a:xfrm>
            <a:off x="-2348" y="6494866"/>
            <a:ext cx="12192000" cy="361767"/>
            <a:chOff x="0" y="6511282"/>
            <a:chExt cx="12192000" cy="36176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39FB3DA-AFCA-203C-1600-C8C47989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022A472-FB88-5EDF-5499-D5935D484B8E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94163A4-609F-5A4C-E7D3-C340C0E292FA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0421E11C-7C87-E094-86C6-801252AF20D4}"/>
              </a:ext>
            </a:extLst>
          </p:cNvPr>
          <p:cNvSpPr/>
          <p:nvPr userDrawn="1"/>
        </p:nvSpPr>
        <p:spPr>
          <a:xfrm>
            <a:off x="578069" y="3175704"/>
            <a:ext cx="11613932" cy="158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D3F7592-7FEA-BADC-F0CC-A29893B44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9138"/>
          <a:stretch/>
        </p:blipFill>
        <p:spPr>
          <a:xfrm>
            <a:off x="6353155" y="1669753"/>
            <a:ext cx="5838845" cy="1985768"/>
          </a:xfrm>
          <a:prstGeom prst="rect">
            <a:avLst/>
          </a:prstGeom>
        </p:spPr>
      </p:pic>
      <p:sp>
        <p:nvSpPr>
          <p:cNvPr id="17" name="Sottotitolo 2">
            <a:extLst>
              <a:ext uri="{FF2B5EF4-FFF2-40B4-BE49-F238E27FC236}">
                <a16:creationId xmlns:a16="http://schemas.microsoft.com/office/drawing/2014/main" id="{8C8B624A-654F-F26B-7365-592071974DC2}"/>
              </a:ext>
            </a:extLst>
          </p:cNvPr>
          <p:cNvSpPr txBox="1">
            <a:spLocks/>
          </p:cNvSpPr>
          <p:nvPr userDrawn="1"/>
        </p:nvSpPr>
        <p:spPr>
          <a:xfrm>
            <a:off x="0" y="5917324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2000" b="1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01A6122C-F0F4-F383-7823-6C41922C53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749" y="3673407"/>
            <a:ext cx="11220035" cy="532679"/>
          </a:xfrm>
        </p:spPr>
        <p:txBody>
          <a:bodyPr anchor="b"/>
          <a:lstStyle>
            <a:lvl1pPr algn="r">
              <a:defRPr sz="3000" b="1" i="0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Centro Nazionale di Ricerca in HPC, Big Data e Quantum Computing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EA655365-71C8-ED10-8AC2-4B536682C5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BCD4E51-0964-2259-4018-0A3ECED3E4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2591" y="6001021"/>
            <a:ext cx="4656138" cy="515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Conferenza, luogo e data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BCFB0B11-F64B-45E2-B5B0-94CF488DA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5392" y="4135045"/>
            <a:ext cx="3890962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rgbClr val="6EADFF"/>
                </a:solidFill>
                <a:latin typeface="Titillium Web" pitchFamily="2" charset="77"/>
              </a:defRPr>
            </a:lvl1pPr>
          </a:lstStyle>
          <a:p>
            <a:pPr lvl="0"/>
            <a:r>
              <a:rPr lang="it-IT"/>
              <a:t>autore</a:t>
            </a:r>
          </a:p>
        </p:txBody>
      </p:sp>
    </p:spTree>
    <p:extLst>
      <p:ext uri="{BB962C8B-B14F-4D97-AF65-F5344CB8AC3E}">
        <p14:creationId xmlns:p14="http://schemas.microsoft.com/office/powerpoint/2010/main" val="22298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440297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97279" y="2419739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27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_Point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099DD6-3E52-2633-A21B-98811EC2E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9575" y="-929030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554894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67618" y="2788438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86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PointSop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099DD6-3E52-2633-A21B-98811EC2E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44799" y="5252533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206409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5019" y="2237128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1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+Immagine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CC362B06-55AA-F4C6-0765-978107C8F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523">
            <a:off x="6257230" y="1140426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571560" y="1295565"/>
            <a:ext cx="4998719" cy="532679"/>
          </a:xfrm>
        </p:spPr>
        <p:txBody>
          <a:bodyPr anchor="b"/>
          <a:lstStyle>
            <a:lvl1pPr algn="ctr">
              <a:defRPr sz="28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3676" y="2104319"/>
            <a:ext cx="5684198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5F753A89-202C-BAB1-42E7-FE6DFCE2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36348" y="13043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71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+Immagine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919">
            <a:off x="-5202446" y="766418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B0086AF8-F110-3E74-C18A-0FE4F20A5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253" y="1229137"/>
            <a:ext cx="4998719" cy="532679"/>
          </a:xfrm>
        </p:spPr>
        <p:txBody>
          <a:bodyPr anchor="b"/>
          <a:lstStyle>
            <a:lvl1pPr algn="ctr">
              <a:defRPr sz="28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C85BE453-DB37-4197-A78B-4865BD234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19092" y="123496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196A59B-0AD7-398C-6530-A95789E3D7A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707184" y="1984084"/>
            <a:ext cx="4484816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60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Organizz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E6EE42-17E0-068E-DFA6-089FC59B3986}"/>
              </a:ext>
            </a:extLst>
          </p:cNvPr>
          <p:cNvSpPr txBox="1"/>
          <p:nvPr userDrawn="1"/>
        </p:nvSpPr>
        <p:spPr>
          <a:xfrm>
            <a:off x="204947" y="2488312"/>
            <a:ext cx="2688097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1C7FFF"/>
                </a:solidFill>
                <a:latin typeface="Titillium Web" pitchFamily="2" charset="77"/>
              </a:rPr>
              <a:t>L’ICSC include</a:t>
            </a:r>
          </a:p>
          <a:p>
            <a:pPr>
              <a:defRPr/>
            </a:pP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10 Spoke </a:t>
            </a:r>
            <a:r>
              <a:rPr lang="en-US" sz="2400" b="1" err="1">
                <a:solidFill>
                  <a:srgbClr val="1528BC"/>
                </a:solidFill>
                <a:latin typeface="Titillium Web" pitchFamily="2" charset="77"/>
              </a:rPr>
              <a:t>tematici</a:t>
            </a: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 </a:t>
            </a:r>
          </a:p>
          <a:p>
            <a:pPr>
              <a:defRPr/>
            </a:pPr>
            <a:r>
              <a:rPr lang="en-US" sz="2400">
                <a:solidFill>
                  <a:srgbClr val="1528BC"/>
                </a:solidFill>
                <a:latin typeface="Titillium Web" pitchFamily="2" charset="77"/>
              </a:rPr>
              <a:t>e </a:t>
            </a:r>
          </a:p>
          <a:p>
            <a:pPr>
              <a:defRPr/>
            </a:pP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1 Spoke </a:t>
            </a:r>
            <a:r>
              <a:rPr lang="en-US" sz="2400" b="1" err="1">
                <a:solidFill>
                  <a:srgbClr val="1528BC"/>
                </a:solidFill>
                <a:latin typeface="Titillium Web" pitchFamily="2" charset="77"/>
              </a:rPr>
              <a:t>infrastruttura</a:t>
            </a:r>
            <a:endParaRPr lang="it-IT" sz="2400" b="1">
              <a:solidFill>
                <a:srgbClr val="1528BC"/>
              </a:solidFill>
              <a:latin typeface="Titillium Web" pitchFamily="2" charset="77"/>
            </a:endParaRPr>
          </a:p>
          <a:p>
            <a:pPr>
              <a:defRPr/>
            </a:pPr>
            <a:endParaRPr lang="it-IT" sz="2400" b="1">
              <a:solidFill>
                <a:srgbClr val="1528BC"/>
              </a:solidFill>
              <a:latin typeface="Titillium Web" pitchFamily="2" charset="77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830BAF-9E43-96BB-B2D3-B6E9F86B0C5B}"/>
              </a:ext>
            </a:extLst>
          </p:cNvPr>
          <p:cNvGrpSpPr/>
          <p:nvPr userDrawn="1"/>
        </p:nvGrpSpPr>
        <p:grpSpPr>
          <a:xfrm>
            <a:off x="2774238" y="1383286"/>
            <a:ext cx="4319437" cy="4901951"/>
            <a:chOff x="2774238" y="1383286"/>
            <a:chExt cx="4319437" cy="4901951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D362E4AB-7D31-5B57-91FF-8DE178A190F5}"/>
                </a:ext>
              </a:extLst>
            </p:cNvPr>
            <p:cNvGrpSpPr/>
            <p:nvPr/>
          </p:nvGrpSpPr>
          <p:grpSpPr>
            <a:xfrm>
              <a:off x="2774238" y="1383286"/>
              <a:ext cx="4275517" cy="4901951"/>
              <a:chOff x="528321" y="1242403"/>
              <a:chExt cx="4765040" cy="5463197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527F10A7-D35D-16A9-CEF7-A330460551BB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rgbClr val="FF0000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TextBox 52">
                <a:extLst>
                  <a:ext uri="{FF2B5EF4-FFF2-40B4-BE49-F238E27FC236}">
                    <a16:creationId xmlns:a16="http://schemas.microsoft.com/office/drawing/2014/main" id="{5CFC86FB-9EC0-B97E-E410-C6573CFA0AC4}"/>
                  </a:ext>
                </a:extLst>
              </p:cNvPr>
              <p:cNvSpPr txBox="1"/>
              <p:nvPr/>
            </p:nvSpPr>
            <p:spPr>
              <a:xfrm>
                <a:off x="721361" y="6126184"/>
                <a:ext cx="4216400" cy="480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dotato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un team di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esperti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alto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livello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che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integrano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</a:p>
              <a:p>
                <a:pPr algn="ctr"/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gruppi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lavoro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degli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Spoke (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gruppi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misti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trasversali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)</a:t>
                </a:r>
              </a:p>
            </p:txBody>
          </p:sp>
          <p:sp>
            <p:nvSpPr>
              <p:cNvPr id="13" name="Rettangolo 7">
                <a:extLst>
                  <a:ext uri="{FF2B5EF4-FFF2-40B4-BE49-F238E27FC236}">
                    <a16:creationId xmlns:a16="http://schemas.microsoft.com/office/drawing/2014/main" id="{977C5B59-5F9C-FCA6-8355-A1AF496B8CC9}"/>
                  </a:ext>
                </a:extLst>
              </p:cNvPr>
              <p:cNvSpPr/>
              <p:nvPr/>
            </p:nvSpPr>
            <p:spPr>
              <a:xfrm>
                <a:off x="538481" y="1242403"/>
                <a:ext cx="4754879" cy="464498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r" defTabSz="913943"/>
                <a:r>
                  <a:rPr lang="it-IT" sz="150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D99589B-23B6-2964-DFAF-6265A5AC8686}"/>
                  </a:ext>
                </a:extLst>
              </p:cNvPr>
              <p:cNvSpPr txBox="1"/>
              <p:nvPr/>
            </p:nvSpPr>
            <p:spPr>
              <a:xfrm>
                <a:off x="528321" y="1259840"/>
                <a:ext cx="357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5" name="Immagine 4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6143077E-903B-5834-854D-DA07D9C8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8EF4FB62-4123-6FCD-48E1-1BC2E6234A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4074" y="1379506"/>
            <a:ext cx="3643277" cy="490573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6B8DE4B-5351-E1AF-93E5-4DDEC086A670}"/>
              </a:ext>
            </a:extLst>
          </p:cNvPr>
          <p:cNvSpPr/>
          <p:nvPr userDrawn="1"/>
        </p:nvSpPr>
        <p:spPr>
          <a:xfrm>
            <a:off x="8252135" y="1818279"/>
            <a:ext cx="1275852" cy="4922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FUTURE HPC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BIG DATA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4AEFB9E-5D58-5C7F-DF2E-2A208C901963}"/>
              </a:ext>
            </a:extLst>
          </p:cNvPr>
          <p:cNvSpPr/>
          <p:nvPr userDrawn="1"/>
        </p:nvSpPr>
        <p:spPr>
          <a:xfrm>
            <a:off x="10067916" y="1654187"/>
            <a:ext cx="1613575" cy="64650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FUNDAMENTAL RESEARCH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SPACE ECONOMY</a:t>
            </a:r>
          </a:p>
        </p:txBody>
      </p:sp>
      <p:sp>
        <p:nvSpPr>
          <p:cNvPr id="20" name="Rettangolo 28">
            <a:extLst>
              <a:ext uri="{FF2B5EF4-FFF2-40B4-BE49-F238E27FC236}">
                <a16:creationId xmlns:a16="http://schemas.microsoft.com/office/drawing/2014/main" id="{C43036A7-2743-4558-5227-79357EB557A0}"/>
              </a:ext>
            </a:extLst>
          </p:cNvPr>
          <p:cNvSpPr/>
          <p:nvPr userDrawn="1"/>
        </p:nvSpPr>
        <p:spPr>
          <a:xfrm>
            <a:off x="8182835" y="2647857"/>
            <a:ext cx="1803034" cy="65184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ASTROPHYSICS &amp; COSMOS OBSERVATIONS</a:t>
            </a:r>
          </a:p>
        </p:txBody>
      </p:sp>
      <p:sp>
        <p:nvSpPr>
          <p:cNvPr id="21" name="Rettangolo 29">
            <a:extLst>
              <a:ext uri="{FF2B5EF4-FFF2-40B4-BE49-F238E27FC236}">
                <a16:creationId xmlns:a16="http://schemas.microsoft.com/office/drawing/2014/main" id="{DDB4B994-C02F-6874-6DC8-94222FD6F9F4}"/>
              </a:ext>
            </a:extLst>
          </p:cNvPr>
          <p:cNvSpPr/>
          <p:nvPr userDrawn="1"/>
        </p:nvSpPr>
        <p:spPr>
          <a:xfrm>
            <a:off x="10066483" y="2656973"/>
            <a:ext cx="1275852" cy="6427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EARTH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CLIMATE</a:t>
            </a:r>
          </a:p>
        </p:txBody>
      </p:sp>
      <p:sp>
        <p:nvSpPr>
          <p:cNvPr id="22" name="Rettangolo 31">
            <a:extLst>
              <a:ext uri="{FF2B5EF4-FFF2-40B4-BE49-F238E27FC236}">
                <a16:creationId xmlns:a16="http://schemas.microsoft.com/office/drawing/2014/main" id="{B42213D6-26DA-A4DE-3195-E90EA72A2A64}"/>
              </a:ext>
            </a:extLst>
          </p:cNvPr>
          <p:cNvSpPr/>
          <p:nvPr userDrawn="1"/>
        </p:nvSpPr>
        <p:spPr>
          <a:xfrm>
            <a:off x="8201333" y="3750922"/>
            <a:ext cx="1848350" cy="5477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ENVIRONMENT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NATURAL DISASTERS</a:t>
            </a:r>
          </a:p>
        </p:txBody>
      </p:sp>
      <p:sp>
        <p:nvSpPr>
          <p:cNvPr id="23" name="Rettangolo 32">
            <a:extLst>
              <a:ext uri="{FF2B5EF4-FFF2-40B4-BE49-F238E27FC236}">
                <a16:creationId xmlns:a16="http://schemas.microsoft.com/office/drawing/2014/main" id="{AD438524-3BFC-7DBF-C3CC-72AB2AC91A0C}"/>
              </a:ext>
            </a:extLst>
          </p:cNvPr>
          <p:cNvSpPr/>
          <p:nvPr userDrawn="1"/>
        </p:nvSpPr>
        <p:spPr>
          <a:xfrm>
            <a:off x="10058800" y="3696225"/>
            <a:ext cx="2133200" cy="62983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MULTISCALE MODELING 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ENGINEERING APPLICATIONS</a:t>
            </a:r>
          </a:p>
        </p:txBody>
      </p:sp>
      <p:sp>
        <p:nvSpPr>
          <p:cNvPr id="24" name="Rettangolo 34">
            <a:extLst>
              <a:ext uri="{FF2B5EF4-FFF2-40B4-BE49-F238E27FC236}">
                <a16:creationId xmlns:a16="http://schemas.microsoft.com/office/drawing/2014/main" id="{2E8D263D-90FE-4CC3-E350-EEBCE186AF9A}"/>
              </a:ext>
            </a:extLst>
          </p:cNvPr>
          <p:cNvSpPr/>
          <p:nvPr userDrawn="1"/>
        </p:nvSpPr>
        <p:spPr>
          <a:xfrm>
            <a:off x="8173719" y="4680779"/>
            <a:ext cx="1775686" cy="5713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MATERIALS &amp;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MOLECULAR SCIENCES</a:t>
            </a:r>
          </a:p>
        </p:txBody>
      </p:sp>
      <p:sp>
        <p:nvSpPr>
          <p:cNvPr id="25" name="Rettangolo 35">
            <a:extLst>
              <a:ext uri="{FF2B5EF4-FFF2-40B4-BE49-F238E27FC236}">
                <a16:creationId xmlns:a16="http://schemas.microsoft.com/office/drawing/2014/main" id="{B721138E-9E9F-EC7E-14C1-C197343749A5}"/>
              </a:ext>
            </a:extLst>
          </p:cNvPr>
          <p:cNvSpPr/>
          <p:nvPr userDrawn="1"/>
        </p:nvSpPr>
        <p:spPr>
          <a:xfrm>
            <a:off x="10093831" y="4478001"/>
            <a:ext cx="1487380" cy="7832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IN-SILICO MEDICINE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OMICS DATA</a:t>
            </a:r>
          </a:p>
        </p:txBody>
      </p:sp>
      <p:sp>
        <p:nvSpPr>
          <p:cNvPr id="26" name="Rettangolo 37">
            <a:extLst>
              <a:ext uri="{FF2B5EF4-FFF2-40B4-BE49-F238E27FC236}">
                <a16:creationId xmlns:a16="http://schemas.microsoft.com/office/drawing/2014/main" id="{2D73E8C0-551B-2B82-708D-9E9A39340487}"/>
              </a:ext>
            </a:extLst>
          </p:cNvPr>
          <p:cNvSpPr/>
          <p:nvPr userDrawn="1"/>
        </p:nvSpPr>
        <p:spPr>
          <a:xfrm>
            <a:off x="8210184" y="5483746"/>
            <a:ext cx="1739221" cy="7832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DIGITAL SOCIETY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SMART CITIES</a:t>
            </a:r>
          </a:p>
        </p:txBody>
      </p:sp>
      <p:sp>
        <p:nvSpPr>
          <p:cNvPr id="27" name="Rettangolo 38">
            <a:extLst>
              <a:ext uri="{FF2B5EF4-FFF2-40B4-BE49-F238E27FC236}">
                <a16:creationId xmlns:a16="http://schemas.microsoft.com/office/drawing/2014/main" id="{CD1631A4-1316-658B-D689-727BAB019015}"/>
              </a:ext>
            </a:extLst>
          </p:cNvPr>
          <p:cNvSpPr/>
          <p:nvPr userDrawn="1"/>
        </p:nvSpPr>
        <p:spPr>
          <a:xfrm>
            <a:off x="10093832" y="5747379"/>
            <a:ext cx="1275852" cy="5013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QUANTUM COMPUTING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F9CF2D0-C6F4-A35D-6671-F360FDC33023}"/>
              </a:ext>
            </a:extLst>
          </p:cNvPr>
          <p:cNvSpPr txBox="1"/>
          <p:nvPr userDrawn="1"/>
        </p:nvSpPr>
        <p:spPr>
          <a:xfrm>
            <a:off x="8189970" y="1398932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33528C-4D5A-4036-7EE3-36C5DADA4540}"/>
              </a:ext>
            </a:extLst>
          </p:cNvPr>
          <p:cNvSpPr txBox="1"/>
          <p:nvPr userDrawn="1"/>
        </p:nvSpPr>
        <p:spPr>
          <a:xfrm>
            <a:off x="10067916" y="138981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2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8462708-3AA4-D132-7DBC-A4F875CA5AC5}"/>
              </a:ext>
            </a:extLst>
          </p:cNvPr>
          <p:cNvSpPr txBox="1"/>
          <p:nvPr userDrawn="1"/>
        </p:nvSpPr>
        <p:spPr>
          <a:xfrm>
            <a:off x="8171738" y="238348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AD68428-D391-7A90-4F7D-A5AF3AC30946}"/>
              </a:ext>
            </a:extLst>
          </p:cNvPr>
          <p:cNvSpPr txBox="1"/>
          <p:nvPr userDrawn="1"/>
        </p:nvSpPr>
        <p:spPr>
          <a:xfrm>
            <a:off x="10049683" y="2374370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F7E1D04-4FA7-3BA7-556B-E36119236BDB}"/>
              </a:ext>
            </a:extLst>
          </p:cNvPr>
          <p:cNvSpPr txBox="1"/>
          <p:nvPr userDrawn="1"/>
        </p:nvSpPr>
        <p:spPr>
          <a:xfrm>
            <a:off x="8199087" y="3386272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3520DD8-C3F0-7C72-CBE4-6F8990359742}"/>
              </a:ext>
            </a:extLst>
          </p:cNvPr>
          <p:cNvSpPr txBox="1"/>
          <p:nvPr userDrawn="1"/>
        </p:nvSpPr>
        <p:spPr>
          <a:xfrm>
            <a:off x="10077032" y="337715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6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1F9AC5F-D777-5AD5-A61A-2449D15BD1F3}"/>
              </a:ext>
            </a:extLst>
          </p:cNvPr>
          <p:cNvSpPr txBox="1"/>
          <p:nvPr userDrawn="1"/>
        </p:nvSpPr>
        <p:spPr>
          <a:xfrm>
            <a:off x="8180854" y="437082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7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6EF9C9B-A6FA-464E-E9E5-265383608ED8}"/>
              </a:ext>
            </a:extLst>
          </p:cNvPr>
          <p:cNvSpPr txBox="1"/>
          <p:nvPr userDrawn="1"/>
        </p:nvSpPr>
        <p:spPr>
          <a:xfrm>
            <a:off x="10058800" y="4361710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8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3B1E5E4-4FED-544D-6C0E-22851160EE32}"/>
              </a:ext>
            </a:extLst>
          </p:cNvPr>
          <p:cNvSpPr txBox="1"/>
          <p:nvPr userDrawn="1"/>
        </p:nvSpPr>
        <p:spPr>
          <a:xfrm>
            <a:off x="10058800" y="5373613"/>
            <a:ext cx="47637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10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E8C893F-D5DA-34E8-A1A0-6FD1EFF0FF28}"/>
              </a:ext>
            </a:extLst>
          </p:cNvPr>
          <p:cNvGrpSpPr/>
          <p:nvPr userDrawn="1"/>
        </p:nvGrpSpPr>
        <p:grpSpPr>
          <a:xfrm>
            <a:off x="7497137" y="1379506"/>
            <a:ext cx="4694863" cy="4905731"/>
            <a:chOff x="6939281" y="1238190"/>
            <a:chExt cx="5232399" cy="5467410"/>
          </a:xfrm>
        </p:grpSpPr>
        <p:sp>
          <p:nvSpPr>
            <p:cNvPr id="39" name="Rettangolo 84">
              <a:extLst>
                <a:ext uri="{FF2B5EF4-FFF2-40B4-BE49-F238E27FC236}">
                  <a16:creationId xmlns:a16="http://schemas.microsoft.com/office/drawing/2014/main" id="{29B1D6DF-7F4E-1883-97C3-2E0F31D9053F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>
                  <a:solidFill>
                    <a:srgbClr val="1528BC"/>
                  </a:solidFill>
                  <a:latin typeface="Titillium Web" pitchFamily="2" charset="77"/>
                </a:rPr>
                <a:t>ISTRUZIONE E FORMAZIONE, IMPRENDITORIALITÀ,</a:t>
              </a:r>
            </a:p>
            <a:p>
              <a:pPr algn="ctr" defTabSz="913943"/>
              <a:r>
                <a:rPr lang="en-US" sz="1000" b="1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DF7FDF27-40A2-5716-C9BF-29CEF615F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53C8DA17-04AA-5F85-E44D-78E5F00E22B6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B4064962-2927-1069-88D3-079F1E6D99FB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43" name="Rettangolo 28">
              <a:extLst>
                <a:ext uri="{FF2B5EF4-FFF2-40B4-BE49-F238E27FC236}">
                  <a16:creationId xmlns:a16="http://schemas.microsoft.com/office/drawing/2014/main" id="{8F16A328-781D-C817-8ACF-7D2285A55A10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44" name="Rettangolo 29">
              <a:extLst>
                <a:ext uri="{FF2B5EF4-FFF2-40B4-BE49-F238E27FC236}">
                  <a16:creationId xmlns:a16="http://schemas.microsoft.com/office/drawing/2014/main" id="{22828127-6BE5-19D6-A309-FE634838D94B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45" name="Rettangolo 31">
              <a:extLst>
                <a:ext uri="{FF2B5EF4-FFF2-40B4-BE49-F238E27FC236}">
                  <a16:creationId xmlns:a16="http://schemas.microsoft.com/office/drawing/2014/main" id="{4F853239-26A1-67BA-07EB-BA4A7AEDB16D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46" name="Rettangolo 32">
              <a:extLst>
                <a:ext uri="{FF2B5EF4-FFF2-40B4-BE49-F238E27FC236}">
                  <a16:creationId xmlns:a16="http://schemas.microsoft.com/office/drawing/2014/main" id="{DFB6CC39-B2A2-7DB3-923D-68C3FB4339E1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47" name="Rettangolo 34">
              <a:extLst>
                <a:ext uri="{FF2B5EF4-FFF2-40B4-BE49-F238E27FC236}">
                  <a16:creationId xmlns:a16="http://schemas.microsoft.com/office/drawing/2014/main" id="{0D58A175-AD31-999D-04CE-308738FA107A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48" name="Rettangolo 35">
              <a:extLst>
                <a:ext uri="{FF2B5EF4-FFF2-40B4-BE49-F238E27FC236}">
                  <a16:creationId xmlns:a16="http://schemas.microsoft.com/office/drawing/2014/main" id="{6BFFAE0A-A809-656A-15BE-1CC413649031}"/>
                </a:ext>
              </a:extLst>
            </p:cNvPr>
            <p:cNvSpPr/>
            <p:nvPr/>
          </p:nvSpPr>
          <p:spPr>
            <a:xfrm>
              <a:off x="9801925" y="4738482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49" name="Rettangolo 37">
              <a:extLst>
                <a:ext uri="{FF2B5EF4-FFF2-40B4-BE49-F238E27FC236}">
                  <a16:creationId xmlns:a16="http://schemas.microsoft.com/office/drawing/2014/main" id="{C0D21E17-3925-6BF9-E4D8-7DFC4D4F7036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50" name="Rettangolo 38">
              <a:extLst>
                <a:ext uri="{FF2B5EF4-FFF2-40B4-BE49-F238E27FC236}">
                  <a16:creationId xmlns:a16="http://schemas.microsoft.com/office/drawing/2014/main" id="{DC3FDC45-AC27-B60E-440C-A5793CD1071F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4C10A44-CE56-C5D6-8149-7C9F4694B9E5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393E3412-0CDD-1921-1BF8-4939481C3D90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60AA4A68-56AE-EAA9-51C0-55CD12618604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69C63ED-084D-CE71-6760-69270E2C40E7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DDB643E0-24CC-F087-0421-2DBF53A6C640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22636216-4592-FC15-7ECA-53803DC1CC81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57179C95-F66A-2F4F-2BF0-578F5AF85AAA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BE7778F-0111-9CC6-39AE-99D104A1483B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CCDBE83F-5F6A-B7D4-88AB-A4C8AE5BA506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B6FE54B6-7EF5-6EE1-9529-7D10843FF748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B545AA0A-EF3D-AF82-E621-07646158BD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664" y="2977177"/>
            <a:ext cx="1489781" cy="9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Vuot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523">
            <a:off x="6257230" y="1140426"/>
            <a:ext cx="11340000" cy="286421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ECDDD52-2DF3-41CD-777F-8034554571F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A80CA3F4-5825-1DE3-B777-CC01292730BE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B0C23B3-9ED5-BD56-B6A5-BEC88F86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B7F6BCA-65F1-9222-1F09-AC9615975F7C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E56DE0B-E702-BBD4-9433-D1401CFD40B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1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03" r:id="rId3"/>
    <p:sldLayoutId id="2147483705" r:id="rId4"/>
    <p:sldLayoutId id="2147483717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.zanaroli@supercomputing-icsc.it" TargetMode="External"/><Relationship Id="rId2" Type="http://schemas.openxmlformats.org/officeDocument/2006/relationships/hyperlink" Target="mailto:educational@supercomputing-icsc.i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lisa.monari@supercomputing-icsc.i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DA2F5F-0104-0240-9C73-D3FDAE66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103335C-5E38-AB4F-8958-B5571DF04289}"/>
              </a:ext>
            </a:extLst>
          </p:cNvPr>
          <p:cNvSpPr/>
          <p:nvPr/>
        </p:nvSpPr>
        <p:spPr>
          <a:xfrm>
            <a:off x="578069" y="3175704"/>
            <a:ext cx="11613932" cy="158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DA5CA95-380B-8F49-A9D9-A5D19C987956}"/>
              </a:ext>
            </a:extLst>
          </p:cNvPr>
          <p:cNvSpPr txBox="1">
            <a:spLocks/>
          </p:cNvSpPr>
          <p:nvPr/>
        </p:nvSpPr>
        <p:spPr>
          <a:xfrm>
            <a:off x="651641" y="3384876"/>
            <a:ext cx="11243843" cy="158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000" b="1" dirty="0">
                <a:solidFill>
                  <a:srgbClr val="1528BC"/>
                </a:solidFill>
                <a:latin typeface="Titillium Web"/>
              </a:rPr>
              <a:t>Centro Nazionale di Ricerca in HPC, Big Data e Quantum Computing​</a:t>
            </a:r>
          </a:p>
          <a:p>
            <a:pPr algn="r"/>
            <a:r>
              <a:rPr lang="it-IT" sz="3000" dirty="0">
                <a:solidFill>
                  <a:srgbClr val="6EADFF"/>
                </a:solidFill>
                <a:latin typeface="Titillium Web"/>
              </a:rPr>
              <a:t>Matteo Zanaroli – Ethics and Data Governance Manager</a:t>
            </a:r>
            <a:endParaRPr lang="it-IT" sz="3400" dirty="0">
              <a:solidFill>
                <a:srgbClr val="6EADFF"/>
              </a:solidFill>
              <a:latin typeface="Titillium Web" pitchFamily="2" charset="77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665647A-02D5-F47B-D748-B7204ACC3C4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177DF99-889F-F7C4-B261-77F15A7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D398989-485F-90AA-F357-33EC8BB93DB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7D5F688-5845-A0C0-5D47-6CFBB15F1B92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F2F05742-B520-DD35-55B8-D19504E7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id="{11FE525E-A34E-7B8F-F723-E862A25FAADC}"/>
              </a:ext>
            </a:extLst>
          </p:cNvPr>
          <p:cNvSpPr txBox="1">
            <a:spLocks/>
          </p:cNvSpPr>
          <p:nvPr/>
        </p:nvSpPr>
        <p:spPr>
          <a:xfrm>
            <a:off x="0" y="5917324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 dirty="0" err="1">
                <a:solidFill>
                  <a:schemeClr val="bg1"/>
                </a:solidFill>
                <a:latin typeface="Titillium Web SemiBold"/>
              </a:rPr>
              <a:t>Spoke</a:t>
            </a:r>
            <a:r>
              <a:rPr lang="it-IT" sz="2000" b="1" dirty="0">
                <a:solidFill>
                  <a:schemeClr val="bg1"/>
                </a:solidFill>
                <a:latin typeface="Titillium Web SemiBold"/>
              </a:rPr>
              <a:t> 8 – Bologna, 25/06/2024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5597066-1185-EB12-2673-96B763AE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176" y="1664948"/>
            <a:ext cx="5801565" cy="19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1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440297"/>
            <a:ext cx="5232729" cy="532679"/>
          </a:xfrm>
        </p:spPr>
        <p:txBody>
          <a:bodyPr lIns="91440" tIns="45720" rIns="91440" bIns="45720" anchor="b"/>
          <a:lstStyle/>
          <a:p>
            <a:r>
              <a:rPr lang="it-IT" dirty="0">
                <a:latin typeface="Titillium Web"/>
              </a:rPr>
              <a:t>Area </a:t>
            </a:r>
            <a:r>
              <a:rPr lang="it-IT" dirty="0" err="1">
                <a:latin typeface="Titillium Web"/>
              </a:rPr>
              <a:t>Education</a:t>
            </a:r>
            <a:r>
              <a:rPr lang="it-IT" dirty="0">
                <a:latin typeface="Titillium Web"/>
              </a:rPr>
              <a:t> – Obiettivi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79" y="2419739"/>
            <a:ext cx="10816007" cy="3644779"/>
          </a:xfrm>
        </p:spPr>
        <p:txBody>
          <a:bodyPr lIns="91440" tIns="45720" rIns="91440" bIns="45720" anchor="t"/>
          <a:lstStyle/>
          <a:p>
            <a:r>
              <a:rPr lang="it-IT" sz="2400" dirty="0">
                <a:solidFill>
                  <a:srgbClr val="000000"/>
                </a:solidFill>
                <a:ea typeface="+mn-lt"/>
                <a:cs typeface="+mn-lt"/>
              </a:rPr>
              <a:t>Colmare il divario tra figure professionali che hanno forti competenze di dominio e professionisti che hanno competenze informatiche in ambito HPC, Big Data o Cloud</a:t>
            </a:r>
            <a:endParaRPr lang="it-IT" sz="2400" dirty="0">
              <a:cs typeface="Calibri" panose="020F0502020204030204"/>
            </a:endParaRPr>
          </a:p>
          <a:p>
            <a:r>
              <a:rPr lang="it-IT" sz="2400" dirty="0">
                <a:solidFill>
                  <a:srgbClr val="000000"/>
                </a:solidFill>
                <a:ea typeface="+mn-lt"/>
                <a:cs typeface="+mn-lt"/>
              </a:rPr>
              <a:t>Potenziare ed aumentare competenze centrali per pubblici e privati</a:t>
            </a:r>
            <a:endParaRPr lang="it-IT" sz="2400" dirty="0">
              <a:cs typeface="Calibri"/>
            </a:endParaRPr>
          </a:p>
          <a:p>
            <a:r>
              <a:rPr lang="it-IT" sz="2400" dirty="0">
                <a:solidFill>
                  <a:srgbClr val="000000"/>
                </a:solidFill>
                <a:ea typeface="+mn-lt"/>
                <a:cs typeface="+mn-lt"/>
              </a:rPr>
              <a:t>Formare nuove figure professionali in aree in cui la domanda di professionisti supera l'offerta</a:t>
            </a:r>
            <a:endParaRPr lang="it-IT" sz="2400" dirty="0"/>
          </a:p>
          <a:p>
            <a:endParaRPr lang="it-I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2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E75A3-2BDA-9619-9006-DE3C6D69C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it-IT" dirty="0">
                <a:latin typeface="Titillium Web"/>
              </a:rPr>
              <a:t>Programma Re-Train-Me</a:t>
            </a:r>
            <a:endParaRPr lang="it-IT" dirty="0"/>
          </a:p>
        </p:txBody>
      </p:sp>
      <p:pic>
        <p:nvPicPr>
          <p:cNvPr id="4" name="Immagine 3" descr="Immagine che contiene testo, schermata, Carattere">
            <a:extLst>
              <a:ext uri="{FF2B5EF4-FFF2-40B4-BE49-F238E27FC236}">
                <a16:creationId xmlns:a16="http://schemas.microsoft.com/office/drawing/2014/main" id="{4FDBC73D-C6B7-AFF9-1F42-E30E3FE8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6" y="2198414"/>
            <a:ext cx="11440583" cy="39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9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FA327-6469-3FDF-B115-BEC4DACD4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890" y="1440297"/>
            <a:ext cx="6892413" cy="532679"/>
          </a:xfrm>
        </p:spPr>
        <p:txBody>
          <a:bodyPr/>
          <a:lstStyle/>
          <a:p>
            <a:r>
              <a:rPr lang="it-IT" dirty="0"/>
              <a:t>Area </a:t>
            </a:r>
            <a:r>
              <a:rPr lang="it-IT" dirty="0" err="1"/>
              <a:t>Education</a:t>
            </a:r>
            <a:r>
              <a:rPr lang="it-IT" dirty="0"/>
              <a:t> - Prossimi passi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97A7DA-E953-ABC8-5846-F990D375AC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79" y="2419739"/>
            <a:ext cx="10868579" cy="3644779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</a:rPr>
              <a:t>Partecipazione alla Academy HPC-AI organizzata nel perimetro di </a:t>
            </a:r>
            <a:r>
              <a:rPr lang="it-IT" sz="2400" dirty="0" err="1">
                <a:solidFill>
                  <a:schemeClr val="tx1"/>
                </a:solidFill>
              </a:rPr>
              <a:t>EuroCC</a:t>
            </a:r>
            <a:r>
              <a:rPr lang="it-IT" sz="2400" dirty="0">
                <a:solidFill>
                  <a:schemeClr val="tx1"/>
                </a:solidFill>
              </a:rPr>
              <a:t> Italia</a:t>
            </a:r>
          </a:p>
          <a:p>
            <a:r>
              <a:rPr lang="it-IT" sz="2400" dirty="0">
                <a:solidFill>
                  <a:schemeClr val="tx1"/>
                </a:solidFill>
              </a:rPr>
              <a:t>Raccolta di input per organizzare iniziative di formazione di interesse per realtà pubbliche e private aderenti al CN</a:t>
            </a:r>
          </a:p>
          <a:p>
            <a:r>
              <a:rPr lang="it-IT" sz="2400" dirty="0">
                <a:solidFill>
                  <a:schemeClr val="tx1"/>
                </a:solidFill>
              </a:rPr>
              <a:t>Mappatura di iniziative esistenti (master, corsi di laurea, corsi brevi,…) nelle aree HPC, cloud, big data e quantum</a:t>
            </a:r>
          </a:p>
          <a:p>
            <a:r>
              <a:rPr lang="it-IT" sz="2400" dirty="0">
                <a:solidFill>
                  <a:schemeClr val="tx1"/>
                </a:solidFill>
              </a:rPr>
              <a:t>Organizzazione di momenti di incontro con le realtà private per comprendere bisogni, profili ricercati e mancanti ed aree in cui potrebbero condividere esperienze </a:t>
            </a:r>
          </a:p>
        </p:txBody>
      </p:sp>
    </p:spTree>
    <p:extLst>
      <p:ext uri="{BB962C8B-B14F-4D97-AF65-F5344CB8AC3E}">
        <p14:creationId xmlns:p14="http://schemas.microsoft.com/office/powerpoint/2010/main" val="359859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61A28-DE35-DF0C-459F-DB7585C5A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Area </a:t>
            </a:r>
            <a:r>
              <a:rPr lang="it-IT" dirty="0" err="1"/>
              <a:t>Education</a:t>
            </a:r>
            <a:r>
              <a:rPr lang="it-IT" dirty="0"/>
              <a:t> - Contatti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F584BA-AC9B-2226-04B7-566224B238D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Per domande </a:t>
            </a:r>
            <a:r>
              <a:rPr lang="it-IT">
                <a:solidFill>
                  <a:schemeClr val="tx1"/>
                </a:solidFill>
              </a:rPr>
              <a:t>o suggerimenti:</a:t>
            </a: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hlinkClick r:id="rId2"/>
              </a:rPr>
              <a:t>educational@supercomputing-icsc.it</a:t>
            </a:r>
            <a:endParaRPr lang="it-IT" dirty="0"/>
          </a:p>
          <a:p>
            <a:pPr marL="0" indent="0">
              <a:buNone/>
            </a:pPr>
            <a:endParaRPr lang="it-IT" dirty="0">
              <a:hlinkClick r:id="rId3"/>
            </a:endParaRPr>
          </a:p>
          <a:p>
            <a:pPr marL="0" indent="0">
              <a:buNone/>
            </a:pPr>
            <a:r>
              <a:rPr lang="it-IT" dirty="0">
                <a:hlinkClick r:id="rId3"/>
              </a:rPr>
              <a:t>matteo.zanaroli@supercomputing-icsc.it</a:t>
            </a:r>
            <a:endParaRPr lang="it-IT" dirty="0"/>
          </a:p>
          <a:p>
            <a:pPr marL="0" indent="0">
              <a:buNone/>
            </a:pPr>
            <a:r>
              <a:rPr lang="it-IT" dirty="0">
                <a:hlinkClick r:id="rId4"/>
              </a:rPr>
              <a:t>elisa.monari@supercomputing-icsc.it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468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tagna, cielo notturno&#10;&#10;Descrizione generata automaticamente">
            <a:extLst>
              <a:ext uri="{FF2B5EF4-FFF2-40B4-BE49-F238E27FC236}">
                <a16:creationId xmlns:a16="http://schemas.microsoft.com/office/drawing/2014/main" id="{DA0E7BA4-3E62-F512-E179-820B70821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91"/>
                    </a14:imgEffect>
                  </a14:imgLayer>
                </a14:imgProps>
              </a:ext>
            </a:extLst>
          </a:blip>
          <a:srcRect l="14331" t="6816"/>
          <a:stretch/>
        </p:blipFill>
        <p:spPr>
          <a:xfrm>
            <a:off x="0" y="0"/>
            <a:ext cx="12454358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566671-E4E9-FFA4-979D-BE5261049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7" y="4181620"/>
            <a:ext cx="6996494" cy="1760076"/>
          </a:xfrm>
          <a:prstGeom prst="rect">
            <a:avLst/>
          </a:prstGeom>
        </p:spPr>
      </p:pic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D0E1A1C-A5D0-53D9-80BD-5EE1B5348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72" y="264570"/>
            <a:ext cx="5335859" cy="19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  <SharedWithUsers xmlns="9c2f6c11-a5d2-4411-8a2d-6b39d3ef753b">
      <UserInfo>
        <DisplayName>Matteo Massicci</DisplayName>
        <AccountId>10</AccountId>
        <AccountType/>
      </UserInfo>
      <UserInfo>
        <DisplayName>Arianna Scaburri</DisplayName>
        <AccountId>97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4" ma:contentTypeDescription="Creare un nuovo documento." ma:contentTypeScope="" ma:versionID="b78b1fd8251899c13b4902b2bc7b6c91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77d75f9835b993b4d1f6ebba4a56f5a4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B19068-C014-41AE-905C-E0DC4D34BB38}">
  <ds:schemaRefs>
    <ds:schemaRef ds:uri="61dc867b-cde0-418c-8f68-453c80a5486d"/>
    <ds:schemaRef ds:uri="9c2f6c11-a5d2-4411-8a2d-6b39d3ef75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184FD9-A2CE-47A3-9344-5A073CE42C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D60D87-BC37-422C-B073-5616E43930C4}">
  <ds:schemaRefs>
    <ds:schemaRef ds:uri="61dc867b-cde0-418c-8f68-453c80a5486d"/>
    <ds:schemaRef ds:uri="9c2f6c11-a5d2-4411-8a2d-6b39d3ef7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4bcdf7f-9a80-4d3f-86b3-a07ecaa09672}" enabled="0" method="" siteId="{34bcdf7f-9a80-4d3f-86b3-a07ecaa0967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212</Words>
  <Application>Microsoft Office PowerPoint</Application>
  <PresentationFormat>Widescreen</PresentationFormat>
  <Paragraphs>23</Paragraphs>
  <Slides>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Titillium</vt:lpstr>
      <vt:lpstr>Titillium Web</vt:lpstr>
      <vt:lpstr>Titillium Web SemiBold</vt:lpstr>
      <vt:lpstr>Wingdings</vt:lpstr>
      <vt:lpstr>3_Tema di Office</vt:lpstr>
      <vt:lpstr>Presentazione standard di PowerPoint</vt:lpstr>
      <vt:lpstr>Area Education – Obiettivi </vt:lpstr>
      <vt:lpstr>Programma Re-Train-Me</vt:lpstr>
      <vt:lpstr>Area Education - Prossimi passi</vt:lpstr>
      <vt:lpstr>Area Education - Contatti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massicci</dc:creator>
  <cp:lastModifiedBy>Matteo Zanaroli</cp:lastModifiedBy>
  <cp:revision>44</cp:revision>
  <dcterms:created xsi:type="dcterms:W3CDTF">2023-10-30T16:08:15Z</dcterms:created>
  <dcterms:modified xsi:type="dcterms:W3CDTF">2024-06-25T07:59:44Z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0x010100EEE8D967367C4F43800F524D0FB25F14</vt:lpwstr>
  </property>
  <property fmtid="{D5CDD505-2E9C-101B-9397-08002B2CF9AE}" pid="3" name="MediaServiceImageTags">
    <vt:lpwstr/>
  </property>
</Properties>
</file>