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38" r:id="rId2"/>
    <p:sldId id="262" r:id="rId3"/>
    <p:sldId id="264" r:id="rId4"/>
    <p:sldId id="260" r:id="rId5"/>
    <p:sldId id="259" r:id="rId6"/>
    <p:sldId id="267" r:id="rId7"/>
    <p:sldId id="270" r:id="rId8"/>
    <p:sldId id="256" r:id="rId9"/>
    <p:sldId id="266" r:id="rId10"/>
    <p:sldId id="271" r:id="rId11"/>
    <p:sldId id="343" r:id="rId12"/>
    <p:sldId id="344" r:id="rId13"/>
    <p:sldId id="345" r:id="rId14"/>
    <p:sldId id="346" r:id="rId15"/>
    <p:sldId id="272" r:id="rId16"/>
    <p:sldId id="274" r:id="rId17"/>
    <p:sldId id="275" r:id="rId18"/>
    <p:sldId id="273" r:id="rId19"/>
    <p:sldId id="337" r:id="rId20"/>
    <p:sldId id="339" r:id="rId21"/>
    <p:sldId id="340" r:id="rId22"/>
    <p:sldId id="341" r:id="rId23"/>
    <p:sldId id="34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0" autoAdjust="0"/>
    <p:restoredTop sz="94660"/>
  </p:normalViewPr>
  <p:slideViewPr>
    <p:cSldViewPr snapToGrid="0">
      <p:cViewPr varScale="1">
        <p:scale>
          <a:sx n="65" d="100"/>
          <a:sy n="65" d="100"/>
        </p:scale>
        <p:origin x="7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CEF78-81DB-4B38-B624-1D7C1BCE3D77}"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8E961-292E-41CE-B3CD-5FFA9D123D02}" type="slidenum">
              <a:rPr lang="en-US" smtClean="0"/>
              <a:t>‹#›</a:t>
            </a:fld>
            <a:endParaRPr lang="en-US"/>
          </a:p>
        </p:txBody>
      </p:sp>
    </p:spTree>
    <p:extLst>
      <p:ext uri="{BB962C8B-B14F-4D97-AF65-F5344CB8AC3E}">
        <p14:creationId xmlns:p14="http://schemas.microsoft.com/office/powerpoint/2010/main" val="384414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46B1D5-2F73-444C-AFED-6DA5B6C9A128}" type="slidenum">
              <a:rPr lang="en-US" smtClean="0"/>
              <a:t>1</a:t>
            </a:fld>
            <a:endParaRPr lang="en-US"/>
          </a:p>
        </p:txBody>
      </p:sp>
    </p:spTree>
    <p:extLst>
      <p:ext uri="{BB962C8B-B14F-4D97-AF65-F5344CB8AC3E}">
        <p14:creationId xmlns:p14="http://schemas.microsoft.com/office/powerpoint/2010/main" val="1204031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C’è</a:t>
            </a:r>
            <a:r>
              <a:rPr lang="en-US" dirty="0" smtClean="0"/>
              <a:t> la </a:t>
            </a:r>
            <a:r>
              <a:rPr lang="en-US" dirty="0" err="1" smtClean="0"/>
              <a:t>struttura</a:t>
            </a:r>
            <a:r>
              <a:rPr lang="en-US" dirty="0" smtClean="0"/>
              <a:t> 3D CRIOEM di </a:t>
            </a:r>
            <a:r>
              <a:rPr lang="en-US" dirty="0" err="1" smtClean="0"/>
              <a:t>lievito</a:t>
            </a:r>
            <a:r>
              <a:rPr lang="en-US" dirty="0" smtClean="0"/>
              <a:t>. Alpha fold </a:t>
            </a:r>
            <a:r>
              <a:rPr lang="en-US" dirty="0" err="1" smtClean="0"/>
              <a:t>predice</a:t>
            </a:r>
            <a:r>
              <a:rPr lang="en-US" dirty="0" smtClean="0"/>
              <a:t> quella </a:t>
            </a:r>
            <a:r>
              <a:rPr lang="en-US" dirty="0" err="1" smtClean="0"/>
              <a:t>umana</a:t>
            </a:r>
            <a:r>
              <a:rPr lang="en-US" dirty="0" smtClean="0"/>
              <a:t>.</a:t>
            </a:r>
            <a:r>
              <a:rPr lang="en-US" baseline="0" dirty="0" smtClean="0"/>
              <a:t> Ma alpha fold non la </a:t>
            </a:r>
            <a:r>
              <a:rPr lang="en-US" baseline="0" dirty="0" err="1" smtClean="0"/>
              <a:t>predice</a:t>
            </a:r>
            <a:r>
              <a:rPr lang="en-US" baseline="0" dirty="0" smtClean="0"/>
              <a:t> </a:t>
            </a:r>
            <a:r>
              <a:rPr lang="en-US" baseline="0" dirty="0" err="1" smtClean="0"/>
              <a:t>legata</a:t>
            </a:r>
            <a:r>
              <a:rPr lang="en-US" baseline="0" dirty="0" smtClean="0"/>
              <a:t> al DNA.</a:t>
            </a:r>
            <a:endParaRPr lang="en-US" dirty="0"/>
          </a:p>
        </p:txBody>
      </p:sp>
      <p:sp>
        <p:nvSpPr>
          <p:cNvPr id="4" name="Slide Number Placeholder 3"/>
          <p:cNvSpPr>
            <a:spLocks noGrp="1"/>
          </p:cNvSpPr>
          <p:nvPr>
            <p:ph type="sldNum" sz="quarter" idx="10"/>
          </p:nvPr>
        </p:nvSpPr>
        <p:spPr/>
        <p:txBody>
          <a:bodyPr/>
          <a:lstStyle/>
          <a:p>
            <a:fld id="{C946B1D5-2F73-444C-AFED-6DA5B6C9A128}" type="slidenum">
              <a:rPr lang="en-US" smtClean="0"/>
              <a:t>22</a:t>
            </a:fld>
            <a:endParaRPr lang="en-US"/>
          </a:p>
        </p:txBody>
      </p:sp>
    </p:spTree>
    <p:extLst>
      <p:ext uri="{BB962C8B-B14F-4D97-AF65-F5344CB8AC3E}">
        <p14:creationId xmlns:p14="http://schemas.microsoft.com/office/powerpoint/2010/main" val="4181372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Classico</a:t>
            </a:r>
            <a:r>
              <a:rPr lang="en-US" dirty="0" smtClean="0"/>
              <a:t> PALM finger domain </a:t>
            </a:r>
            <a:r>
              <a:rPr lang="en-US" dirty="0" err="1" smtClean="0"/>
              <a:t>tipico</a:t>
            </a:r>
            <a:r>
              <a:rPr lang="en-US" dirty="0" smtClean="0"/>
              <a:t> delle </a:t>
            </a:r>
            <a:r>
              <a:rPr lang="en-US" dirty="0" err="1" smtClean="0"/>
              <a:t>polimerasi</a:t>
            </a:r>
            <a:r>
              <a:rPr lang="en-US" dirty="0" smtClean="0"/>
              <a:t>.</a:t>
            </a:r>
          </a:p>
          <a:p>
            <a:r>
              <a:rPr lang="en-US" dirty="0" smtClean="0"/>
              <a:t>Il cluster Fe-S </a:t>
            </a:r>
            <a:r>
              <a:rPr lang="en-US" dirty="0" err="1" smtClean="0"/>
              <a:t>sembra</a:t>
            </a:r>
            <a:r>
              <a:rPr lang="en-US" dirty="0" smtClean="0"/>
              <a:t> </a:t>
            </a:r>
            <a:r>
              <a:rPr lang="en-US" dirty="0" err="1" smtClean="0"/>
              <a:t>che</a:t>
            </a:r>
            <a:r>
              <a:rPr lang="en-US" dirty="0" smtClean="0"/>
              <a:t> </a:t>
            </a:r>
            <a:r>
              <a:rPr lang="en-US" dirty="0" err="1" smtClean="0"/>
              <a:t>regoli</a:t>
            </a:r>
            <a:r>
              <a:rPr lang="en-US" dirty="0" smtClean="0"/>
              <a:t> il P-domain </a:t>
            </a:r>
            <a:r>
              <a:rPr lang="en-US" dirty="0" err="1" smtClean="0"/>
              <a:t>che</a:t>
            </a:r>
            <a:r>
              <a:rPr lang="en-US" dirty="0" smtClean="0"/>
              <a:t> </a:t>
            </a:r>
            <a:r>
              <a:rPr lang="en-US" dirty="0" err="1" smtClean="0"/>
              <a:t>controlla</a:t>
            </a:r>
            <a:r>
              <a:rPr lang="en-US" dirty="0" smtClean="0"/>
              <a:t> </a:t>
            </a:r>
            <a:r>
              <a:rPr lang="en-US" dirty="0" err="1" smtClean="0"/>
              <a:t>l’accesso</a:t>
            </a:r>
            <a:r>
              <a:rPr lang="en-US" dirty="0" smtClean="0"/>
              <a:t> del primer del DNA. Se </a:t>
            </a:r>
            <a:r>
              <a:rPr lang="en-US" dirty="0" err="1" smtClean="0"/>
              <a:t>c’è</a:t>
            </a:r>
            <a:r>
              <a:rPr lang="en-US" dirty="0" smtClean="0"/>
              <a:t> </a:t>
            </a:r>
            <a:r>
              <a:rPr lang="en-US" dirty="0" err="1" smtClean="0"/>
              <a:t>una</a:t>
            </a:r>
            <a:r>
              <a:rPr lang="en-US" dirty="0" smtClean="0"/>
              <a:t> </a:t>
            </a:r>
            <a:r>
              <a:rPr lang="en-US" dirty="0" err="1" smtClean="0"/>
              <a:t>mutazione</a:t>
            </a:r>
            <a:r>
              <a:rPr lang="en-US" dirty="0" smtClean="0"/>
              <a:t> </a:t>
            </a:r>
            <a:r>
              <a:rPr lang="en-US" dirty="0" err="1" smtClean="0"/>
              <a:t>all’apice</a:t>
            </a:r>
            <a:r>
              <a:rPr lang="en-US" baseline="0" dirty="0" smtClean="0"/>
              <a:t> del P-domain </a:t>
            </a:r>
            <a:r>
              <a:rPr lang="en-US" baseline="0" dirty="0" err="1" smtClean="0"/>
              <a:t>allora</a:t>
            </a:r>
            <a:r>
              <a:rPr lang="en-US" baseline="0" dirty="0" smtClean="0"/>
              <a:t> </a:t>
            </a:r>
            <a:r>
              <a:rPr lang="en-US" baseline="0" dirty="0" err="1" smtClean="0"/>
              <a:t>forse</a:t>
            </a:r>
            <a:r>
              <a:rPr lang="en-US" baseline="0" dirty="0" smtClean="0"/>
              <a:t> </a:t>
            </a:r>
            <a:r>
              <a:rPr lang="en-US" baseline="0" dirty="0" err="1" smtClean="0"/>
              <a:t>questo</a:t>
            </a:r>
            <a:r>
              <a:rPr lang="en-US" baseline="0" dirty="0" smtClean="0"/>
              <a:t> </a:t>
            </a:r>
            <a:r>
              <a:rPr lang="en-US" baseline="0" dirty="0" err="1" smtClean="0"/>
              <a:t>influire</a:t>
            </a:r>
            <a:r>
              <a:rPr lang="en-US" baseline="0" dirty="0" smtClean="0"/>
              <a:t> </a:t>
            </a:r>
            <a:r>
              <a:rPr lang="en-US" baseline="0" dirty="0" err="1" smtClean="0"/>
              <a:t>nell’ingresso</a:t>
            </a:r>
            <a:r>
              <a:rPr lang="en-US" baseline="0" dirty="0" smtClean="0"/>
              <a:t> del primer </a:t>
            </a:r>
            <a:r>
              <a:rPr lang="en-US" baseline="0" dirty="0" err="1" smtClean="0"/>
              <a:t>alla</a:t>
            </a:r>
            <a:r>
              <a:rPr lang="en-US" baseline="0" dirty="0" smtClean="0"/>
              <a:t> cleft del DNA.</a:t>
            </a:r>
            <a:endParaRPr lang="en-US" dirty="0"/>
          </a:p>
        </p:txBody>
      </p:sp>
      <p:sp>
        <p:nvSpPr>
          <p:cNvPr id="4" name="Slide Number Placeholder 3"/>
          <p:cNvSpPr>
            <a:spLocks noGrp="1"/>
          </p:cNvSpPr>
          <p:nvPr>
            <p:ph type="sldNum" sz="quarter" idx="10"/>
          </p:nvPr>
        </p:nvSpPr>
        <p:spPr/>
        <p:txBody>
          <a:bodyPr/>
          <a:lstStyle/>
          <a:p>
            <a:fld id="{C946B1D5-2F73-444C-AFED-6DA5B6C9A128}" type="slidenum">
              <a:rPr lang="en-US" smtClean="0"/>
              <a:t>23</a:t>
            </a:fld>
            <a:endParaRPr lang="en-US"/>
          </a:p>
        </p:txBody>
      </p:sp>
    </p:spTree>
    <p:extLst>
      <p:ext uri="{BB962C8B-B14F-4D97-AF65-F5344CB8AC3E}">
        <p14:creationId xmlns:p14="http://schemas.microsoft.com/office/powerpoint/2010/main" val="114822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POLE and POLD1 encode the catalytic and proofreading subunits of DNA polymerase ε and polymerase δ, and play important roles in DNA replication and proofreading</a:t>
            </a:r>
            <a:endParaRPr lang="en-US" dirty="0"/>
          </a:p>
        </p:txBody>
      </p:sp>
      <p:sp>
        <p:nvSpPr>
          <p:cNvPr id="4" name="Slide Number Placeholder 3"/>
          <p:cNvSpPr>
            <a:spLocks noGrp="1"/>
          </p:cNvSpPr>
          <p:nvPr>
            <p:ph type="sldNum" sz="quarter" idx="10"/>
          </p:nvPr>
        </p:nvSpPr>
        <p:spPr/>
        <p:txBody>
          <a:bodyPr/>
          <a:lstStyle/>
          <a:p>
            <a:fld id="{C946B1D5-2F73-444C-AFED-6DA5B6C9A128}" type="slidenum">
              <a:rPr lang="en-US" smtClean="0"/>
              <a:t>2</a:t>
            </a:fld>
            <a:endParaRPr lang="en-US"/>
          </a:p>
        </p:txBody>
      </p:sp>
    </p:spTree>
    <p:extLst>
      <p:ext uri="{BB962C8B-B14F-4D97-AF65-F5344CB8AC3E}">
        <p14:creationId xmlns:p14="http://schemas.microsoft.com/office/powerpoint/2010/main" val="317587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8E961-292E-41CE-B3CD-5FFA9D123D02}" type="slidenum">
              <a:rPr lang="en-US" smtClean="0"/>
              <a:t>3</a:t>
            </a:fld>
            <a:endParaRPr lang="en-US"/>
          </a:p>
        </p:txBody>
      </p:sp>
    </p:spTree>
    <p:extLst>
      <p:ext uri="{BB962C8B-B14F-4D97-AF65-F5344CB8AC3E}">
        <p14:creationId xmlns:p14="http://schemas.microsoft.com/office/powerpoint/2010/main" val="395591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knowledge of individual genetic variants is not sufficient for determining the causality or predisposition to a particular disease without a clear picture of the impact of the genetic variants on the protein activity.</a:t>
            </a:r>
          </a:p>
          <a:p>
            <a:r>
              <a:rPr lang="en-US" sz="1200" b="0" i="0" u="none" strike="noStrike" kern="1200" baseline="0" dirty="0">
                <a:solidFill>
                  <a:schemeClr val="tx1"/>
                </a:solidFill>
                <a:latin typeface="+mn-lt"/>
                <a:ea typeface="+mn-ea"/>
                <a:cs typeface="+mn-cs"/>
              </a:rPr>
              <a:t>Even though computational methods are considered a valid tool in clinical practice for interpreting genetic variants [3], they</a:t>
            </a:r>
          </a:p>
          <a:p>
            <a:r>
              <a:rPr lang="en-US" sz="1200" b="0" i="0" u="none" strike="noStrike" kern="1200" baseline="0" dirty="0">
                <a:solidFill>
                  <a:schemeClr val="tx1"/>
                </a:solidFill>
                <a:latin typeface="+mn-lt"/>
                <a:ea typeface="+mn-ea"/>
                <a:cs typeface="+mn-cs"/>
              </a:rPr>
              <a:t>have limited predictive power [4–6]. This approach is not sufficient for explaining the complexity of human diseases because it focuses only on the protein without considering pathways and interactions inside the cell. The other approach is based on the use of model</a:t>
            </a:r>
          </a:p>
          <a:p>
            <a:r>
              <a:rPr lang="en-US" sz="1200" b="0" i="0" u="none" strike="noStrike" kern="1200" baseline="0" dirty="0">
                <a:solidFill>
                  <a:schemeClr val="tx1"/>
                </a:solidFill>
                <a:latin typeface="+mn-lt"/>
                <a:ea typeface="+mn-ea"/>
                <a:cs typeface="+mn-cs"/>
              </a:rPr>
              <a:t>organisms (MOs) such as yeast, worm, fly, zebrafish, and mouse.</a:t>
            </a:r>
          </a:p>
          <a:p>
            <a:r>
              <a:rPr lang="en-US" sz="1200" b="0" i="0" u="none" strike="noStrike" kern="1200" baseline="0" dirty="0">
                <a:solidFill>
                  <a:schemeClr val="tx1"/>
                </a:solidFill>
                <a:latin typeface="+mn-lt"/>
                <a:ea typeface="+mn-ea"/>
                <a:cs typeface="+mn-cs"/>
              </a:rPr>
              <a:t>The budding yeast Saccharomyces cerevisiae has been an excellent model system for the study of DNA replication.</a:t>
            </a:r>
            <a:endParaRPr lang="en-US" dirty="0"/>
          </a:p>
        </p:txBody>
      </p:sp>
      <p:sp>
        <p:nvSpPr>
          <p:cNvPr id="4" name="Slide Number Placeholder 3"/>
          <p:cNvSpPr>
            <a:spLocks noGrp="1"/>
          </p:cNvSpPr>
          <p:nvPr>
            <p:ph type="sldNum" sz="quarter" idx="10"/>
          </p:nvPr>
        </p:nvSpPr>
        <p:spPr/>
        <p:txBody>
          <a:bodyPr/>
          <a:lstStyle/>
          <a:p>
            <a:fld id="{2B38E961-292E-41CE-B3CD-5FFA9D123D02}" type="slidenum">
              <a:rPr lang="en-US" smtClean="0"/>
              <a:t>8</a:t>
            </a:fld>
            <a:endParaRPr lang="en-US"/>
          </a:p>
        </p:txBody>
      </p:sp>
    </p:spTree>
    <p:extLst>
      <p:ext uri="{BB962C8B-B14F-4D97-AF65-F5344CB8AC3E}">
        <p14:creationId xmlns:p14="http://schemas.microsoft.com/office/powerpoint/2010/main" val="42978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Nel</a:t>
            </a:r>
            <a:r>
              <a:rPr lang="en-US" baseline="0" dirty="0" smtClean="0"/>
              <a:t> </a:t>
            </a:r>
            <a:r>
              <a:rPr lang="en-US" baseline="0" dirty="0" err="1" smtClean="0"/>
              <a:t>laboratorio</a:t>
            </a:r>
            <a:r>
              <a:rPr lang="en-US" baseline="0" dirty="0" smtClean="0"/>
              <a:t> di Genova </a:t>
            </a:r>
            <a:r>
              <a:rPr lang="en-US" baseline="0" dirty="0" err="1" smtClean="0"/>
              <a:t>diretto</a:t>
            </a:r>
            <a:r>
              <a:rPr lang="en-US" baseline="0" dirty="0" smtClean="0"/>
              <a:t> da </a:t>
            </a:r>
            <a:r>
              <a:rPr lang="en-US" baseline="0" dirty="0" err="1" smtClean="0"/>
              <a:t>Stefanoa</a:t>
            </a:r>
            <a:r>
              <a:rPr lang="en-US" baseline="0" dirty="0" smtClean="0"/>
              <a:t> Girotto, </a:t>
            </a:r>
            <a:r>
              <a:rPr lang="en-US" baseline="0" dirty="0" err="1" smtClean="0"/>
              <a:t>sono</a:t>
            </a:r>
            <a:r>
              <a:rPr lang="en-US" baseline="0" dirty="0" smtClean="0"/>
              <a:t> </a:t>
            </a:r>
            <a:r>
              <a:rPr lang="en-US" baseline="0" dirty="0" err="1" smtClean="0"/>
              <a:t>stati</a:t>
            </a:r>
            <a:r>
              <a:rPr lang="en-US" baseline="0" dirty="0" smtClean="0"/>
              <a:t> </a:t>
            </a:r>
            <a:r>
              <a:rPr lang="en-US" baseline="0" dirty="0" err="1" smtClean="0"/>
              <a:t>condotti</a:t>
            </a:r>
            <a:r>
              <a:rPr lang="en-US" baseline="0" dirty="0" smtClean="0"/>
              <a:t> </a:t>
            </a:r>
            <a:r>
              <a:rPr lang="en-US" baseline="0" dirty="0" err="1" smtClean="0"/>
              <a:t>degli</a:t>
            </a:r>
            <a:r>
              <a:rPr lang="en-US" baseline="0" dirty="0" smtClean="0"/>
              <a:t> </a:t>
            </a:r>
            <a:r>
              <a:rPr lang="en-US" b="1" baseline="0" dirty="0" err="1" smtClean="0"/>
              <a:t>esperimenti</a:t>
            </a:r>
            <a:r>
              <a:rPr lang="en-US" b="1" baseline="0" dirty="0" smtClean="0"/>
              <a:t> in vitro</a:t>
            </a:r>
            <a:r>
              <a:rPr lang="en-US" baseline="0" dirty="0" smtClean="0"/>
              <a:t> per </a:t>
            </a:r>
            <a:r>
              <a:rPr lang="en-US" baseline="0" dirty="0" err="1" smtClean="0"/>
              <a:t>valutare</a:t>
            </a:r>
            <a:r>
              <a:rPr lang="en-US" baseline="0" dirty="0" smtClean="0"/>
              <a:t> </a:t>
            </a:r>
            <a:r>
              <a:rPr lang="en-US" baseline="0" dirty="0" err="1" smtClean="0"/>
              <a:t>l’impatto</a:t>
            </a:r>
            <a:r>
              <a:rPr lang="en-US" baseline="0" dirty="0" smtClean="0"/>
              <a:t> </a:t>
            </a:r>
            <a:r>
              <a:rPr lang="en-US" baseline="0" dirty="0" err="1" smtClean="0"/>
              <a:t>funzionale</a:t>
            </a:r>
            <a:r>
              <a:rPr lang="en-US" baseline="0" dirty="0" smtClean="0"/>
              <a:t> delle </a:t>
            </a:r>
            <a:r>
              <a:rPr lang="en-US" baseline="0" dirty="0" err="1" smtClean="0"/>
              <a:t>mutazioni</a:t>
            </a:r>
            <a:r>
              <a:rPr lang="en-US" baseline="0" dirty="0" smtClean="0"/>
              <a:t> </a:t>
            </a:r>
            <a:r>
              <a:rPr lang="en-US" baseline="0" dirty="0" err="1" smtClean="0"/>
              <a:t>nel</a:t>
            </a:r>
            <a:r>
              <a:rPr lang="en-US" baseline="0" dirty="0" smtClean="0"/>
              <a:t> </a:t>
            </a:r>
            <a:r>
              <a:rPr lang="en-US" baseline="0" dirty="0" err="1" smtClean="0"/>
              <a:t>dominimo</a:t>
            </a:r>
            <a:r>
              <a:rPr lang="en-US" baseline="0" dirty="0" smtClean="0"/>
              <a:t> </a:t>
            </a:r>
            <a:r>
              <a:rPr lang="en-US" baseline="0" dirty="0" err="1" smtClean="0"/>
              <a:t>polimerasico</a:t>
            </a:r>
            <a:r>
              <a:rPr lang="en-US" baseline="0" dirty="0" smtClean="0"/>
              <a:t> </a:t>
            </a:r>
            <a:r>
              <a:rPr lang="en-US" baseline="0" dirty="0" err="1" smtClean="0"/>
              <a:t>della</a:t>
            </a:r>
            <a:r>
              <a:rPr lang="en-US" baseline="0" dirty="0" smtClean="0"/>
              <a:t> POLE. Come </a:t>
            </a:r>
            <a:r>
              <a:rPr lang="en-US" baseline="0" dirty="0" err="1" smtClean="0"/>
              <a:t>già</a:t>
            </a:r>
            <a:r>
              <a:rPr lang="en-US" baseline="0" dirty="0" smtClean="0"/>
              <a:t> </a:t>
            </a:r>
            <a:r>
              <a:rPr lang="en-US" baseline="0" dirty="0" err="1" smtClean="0"/>
              <a:t>riportato</a:t>
            </a:r>
            <a:r>
              <a:rPr lang="en-US" baseline="0" dirty="0" smtClean="0"/>
              <a:t> </a:t>
            </a:r>
            <a:r>
              <a:rPr lang="en-US" baseline="0" dirty="0" err="1" smtClean="0"/>
              <a:t>nel</a:t>
            </a:r>
            <a:r>
              <a:rPr lang="en-US" baseline="0" dirty="0" smtClean="0"/>
              <a:t> </a:t>
            </a:r>
            <a:r>
              <a:rPr lang="en-US" baseline="0" dirty="0" err="1" smtClean="0"/>
              <a:t>precedente</a:t>
            </a:r>
            <a:r>
              <a:rPr lang="en-US" baseline="0" dirty="0" smtClean="0"/>
              <a:t> meeting </a:t>
            </a:r>
            <a:r>
              <a:rPr lang="en-US" baseline="0" dirty="0" err="1" smtClean="0"/>
              <a:t>plenario</a:t>
            </a:r>
            <a:r>
              <a:rPr lang="en-US" baseline="0" dirty="0" smtClean="0"/>
              <a:t> </a:t>
            </a:r>
            <a:r>
              <a:rPr lang="en-US" baseline="0" dirty="0" err="1" smtClean="0"/>
              <a:t>si</a:t>
            </a:r>
            <a:r>
              <a:rPr lang="en-US" baseline="0" dirty="0" smtClean="0"/>
              <a:t> è espresso la </a:t>
            </a:r>
            <a:r>
              <a:rPr lang="en-US" baseline="0" dirty="0" err="1" smtClean="0"/>
              <a:t>subunità</a:t>
            </a:r>
            <a:r>
              <a:rPr lang="en-US" baseline="0" dirty="0" smtClean="0"/>
              <a:t> 1-1186 </a:t>
            </a:r>
            <a:r>
              <a:rPr lang="en-US" baseline="0" dirty="0" err="1" smtClean="0"/>
              <a:t>che</a:t>
            </a:r>
            <a:r>
              <a:rPr lang="en-US" baseline="0" dirty="0" smtClean="0"/>
              <a:t> include </a:t>
            </a:r>
            <a:r>
              <a:rPr lang="en-US" baseline="0" dirty="0" err="1" smtClean="0"/>
              <a:t>sia</a:t>
            </a:r>
            <a:r>
              <a:rPr lang="en-US" baseline="0" dirty="0" smtClean="0"/>
              <a:t> </a:t>
            </a:r>
            <a:r>
              <a:rPr lang="en-US" baseline="0" dirty="0" err="1" smtClean="0"/>
              <a:t>il</a:t>
            </a:r>
            <a:r>
              <a:rPr lang="en-US" baseline="0" dirty="0" smtClean="0"/>
              <a:t> </a:t>
            </a:r>
            <a:r>
              <a:rPr lang="en-US" b="1" baseline="0" dirty="0" err="1" smtClean="0"/>
              <a:t>dominio</a:t>
            </a:r>
            <a:r>
              <a:rPr lang="en-US" b="1" baseline="0" dirty="0" smtClean="0"/>
              <a:t> </a:t>
            </a:r>
            <a:r>
              <a:rPr lang="en-US" b="1" baseline="0" dirty="0" err="1" smtClean="0"/>
              <a:t>esonucleasico</a:t>
            </a:r>
            <a:r>
              <a:rPr lang="en-US" b="1" baseline="0" dirty="0" smtClean="0"/>
              <a:t> </a:t>
            </a:r>
            <a:r>
              <a:rPr lang="en-US" b="1" baseline="0" dirty="0" err="1" smtClean="0"/>
              <a:t>che</a:t>
            </a:r>
            <a:r>
              <a:rPr lang="en-US" b="1" baseline="0" dirty="0" smtClean="0"/>
              <a:t> </a:t>
            </a:r>
            <a:r>
              <a:rPr lang="en-US" b="1" baseline="0" dirty="0" err="1" smtClean="0"/>
              <a:t>il</a:t>
            </a:r>
            <a:r>
              <a:rPr lang="en-US" b="1" baseline="0" dirty="0" smtClean="0"/>
              <a:t> </a:t>
            </a:r>
            <a:r>
              <a:rPr lang="en-US" b="1" baseline="0" dirty="0" err="1" smtClean="0"/>
              <a:t>dominio</a:t>
            </a:r>
            <a:r>
              <a:rPr lang="en-US" b="1" baseline="0" dirty="0" smtClean="0"/>
              <a:t> </a:t>
            </a:r>
            <a:r>
              <a:rPr lang="en-US" b="1" baseline="0" dirty="0" err="1" smtClean="0"/>
              <a:t>polimerasico</a:t>
            </a:r>
            <a:r>
              <a:rPr lang="en-US" b="1" baseline="0" dirty="0" smtClean="0"/>
              <a:t> </a:t>
            </a:r>
            <a:r>
              <a:rPr lang="en-US" baseline="0" dirty="0" smtClean="0"/>
              <a:t>per la </a:t>
            </a:r>
            <a:r>
              <a:rPr lang="en-US" baseline="0" dirty="0" err="1" smtClean="0"/>
              <a:t>proteina</a:t>
            </a:r>
            <a:r>
              <a:rPr lang="en-US" baseline="0" dirty="0" smtClean="0"/>
              <a:t> wild-type e per </a:t>
            </a:r>
            <a:r>
              <a:rPr lang="en-US" baseline="0" dirty="0" err="1" smtClean="0"/>
              <a:t>il</a:t>
            </a:r>
            <a:r>
              <a:rPr lang="en-US" baseline="0" dirty="0" smtClean="0"/>
              <a:t> </a:t>
            </a:r>
            <a:r>
              <a:rPr lang="en-US" baseline="0" dirty="0" err="1" smtClean="0"/>
              <a:t>mutazante</a:t>
            </a:r>
            <a:r>
              <a:rPr lang="en-US" baseline="0" dirty="0" smtClean="0"/>
              <a:t> F695V, </a:t>
            </a:r>
            <a:r>
              <a:rPr lang="en-US" baseline="0" dirty="0" err="1" smtClean="0"/>
              <a:t>ovvero</a:t>
            </a:r>
            <a:r>
              <a:rPr lang="en-US" baseline="0" dirty="0" smtClean="0"/>
              <a:t> la </a:t>
            </a:r>
            <a:r>
              <a:rPr lang="en-US" baseline="0" dirty="0" err="1" smtClean="0"/>
              <a:t>mutazione</a:t>
            </a:r>
            <a:r>
              <a:rPr lang="en-US" baseline="0" dirty="0" smtClean="0"/>
              <a:t> </a:t>
            </a:r>
            <a:r>
              <a:rPr lang="en-US" baseline="0" dirty="0" err="1" smtClean="0"/>
              <a:t>trovata</a:t>
            </a:r>
            <a:r>
              <a:rPr lang="en-US" baseline="0" dirty="0" smtClean="0"/>
              <a:t> </a:t>
            </a:r>
            <a:r>
              <a:rPr lang="en-US" baseline="0" dirty="0" err="1" smtClean="0"/>
              <a:t>nel</a:t>
            </a:r>
            <a:r>
              <a:rPr lang="en-US" baseline="0" dirty="0" smtClean="0"/>
              <a:t> </a:t>
            </a:r>
            <a:r>
              <a:rPr lang="en-US" baseline="0" dirty="0" err="1" smtClean="0"/>
              <a:t>paziente</a:t>
            </a:r>
            <a:r>
              <a:rPr lang="en-US" baseline="0" dirty="0" smtClean="0"/>
              <a:t> </a:t>
            </a:r>
            <a:r>
              <a:rPr lang="en-US" baseline="0" dirty="0" err="1" smtClean="0"/>
              <a:t>che</a:t>
            </a:r>
            <a:r>
              <a:rPr lang="en-US" baseline="0" dirty="0" smtClean="0"/>
              <a:t> vi ha </a:t>
            </a:r>
            <a:r>
              <a:rPr lang="en-US" baseline="0" dirty="0" err="1" smtClean="0"/>
              <a:t>descritto</a:t>
            </a:r>
            <a:r>
              <a:rPr lang="en-US" baseline="0" dirty="0" smtClean="0"/>
              <a:t> </a:t>
            </a:r>
            <a:r>
              <a:rPr lang="en-US" baseline="0" dirty="0" err="1" smtClean="0"/>
              <a:t>precedentemente</a:t>
            </a:r>
            <a:r>
              <a:rPr lang="en-US" baseline="0" dirty="0" smtClean="0"/>
              <a:t> Manuela.  Questa </a:t>
            </a:r>
            <a:r>
              <a:rPr lang="en-US" baseline="0" dirty="0" err="1" smtClean="0"/>
              <a:t>subunità</a:t>
            </a:r>
            <a:r>
              <a:rPr lang="en-US" baseline="0" dirty="0" smtClean="0"/>
              <a:t> è </a:t>
            </a:r>
            <a:r>
              <a:rPr lang="en-US" baseline="0" dirty="0" err="1" smtClean="0"/>
              <a:t>stata</a:t>
            </a:r>
            <a:r>
              <a:rPr lang="en-US" baseline="0" dirty="0" smtClean="0"/>
              <a:t> </a:t>
            </a:r>
            <a:r>
              <a:rPr lang="en-US" b="1" baseline="0" dirty="0" smtClean="0"/>
              <a:t>espresso e </a:t>
            </a:r>
            <a:r>
              <a:rPr lang="en-US" b="1" baseline="0" dirty="0" err="1" smtClean="0"/>
              <a:t>putificata</a:t>
            </a:r>
            <a:r>
              <a:rPr lang="en-US" b="1" baseline="0" dirty="0" smtClean="0"/>
              <a:t> </a:t>
            </a:r>
            <a:r>
              <a:rPr lang="en-US" baseline="0" dirty="0" smtClean="0"/>
              <a:t>e qui </a:t>
            </a:r>
            <a:r>
              <a:rPr lang="en-US" baseline="0" dirty="0" err="1" smtClean="0"/>
              <a:t>potete</a:t>
            </a:r>
            <a:r>
              <a:rPr lang="en-US" baseline="0" dirty="0" smtClean="0"/>
              <a:t> </a:t>
            </a:r>
            <a:r>
              <a:rPr lang="en-US" baseline="0" dirty="0" err="1" smtClean="0"/>
              <a:t>vedere</a:t>
            </a:r>
            <a:r>
              <a:rPr lang="en-US" baseline="0" dirty="0" smtClean="0"/>
              <a:t> I </a:t>
            </a:r>
            <a:r>
              <a:rPr lang="en-US" baseline="0" dirty="0" err="1" smtClean="0"/>
              <a:t>risultati</a:t>
            </a:r>
            <a:r>
              <a:rPr lang="en-US" baseline="0" dirty="0" smtClean="0"/>
              <a:t> del western-blot. </a:t>
            </a:r>
            <a:r>
              <a:rPr lang="en-US" baseline="0" dirty="0" err="1" smtClean="0"/>
              <a:t>Successivamente</a:t>
            </a:r>
            <a:r>
              <a:rPr lang="en-US" baseline="0" dirty="0" smtClean="0"/>
              <a:t> con I </a:t>
            </a:r>
            <a:r>
              <a:rPr lang="en-US" baseline="0" dirty="0" err="1" smtClean="0"/>
              <a:t>composti</a:t>
            </a:r>
            <a:r>
              <a:rPr lang="en-US" baseline="0" dirty="0" smtClean="0"/>
              <a:t> </a:t>
            </a:r>
            <a:r>
              <a:rPr lang="en-US" baseline="0" dirty="0" err="1" smtClean="0"/>
              <a:t>putificati</a:t>
            </a:r>
            <a:r>
              <a:rPr lang="en-US" baseline="0" dirty="0" smtClean="0"/>
              <a:t> </a:t>
            </a:r>
            <a:r>
              <a:rPr lang="en-US" baseline="0" dirty="0" err="1" smtClean="0"/>
              <a:t>sono</a:t>
            </a:r>
            <a:r>
              <a:rPr lang="en-US" baseline="0" dirty="0" smtClean="0"/>
              <a:t> </a:t>
            </a:r>
            <a:r>
              <a:rPr lang="en-US" baseline="0" dirty="0" err="1" smtClean="0"/>
              <a:t>stati</a:t>
            </a:r>
            <a:r>
              <a:rPr lang="en-US" baseline="0" dirty="0" smtClean="0"/>
              <a:t> </a:t>
            </a:r>
            <a:r>
              <a:rPr lang="en-US" baseline="0" dirty="0" err="1" smtClean="0"/>
              <a:t>condotti</a:t>
            </a:r>
            <a:r>
              <a:rPr lang="en-US" baseline="0" dirty="0" smtClean="0"/>
              <a:t> di </a:t>
            </a:r>
            <a:r>
              <a:rPr lang="en-US" b="1" baseline="0" dirty="0" err="1" smtClean="0"/>
              <a:t>saggi</a:t>
            </a:r>
            <a:r>
              <a:rPr lang="en-US" b="1" baseline="0" dirty="0" smtClean="0"/>
              <a:t> </a:t>
            </a:r>
            <a:r>
              <a:rPr lang="en-US" b="1" baseline="0" dirty="0" err="1" smtClean="0"/>
              <a:t>funzionali</a:t>
            </a:r>
            <a:r>
              <a:rPr lang="en-US" b="1" baseline="0" dirty="0" smtClean="0"/>
              <a:t> </a:t>
            </a:r>
            <a:r>
              <a:rPr lang="en-US" baseline="0" dirty="0" smtClean="0"/>
              <a:t>per </a:t>
            </a:r>
            <a:r>
              <a:rPr lang="en-US" baseline="0" dirty="0" err="1" smtClean="0"/>
              <a:t>vedere</a:t>
            </a:r>
            <a:r>
              <a:rPr lang="en-US" baseline="0" dirty="0" smtClean="0"/>
              <a:t> in primo </a:t>
            </a:r>
            <a:r>
              <a:rPr lang="en-US" baseline="0" dirty="0" err="1" smtClean="0"/>
              <a:t>luogo</a:t>
            </a:r>
            <a:r>
              <a:rPr lang="en-US" baseline="0" dirty="0" smtClean="0"/>
              <a:t> la </a:t>
            </a:r>
            <a:r>
              <a:rPr lang="en-US" baseline="0" dirty="0" err="1" smtClean="0"/>
              <a:t>capacità</a:t>
            </a:r>
            <a:r>
              <a:rPr lang="en-US" baseline="0" dirty="0" smtClean="0"/>
              <a:t> del </a:t>
            </a:r>
            <a:r>
              <a:rPr lang="en-US" baseline="0" dirty="0" err="1" smtClean="0"/>
              <a:t>mutante</a:t>
            </a:r>
            <a:r>
              <a:rPr lang="en-US" baseline="0" dirty="0" smtClean="0"/>
              <a:t> di </a:t>
            </a:r>
            <a:r>
              <a:rPr lang="en-US" baseline="0" dirty="0" err="1" smtClean="0"/>
              <a:t>portare</a:t>
            </a:r>
            <a:r>
              <a:rPr lang="en-US" baseline="0" dirty="0" smtClean="0"/>
              <a:t> a </a:t>
            </a:r>
            <a:r>
              <a:rPr lang="en-US" baseline="0" dirty="0" err="1" smtClean="0"/>
              <a:t>termine</a:t>
            </a:r>
            <a:r>
              <a:rPr lang="en-US" b="0" baseline="0" dirty="0" smtClean="0"/>
              <a:t> la </a:t>
            </a:r>
            <a:r>
              <a:rPr lang="en-US" b="1" baseline="0" dirty="0" err="1" smtClean="0"/>
              <a:t>polimeizzazione</a:t>
            </a:r>
            <a:r>
              <a:rPr lang="en-US" b="1" baseline="0" dirty="0" smtClean="0"/>
              <a:t> del DNA</a:t>
            </a:r>
            <a:r>
              <a:rPr lang="en-US" baseline="0" dirty="0" smtClean="0"/>
              <a:t>. Come </a:t>
            </a:r>
            <a:r>
              <a:rPr lang="en-US" baseline="0" dirty="0" err="1" smtClean="0"/>
              <a:t>potete</a:t>
            </a:r>
            <a:r>
              <a:rPr lang="en-US" baseline="0" dirty="0" smtClean="0"/>
              <a:t> </a:t>
            </a:r>
            <a:r>
              <a:rPr lang="en-US" baseline="0" dirty="0" err="1" smtClean="0"/>
              <a:t>vedere</a:t>
            </a:r>
            <a:r>
              <a:rPr lang="en-US" baseline="0" dirty="0" smtClean="0"/>
              <a:t> dal gel a </a:t>
            </a:r>
            <a:r>
              <a:rPr lang="en-US" baseline="0" dirty="0" err="1" smtClean="0"/>
              <a:t>sinistra</a:t>
            </a:r>
            <a:r>
              <a:rPr lang="en-US" baseline="0" dirty="0" smtClean="0"/>
              <a:t> </a:t>
            </a:r>
            <a:r>
              <a:rPr lang="en-US" baseline="0" dirty="0" err="1" smtClean="0"/>
              <a:t>l’attività</a:t>
            </a:r>
            <a:r>
              <a:rPr lang="en-US" baseline="0" dirty="0" smtClean="0"/>
              <a:t> </a:t>
            </a:r>
            <a:r>
              <a:rPr lang="en-US" baseline="0" dirty="0" err="1" smtClean="0"/>
              <a:t>polimerasica</a:t>
            </a:r>
            <a:r>
              <a:rPr lang="en-US" baseline="0" dirty="0" smtClean="0"/>
              <a:t> è </a:t>
            </a:r>
            <a:r>
              <a:rPr lang="en-US" baseline="0" dirty="0" err="1" smtClean="0"/>
              <a:t>presente</a:t>
            </a:r>
            <a:r>
              <a:rPr lang="en-US" baseline="0" dirty="0" smtClean="0"/>
              <a:t> </a:t>
            </a:r>
            <a:r>
              <a:rPr lang="en-US" baseline="0" dirty="0" err="1" smtClean="0"/>
              <a:t>sia</a:t>
            </a:r>
            <a:r>
              <a:rPr lang="en-US" baseline="0" dirty="0" smtClean="0"/>
              <a:t> </a:t>
            </a:r>
            <a:r>
              <a:rPr lang="en-US" baseline="0" dirty="0" err="1" smtClean="0"/>
              <a:t>nel</a:t>
            </a:r>
            <a:r>
              <a:rPr lang="en-US" baseline="0" dirty="0" smtClean="0"/>
              <a:t> WT </a:t>
            </a:r>
            <a:r>
              <a:rPr lang="en-US" baseline="0" dirty="0" err="1" smtClean="0"/>
              <a:t>che</a:t>
            </a:r>
            <a:r>
              <a:rPr lang="en-US" baseline="0" dirty="0" smtClean="0"/>
              <a:t> </a:t>
            </a:r>
            <a:r>
              <a:rPr lang="en-US" baseline="0" dirty="0" err="1" smtClean="0"/>
              <a:t>nel</a:t>
            </a:r>
            <a:r>
              <a:rPr lang="en-US" baseline="0" dirty="0" smtClean="0"/>
              <a:t> </a:t>
            </a:r>
            <a:r>
              <a:rPr lang="en-US" baseline="0" dirty="0" err="1" smtClean="0"/>
              <a:t>mutante</a:t>
            </a:r>
            <a:r>
              <a:rPr lang="en-US" baseline="0" dirty="0" smtClean="0"/>
              <a:t>, </a:t>
            </a:r>
            <a:r>
              <a:rPr lang="en-US" baseline="0" dirty="0" err="1" smtClean="0"/>
              <a:t>quindi</a:t>
            </a:r>
            <a:r>
              <a:rPr lang="en-US" baseline="0" dirty="0" smtClean="0"/>
              <a:t> la Perdita di </a:t>
            </a:r>
            <a:r>
              <a:rPr lang="en-US" baseline="0" dirty="0" err="1" smtClean="0"/>
              <a:t>funzionalità</a:t>
            </a:r>
            <a:r>
              <a:rPr lang="en-US" baseline="0" dirty="0" smtClean="0"/>
              <a:t> non è </a:t>
            </a:r>
            <a:r>
              <a:rPr lang="en-US" baseline="0" dirty="0" err="1" smtClean="0"/>
              <a:t>completa</a:t>
            </a:r>
            <a:r>
              <a:rPr lang="en-US" baseline="0" dirty="0" smtClean="0"/>
              <a:t>. </a:t>
            </a:r>
          </a:p>
          <a:p>
            <a:endParaRPr lang="en-US" baseline="0" dirty="0" smtClean="0"/>
          </a:p>
          <a:p>
            <a:r>
              <a:rPr lang="en-US" baseline="0" dirty="0" err="1" smtClean="0"/>
              <a:t>Andando</a:t>
            </a:r>
            <a:r>
              <a:rPr lang="en-US" baseline="0" dirty="0" smtClean="0"/>
              <a:t> </a:t>
            </a:r>
            <a:r>
              <a:rPr lang="en-US" baseline="0" dirty="0" err="1" smtClean="0"/>
              <a:t>però</a:t>
            </a:r>
            <a:r>
              <a:rPr lang="en-US" baseline="0" dirty="0" smtClean="0"/>
              <a:t> a </a:t>
            </a:r>
            <a:r>
              <a:rPr lang="en-US" baseline="0" dirty="0" err="1" smtClean="0"/>
              <a:t>valutare</a:t>
            </a:r>
            <a:r>
              <a:rPr lang="en-US" baseline="0" dirty="0" smtClean="0"/>
              <a:t> l </a:t>
            </a:r>
            <a:r>
              <a:rPr lang="en-US" baseline="0" dirty="0" err="1" smtClean="0"/>
              <a:t>lunghezza</a:t>
            </a:r>
            <a:r>
              <a:rPr lang="en-US" baseline="0" dirty="0" smtClean="0"/>
              <a:t> </a:t>
            </a:r>
            <a:r>
              <a:rPr lang="en-US" baseline="0" dirty="0" err="1" smtClean="0"/>
              <a:t>dei</a:t>
            </a:r>
            <a:r>
              <a:rPr lang="en-US" baseline="0" dirty="0" smtClean="0"/>
              <a:t> </a:t>
            </a:r>
            <a:r>
              <a:rPr lang="en-US" baseline="0" dirty="0" err="1" smtClean="0"/>
              <a:t>frammenti</a:t>
            </a:r>
            <a:r>
              <a:rPr lang="en-US" baseline="0" dirty="0" smtClean="0"/>
              <a:t> </a:t>
            </a:r>
            <a:r>
              <a:rPr lang="en-US" baseline="0" dirty="0" err="1" smtClean="0"/>
              <a:t>sintetizzati</a:t>
            </a:r>
            <a:r>
              <a:rPr lang="en-US" baseline="0" dirty="0" smtClean="0"/>
              <a:t> </a:t>
            </a:r>
            <a:r>
              <a:rPr lang="en-US" baseline="0" dirty="0" err="1" smtClean="0"/>
              <a:t>si</a:t>
            </a:r>
            <a:r>
              <a:rPr lang="en-US" baseline="0" dirty="0" smtClean="0"/>
              <a:t> nota </a:t>
            </a:r>
            <a:r>
              <a:rPr lang="en-US" baseline="0" dirty="0" err="1" smtClean="0"/>
              <a:t>una</a:t>
            </a:r>
            <a:r>
              <a:rPr lang="en-US" baseline="0" dirty="0" smtClean="0"/>
              <a:t> </a:t>
            </a:r>
            <a:r>
              <a:rPr lang="en-US" baseline="0" dirty="0" err="1" smtClean="0"/>
              <a:t>differenza</a:t>
            </a:r>
            <a:r>
              <a:rPr lang="en-US" baseline="0" dirty="0" smtClean="0"/>
              <a:t> fra I due </a:t>
            </a:r>
            <a:r>
              <a:rPr lang="en-US" baseline="0" dirty="0" err="1" smtClean="0"/>
              <a:t>casi</a:t>
            </a:r>
            <a:r>
              <a:rPr lang="en-US" baseline="0" dirty="0" smtClean="0"/>
              <a:t>: </a:t>
            </a:r>
            <a:r>
              <a:rPr lang="en-US" baseline="0" dirty="0" err="1" smtClean="0"/>
              <a:t>mediamente</a:t>
            </a:r>
            <a:r>
              <a:rPr lang="en-US" baseline="0" dirty="0" smtClean="0"/>
              <a:t> la </a:t>
            </a:r>
            <a:r>
              <a:rPr lang="en-US" baseline="0" dirty="0" err="1" smtClean="0"/>
              <a:t>lunghezza</a:t>
            </a:r>
            <a:r>
              <a:rPr lang="en-US" baseline="0" dirty="0" smtClean="0"/>
              <a:t> di </a:t>
            </a:r>
            <a:r>
              <a:rPr lang="en-US" baseline="0" dirty="0" err="1" smtClean="0"/>
              <a:t>frammenti</a:t>
            </a:r>
            <a:r>
              <a:rPr lang="en-US" baseline="0" dirty="0" smtClean="0"/>
              <a:t> </a:t>
            </a:r>
            <a:r>
              <a:rPr lang="en-US" baseline="0" dirty="0" err="1" smtClean="0"/>
              <a:t>nel</a:t>
            </a:r>
            <a:r>
              <a:rPr lang="en-US" baseline="0" dirty="0" smtClean="0"/>
              <a:t> </a:t>
            </a:r>
            <a:r>
              <a:rPr lang="en-US" baseline="0" dirty="0" err="1" smtClean="0"/>
              <a:t>mutante</a:t>
            </a:r>
            <a:r>
              <a:rPr lang="en-US" baseline="0" dirty="0" smtClean="0"/>
              <a:t> </a:t>
            </a:r>
            <a:r>
              <a:rPr lang="en-US" baseline="0" dirty="0" err="1" smtClean="0"/>
              <a:t>risulta</a:t>
            </a:r>
            <a:r>
              <a:rPr lang="en-US" baseline="0" dirty="0" smtClean="0"/>
              <a:t> </a:t>
            </a:r>
            <a:r>
              <a:rPr lang="en-US" baseline="0" dirty="0" err="1" smtClean="0"/>
              <a:t>più</a:t>
            </a:r>
            <a:r>
              <a:rPr lang="en-US" baseline="0" dirty="0" smtClean="0"/>
              <a:t> </a:t>
            </a:r>
            <a:r>
              <a:rPr lang="en-US" baseline="0" dirty="0" err="1" smtClean="0"/>
              <a:t>corta</a:t>
            </a:r>
            <a:r>
              <a:rPr lang="en-US" baseline="0" dirty="0" smtClean="0"/>
              <a:t> </a:t>
            </a:r>
            <a:r>
              <a:rPr lang="en-US" baseline="0" dirty="0" err="1" smtClean="0"/>
              <a:t>risptto</a:t>
            </a:r>
            <a:r>
              <a:rPr lang="en-US" baseline="0" dirty="0" smtClean="0"/>
              <a:t> </a:t>
            </a:r>
            <a:r>
              <a:rPr lang="en-US" baseline="0" dirty="0" err="1" smtClean="0"/>
              <a:t>alla</a:t>
            </a:r>
            <a:r>
              <a:rPr lang="en-US" baseline="0" dirty="0" smtClean="0"/>
              <a:t> WT.</a:t>
            </a:r>
          </a:p>
          <a:p>
            <a:r>
              <a:rPr lang="en-US" baseline="0" dirty="0" err="1" smtClean="0"/>
              <a:t>L’attività</a:t>
            </a:r>
            <a:r>
              <a:rPr lang="en-US" baseline="0" dirty="0" smtClean="0"/>
              <a:t> </a:t>
            </a:r>
            <a:r>
              <a:rPr lang="en-US" baseline="0" dirty="0" err="1" smtClean="0"/>
              <a:t>polimerasica</a:t>
            </a:r>
            <a:r>
              <a:rPr lang="en-US" baseline="0" dirty="0" smtClean="0"/>
              <a:t> dl </a:t>
            </a:r>
            <a:r>
              <a:rPr lang="en-US" baseline="0" dirty="0" err="1" smtClean="0"/>
              <a:t>mutante</a:t>
            </a:r>
            <a:r>
              <a:rPr lang="en-US" baseline="0" dirty="0" smtClean="0"/>
              <a:t> è </a:t>
            </a:r>
            <a:r>
              <a:rPr lang="en-US" baseline="0" dirty="0" err="1" smtClean="0"/>
              <a:t>quindi</a:t>
            </a:r>
            <a:r>
              <a:rPr lang="en-US" baseline="0" dirty="0" smtClean="0"/>
              <a:t> </a:t>
            </a:r>
            <a:r>
              <a:rPr lang="en-US" baseline="0" dirty="0" err="1" smtClean="0"/>
              <a:t>più</a:t>
            </a:r>
            <a:r>
              <a:rPr lang="en-US" baseline="0" dirty="0" smtClean="0"/>
              <a:t> </a:t>
            </a:r>
            <a:r>
              <a:rPr lang="en-US" baseline="0" dirty="0" err="1" smtClean="0"/>
              <a:t>lenta</a:t>
            </a:r>
            <a:r>
              <a:rPr lang="en-US" baseline="0" dirty="0" smtClean="0"/>
              <a:t> </a:t>
            </a:r>
            <a:r>
              <a:rPr lang="en-US" baseline="0" dirty="0" err="1" smtClean="0"/>
              <a:t>rispetto</a:t>
            </a:r>
            <a:r>
              <a:rPr lang="en-US" baseline="0" dirty="0" smtClean="0"/>
              <a:t> </a:t>
            </a:r>
            <a:r>
              <a:rPr lang="en-US" baseline="0" dirty="0" err="1" smtClean="0"/>
              <a:t>alla</a:t>
            </a:r>
            <a:r>
              <a:rPr lang="en-US" baseline="0" dirty="0" smtClean="0"/>
              <a:t> WT.  </a:t>
            </a:r>
            <a:endParaRPr lang="en-GB" dirty="0"/>
          </a:p>
        </p:txBody>
      </p:sp>
      <p:sp>
        <p:nvSpPr>
          <p:cNvPr id="4" name="Slide Number Placeholder 3"/>
          <p:cNvSpPr>
            <a:spLocks noGrp="1"/>
          </p:cNvSpPr>
          <p:nvPr>
            <p:ph type="sldNum" sz="quarter" idx="10"/>
          </p:nvPr>
        </p:nvSpPr>
        <p:spPr/>
        <p:txBody>
          <a:bodyPr/>
          <a:lstStyle/>
          <a:p>
            <a:fld id="{2B38E961-292E-41CE-B3CD-5FFA9D123D02}" type="slidenum">
              <a:rPr lang="en-US" smtClean="0"/>
              <a:t>11</a:t>
            </a:fld>
            <a:endParaRPr lang="en-US"/>
          </a:p>
        </p:txBody>
      </p:sp>
    </p:spTree>
    <p:extLst>
      <p:ext uri="{BB962C8B-B14F-4D97-AF65-F5344CB8AC3E}">
        <p14:creationId xmlns:p14="http://schemas.microsoft.com/office/powerpoint/2010/main" val="208563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Visto</a:t>
            </a:r>
            <a:r>
              <a:rPr lang="en-US" baseline="0" dirty="0" smtClean="0"/>
              <a:t> </a:t>
            </a:r>
            <a:r>
              <a:rPr lang="en-US" baseline="0" dirty="0" err="1" smtClean="0"/>
              <a:t>il</a:t>
            </a:r>
            <a:r>
              <a:rPr lang="en-US" baseline="0" dirty="0" smtClean="0"/>
              <a:t> </a:t>
            </a:r>
            <a:r>
              <a:rPr lang="en-US" baseline="0" dirty="0" err="1" smtClean="0"/>
              <a:t>rallentamento</a:t>
            </a:r>
            <a:r>
              <a:rPr lang="en-US" baseline="0" dirty="0" smtClean="0"/>
              <a:t> </a:t>
            </a:r>
            <a:r>
              <a:rPr lang="en-US" baseline="0" dirty="0" err="1" smtClean="0"/>
              <a:t>nell’attività</a:t>
            </a:r>
            <a:r>
              <a:rPr lang="en-US" baseline="0" dirty="0" smtClean="0"/>
              <a:t> di </a:t>
            </a:r>
            <a:r>
              <a:rPr lang="en-US" baseline="0" dirty="0" err="1" smtClean="0"/>
              <a:t>polimerizzazione</a:t>
            </a:r>
            <a:r>
              <a:rPr lang="en-US" baseline="0" dirty="0" smtClean="0"/>
              <a:t>, del </a:t>
            </a:r>
            <a:r>
              <a:rPr lang="en-US" baseline="0" dirty="0" err="1" smtClean="0"/>
              <a:t>mutante</a:t>
            </a:r>
            <a:r>
              <a:rPr lang="en-US" baseline="0" dirty="0" smtClean="0"/>
              <a:t> </a:t>
            </a:r>
            <a:r>
              <a:rPr lang="en-US" baseline="0" dirty="0" err="1" smtClean="0"/>
              <a:t>rispetto</a:t>
            </a:r>
            <a:r>
              <a:rPr lang="en-US" baseline="0" dirty="0" smtClean="0"/>
              <a:t> al WT, ci </a:t>
            </a:r>
            <a:r>
              <a:rPr lang="en-US" baseline="0" dirty="0" err="1" smtClean="0"/>
              <a:t>si</a:t>
            </a:r>
            <a:r>
              <a:rPr lang="en-US" baseline="0" dirty="0" smtClean="0"/>
              <a:t> è </a:t>
            </a:r>
            <a:r>
              <a:rPr lang="en-US" baseline="0" dirty="0" err="1" smtClean="0"/>
              <a:t>chiesti</a:t>
            </a:r>
            <a:r>
              <a:rPr lang="en-US" baseline="0" dirty="0" smtClean="0"/>
              <a:t> se </a:t>
            </a:r>
            <a:r>
              <a:rPr lang="en-US" baseline="0" dirty="0" err="1" smtClean="0"/>
              <a:t>questo</a:t>
            </a:r>
            <a:r>
              <a:rPr lang="en-US" baseline="0" dirty="0" smtClean="0"/>
              <a:t> fosse </a:t>
            </a:r>
            <a:r>
              <a:rPr lang="en-US" baseline="0" dirty="0" err="1" smtClean="0"/>
              <a:t>dovuto</a:t>
            </a:r>
            <a:r>
              <a:rPr lang="en-US" baseline="0" dirty="0" smtClean="0"/>
              <a:t> ad un </a:t>
            </a:r>
            <a:r>
              <a:rPr lang="en-US" b="1" baseline="0" dirty="0" smtClean="0"/>
              <a:t>binding </a:t>
            </a:r>
            <a:r>
              <a:rPr lang="en-US" b="1" baseline="0" dirty="0" err="1" smtClean="0"/>
              <a:t>meno</a:t>
            </a:r>
            <a:r>
              <a:rPr lang="en-US" b="1" baseline="0" dirty="0" smtClean="0"/>
              <a:t> </a:t>
            </a:r>
            <a:r>
              <a:rPr lang="en-US" b="1" baseline="0" dirty="0" err="1" smtClean="0"/>
              <a:t>efficace</a:t>
            </a:r>
            <a:r>
              <a:rPr lang="en-US" b="1" baseline="0" dirty="0" smtClean="0"/>
              <a:t> (?) </a:t>
            </a:r>
            <a:r>
              <a:rPr lang="en-US" baseline="0" dirty="0" smtClean="0"/>
              <a:t>con </a:t>
            </a:r>
            <a:r>
              <a:rPr lang="en-US" baseline="0" dirty="0" err="1" smtClean="0"/>
              <a:t>il</a:t>
            </a:r>
            <a:r>
              <a:rPr lang="en-US" baseline="0" dirty="0" smtClean="0"/>
              <a:t> DNA. </a:t>
            </a:r>
          </a:p>
          <a:p>
            <a:endParaRPr lang="en-US" baseline="0" dirty="0" smtClean="0"/>
          </a:p>
          <a:p>
            <a:r>
              <a:rPr lang="en-US" baseline="0" dirty="0" smtClean="0"/>
              <a:t>Per </a:t>
            </a:r>
            <a:r>
              <a:rPr lang="en-US" baseline="0" dirty="0" err="1" smtClean="0"/>
              <a:t>valutare</a:t>
            </a:r>
            <a:r>
              <a:rPr lang="en-US" baseline="0" dirty="0" smtClean="0"/>
              <a:t> </a:t>
            </a:r>
            <a:r>
              <a:rPr lang="en-US" baseline="0" dirty="0" err="1" smtClean="0"/>
              <a:t>questa</a:t>
            </a:r>
            <a:r>
              <a:rPr lang="en-US" baseline="0" dirty="0" smtClean="0"/>
              <a:t> </a:t>
            </a:r>
            <a:r>
              <a:rPr lang="en-US" baseline="0" dirty="0" err="1" smtClean="0"/>
              <a:t>eventualità</a:t>
            </a:r>
            <a:r>
              <a:rPr lang="en-US" baseline="0" dirty="0" smtClean="0"/>
              <a:t> </a:t>
            </a:r>
            <a:r>
              <a:rPr lang="en-US" baseline="0" dirty="0" err="1" smtClean="0"/>
              <a:t>si</a:t>
            </a:r>
            <a:r>
              <a:rPr lang="en-US" baseline="0" dirty="0" smtClean="0"/>
              <a:t> è </a:t>
            </a:r>
            <a:r>
              <a:rPr lang="en-US" baseline="0" dirty="0" err="1" smtClean="0"/>
              <a:t>quindi</a:t>
            </a:r>
            <a:r>
              <a:rPr lang="en-US" baseline="0" dirty="0" smtClean="0"/>
              <a:t> </a:t>
            </a:r>
            <a:r>
              <a:rPr lang="en-US" baseline="0" dirty="0" err="1" smtClean="0"/>
              <a:t>condotto</a:t>
            </a:r>
            <a:r>
              <a:rPr lang="en-US" baseline="0" dirty="0" smtClean="0"/>
              <a:t> un </a:t>
            </a:r>
            <a:r>
              <a:rPr lang="en-US" baseline="0" dirty="0" err="1" smtClean="0"/>
              <a:t>esperimento</a:t>
            </a:r>
            <a:r>
              <a:rPr lang="en-US" baseline="0" dirty="0" smtClean="0"/>
              <a:t> di </a:t>
            </a:r>
            <a:r>
              <a:rPr lang="en-US" b="1" baseline="0" dirty="0" smtClean="0"/>
              <a:t>microscale thermophoresis</a:t>
            </a:r>
            <a:r>
              <a:rPr lang="en-US" baseline="0" dirty="0" smtClean="0"/>
              <a:t> . Il quale </a:t>
            </a:r>
            <a:r>
              <a:rPr lang="en-US" baseline="0" dirty="0" err="1" smtClean="0"/>
              <a:t>però</a:t>
            </a:r>
            <a:r>
              <a:rPr lang="en-US" baseline="0" dirty="0" smtClean="0"/>
              <a:t> ha </a:t>
            </a:r>
            <a:r>
              <a:rPr lang="en-US" baseline="0" dirty="0" err="1" smtClean="0"/>
              <a:t>mostarto</a:t>
            </a:r>
            <a:r>
              <a:rPr lang="en-US" baseline="0" dirty="0" smtClean="0"/>
              <a:t> </a:t>
            </a:r>
            <a:r>
              <a:rPr lang="en-US" baseline="0" dirty="0" err="1" smtClean="0"/>
              <a:t>una</a:t>
            </a:r>
            <a:r>
              <a:rPr lang="en-US" baseline="0" dirty="0" smtClean="0"/>
              <a:t> </a:t>
            </a:r>
            <a:r>
              <a:rPr lang="en-US" b="1" baseline="0" dirty="0" smtClean="0"/>
              <a:t>simile </a:t>
            </a:r>
            <a:r>
              <a:rPr lang="en-US" b="1" baseline="0" dirty="0" err="1" smtClean="0"/>
              <a:t>affinità</a:t>
            </a:r>
            <a:r>
              <a:rPr lang="en-US" b="1" baseline="0" dirty="0" smtClean="0"/>
              <a:t> di binding</a:t>
            </a:r>
            <a:r>
              <a:rPr lang="en-US" baseline="0" dirty="0" smtClean="0"/>
              <a:t> fra WT e </a:t>
            </a:r>
            <a:r>
              <a:rPr lang="en-US" baseline="0" dirty="0" err="1" smtClean="0"/>
              <a:t>mutante</a:t>
            </a:r>
            <a:r>
              <a:rPr lang="en-US" baseline="0" dirty="0" smtClean="0"/>
              <a:t>.</a:t>
            </a:r>
          </a:p>
          <a:p>
            <a:endParaRPr lang="en-US" baseline="0" dirty="0" smtClean="0"/>
          </a:p>
          <a:p>
            <a:r>
              <a:rPr lang="en-US" b="1" baseline="0" dirty="0" err="1" smtClean="0"/>
              <a:t>Una</a:t>
            </a:r>
            <a:r>
              <a:rPr lang="en-US" b="1" baseline="0" dirty="0" smtClean="0"/>
              <a:t> </a:t>
            </a:r>
            <a:r>
              <a:rPr lang="en-US" b="1" baseline="0" dirty="0" err="1" smtClean="0"/>
              <a:t>ipotesi</a:t>
            </a:r>
            <a:r>
              <a:rPr lang="en-US" b="1" baseline="0" dirty="0" smtClean="0"/>
              <a:t> </a:t>
            </a:r>
            <a:r>
              <a:rPr lang="en-US" b="1" baseline="0" dirty="0" err="1" smtClean="0"/>
              <a:t>alternativa</a:t>
            </a:r>
            <a:r>
              <a:rPr lang="en-US" baseline="0" dirty="0" smtClean="0"/>
              <a:t> é </a:t>
            </a:r>
            <a:r>
              <a:rPr lang="en-US" baseline="0" dirty="0" err="1" smtClean="0"/>
              <a:t>che</a:t>
            </a:r>
            <a:r>
              <a:rPr lang="en-US" baseline="0" dirty="0" smtClean="0"/>
              <a:t> fosse la </a:t>
            </a:r>
            <a:r>
              <a:rPr lang="en-US" b="1" baseline="0" dirty="0" err="1" smtClean="0"/>
              <a:t>conformazione</a:t>
            </a:r>
            <a:r>
              <a:rPr lang="en-US" b="1" baseline="0" dirty="0" smtClean="0"/>
              <a:t> </a:t>
            </a:r>
            <a:r>
              <a:rPr lang="en-US" b="1" baseline="0" dirty="0" err="1" smtClean="0"/>
              <a:t>tridimensionale</a:t>
            </a:r>
            <a:r>
              <a:rPr lang="en-US" b="1" baseline="0" dirty="0" smtClean="0"/>
              <a:t> a </a:t>
            </a:r>
            <a:r>
              <a:rPr lang="en-US" b="1" baseline="0" dirty="0" err="1" smtClean="0"/>
              <a:t>rallentare</a:t>
            </a:r>
            <a:r>
              <a:rPr lang="en-US" b="1" baseline="0" dirty="0" smtClean="0"/>
              <a:t> </a:t>
            </a:r>
            <a:r>
              <a:rPr lang="en-US" b="1" baseline="0" dirty="0" err="1" smtClean="0"/>
              <a:t>l’attività</a:t>
            </a:r>
            <a:r>
              <a:rPr lang="en-US" b="1" baseline="0" dirty="0" smtClean="0"/>
              <a:t> </a:t>
            </a:r>
            <a:r>
              <a:rPr lang="en-US" b="1" baseline="0" dirty="0" err="1" smtClean="0"/>
              <a:t>polimerasica</a:t>
            </a:r>
            <a:r>
              <a:rPr lang="en-US" baseline="0" dirty="0" smtClean="0"/>
              <a:t>, </a:t>
            </a:r>
            <a:r>
              <a:rPr lang="en-US" baseline="0" dirty="0" err="1" smtClean="0"/>
              <a:t>si</a:t>
            </a:r>
            <a:r>
              <a:rPr lang="en-US" baseline="0" dirty="0" smtClean="0"/>
              <a:t> è </a:t>
            </a:r>
            <a:r>
              <a:rPr lang="en-US" baseline="0" dirty="0" err="1" smtClean="0"/>
              <a:t>quindi</a:t>
            </a:r>
            <a:r>
              <a:rPr lang="en-US" baseline="0" dirty="0" smtClean="0"/>
              <a:t> </a:t>
            </a:r>
            <a:r>
              <a:rPr lang="en-US" baseline="0" dirty="0" err="1" smtClean="0"/>
              <a:t>deciso</a:t>
            </a:r>
            <a:r>
              <a:rPr lang="en-US" baseline="0" dirty="0" smtClean="0"/>
              <a:t> di </a:t>
            </a:r>
            <a:r>
              <a:rPr lang="en-US" baseline="0" dirty="0" err="1" smtClean="0"/>
              <a:t>condurre</a:t>
            </a:r>
            <a:r>
              <a:rPr lang="en-US" baseline="0" dirty="0" smtClean="0"/>
              <a:t> </a:t>
            </a:r>
            <a:r>
              <a:rPr lang="en-US" baseline="0" dirty="0" err="1" smtClean="0"/>
              <a:t>degli</a:t>
            </a:r>
            <a:r>
              <a:rPr lang="en-US" baseline="0" dirty="0" smtClean="0"/>
              <a:t> </a:t>
            </a:r>
            <a:r>
              <a:rPr lang="en-US" baseline="0" dirty="0" err="1" smtClean="0"/>
              <a:t>esperimenti</a:t>
            </a:r>
            <a:r>
              <a:rPr lang="en-US" baseline="0" dirty="0" smtClean="0"/>
              <a:t> </a:t>
            </a:r>
            <a:r>
              <a:rPr lang="en-US" b="1" baseline="0" dirty="0" smtClean="0"/>
              <a:t>SAXS (Small Angles X-rays Scattering) </a:t>
            </a:r>
            <a:r>
              <a:rPr lang="en-US" baseline="0" dirty="0" err="1" smtClean="0"/>
              <a:t>appoggiandosi</a:t>
            </a:r>
            <a:r>
              <a:rPr lang="en-US" baseline="0" dirty="0" smtClean="0"/>
              <a:t> al </a:t>
            </a:r>
            <a:r>
              <a:rPr lang="en-US" baseline="0" dirty="0" err="1" smtClean="0"/>
              <a:t>laboratorio</a:t>
            </a:r>
            <a:r>
              <a:rPr lang="en-US" baseline="0" dirty="0" smtClean="0"/>
              <a:t> Diamond in UK per </a:t>
            </a:r>
            <a:r>
              <a:rPr lang="en-US" baseline="0" dirty="0" err="1" smtClean="0"/>
              <a:t>ottenere</a:t>
            </a:r>
            <a:r>
              <a:rPr lang="en-US" baseline="0" dirty="0" smtClean="0"/>
              <a:t> delle </a:t>
            </a:r>
            <a:r>
              <a:rPr lang="en-US" baseline="0" dirty="0" err="1" smtClean="0"/>
              <a:t>informazioni</a:t>
            </a:r>
            <a:r>
              <a:rPr lang="en-US" baseline="0" dirty="0" smtClean="0"/>
              <a:t> </a:t>
            </a:r>
            <a:r>
              <a:rPr lang="en-US" baseline="0" dirty="0" err="1" smtClean="0"/>
              <a:t>sulla</a:t>
            </a:r>
            <a:r>
              <a:rPr lang="en-US" baseline="0" dirty="0" smtClean="0"/>
              <a:t> </a:t>
            </a:r>
            <a:r>
              <a:rPr lang="en-US" baseline="0" dirty="0" err="1" smtClean="0"/>
              <a:t>struttura</a:t>
            </a:r>
            <a:r>
              <a:rPr lang="en-US" baseline="0" dirty="0" smtClean="0"/>
              <a:t> </a:t>
            </a:r>
            <a:r>
              <a:rPr lang="en-US" baseline="0" dirty="0" err="1" smtClean="0"/>
              <a:t>dei</a:t>
            </a:r>
            <a:r>
              <a:rPr lang="en-US" baseline="0" dirty="0" smtClean="0"/>
              <a:t> due </a:t>
            </a:r>
            <a:r>
              <a:rPr lang="en-US" baseline="0" dirty="0" err="1" smtClean="0"/>
              <a:t>composti</a:t>
            </a:r>
            <a:r>
              <a:rPr lang="en-US" baseline="0" dirty="0" smtClean="0"/>
              <a:t>. Dal </a:t>
            </a:r>
            <a:r>
              <a:rPr lang="en-US" baseline="0" dirty="0" err="1" smtClean="0"/>
              <a:t>dato</a:t>
            </a:r>
            <a:r>
              <a:rPr lang="en-US" baseline="0" dirty="0" smtClean="0"/>
              <a:t> SAXS è </a:t>
            </a:r>
            <a:r>
              <a:rPr lang="en-US" baseline="0" dirty="0" err="1" smtClean="0"/>
              <a:t>stato</a:t>
            </a:r>
            <a:r>
              <a:rPr lang="en-US" baseline="0" dirty="0" smtClean="0"/>
              <a:t> </a:t>
            </a:r>
            <a:r>
              <a:rPr lang="en-US" baseline="0" dirty="0" err="1" smtClean="0"/>
              <a:t>possibile</a:t>
            </a:r>
            <a:r>
              <a:rPr lang="en-US" baseline="0" dirty="0" smtClean="0"/>
              <a:t> </a:t>
            </a:r>
            <a:r>
              <a:rPr lang="en-US" baseline="0" dirty="0" err="1" smtClean="0"/>
              <a:t>tramite</a:t>
            </a:r>
            <a:r>
              <a:rPr lang="en-US" baseline="0" dirty="0" smtClean="0"/>
              <a:t> </a:t>
            </a:r>
            <a:r>
              <a:rPr lang="en-US" baseline="0" dirty="0" err="1" smtClean="0"/>
              <a:t>una</a:t>
            </a:r>
            <a:r>
              <a:rPr lang="en-US" baseline="0" dirty="0" smtClean="0"/>
              <a:t> </a:t>
            </a:r>
            <a:r>
              <a:rPr lang="en-US" b="1" baseline="0" dirty="0" err="1" smtClean="0"/>
              <a:t>modellizzazione</a:t>
            </a:r>
            <a:r>
              <a:rPr lang="en-US" b="1" baseline="0" dirty="0" smtClean="0"/>
              <a:t> ab-initio </a:t>
            </a:r>
            <a:r>
              <a:rPr lang="en-US" b="0" baseline="0" dirty="0" smtClean="0"/>
              <a:t>col software DAMMIN </a:t>
            </a:r>
            <a:r>
              <a:rPr lang="en-US" b="0" baseline="0" dirty="0" err="1" smtClean="0"/>
              <a:t>ricavare</a:t>
            </a:r>
            <a:r>
              <a:rPr lang="en-US" b="0" baseline="0" dirty="0" smtClean="0"/>
              <a:t> un set di </a:t>
            </a:r>
            <a:r>
              <a:rPr lang="en-US" b="0" baseline="0" dirty="0" err="1" smtClean="0"/>
              <a:t>cnformazioni</a:t>
            </a:r>
            <a:r>
              <a:rPr lang="en-US" b="0" baseline="0" dirty="0" smtClean="0"/>
              <a:t>  </a:t>
            </a:r>
            <a:r>
              <a:rPr lang="en-US" b="0" baseline="0" dirty="0" err="1" smtClean="0"/>
              <a:t>bassa</a:t>
            </a:r>
            <a:r>
              <a:rPr lang="en-US" b="0" baseline="0" dirty="0" smtClean="0"/>
              <a:t> </a:t>
            </a:r>
            <a:r>
              <a:rPr lang="en-US" b="0" baseline="0" dirty="0" err="1" smtClean="0"/>
              <a:t>risoluzione</a:t>
            </a:r>
            <a:r>
              <a:rPr lang="en-US" b="0" baseline="0" dirty="0" smtClean="0"/>
              <a:t> </a:t>
            </a:r>
            <a:r>
              <a:rPr lang="en-US" b="0" baseline="0" dirty="0" err="1" smtClean="0"/>
              <a:t>compatibili</a:t>
            </a:r>
            <a:r>
              <a:rPr lang="en-US" b="0" baseline="0" dirty="0" smtClean="0"/>
              <a:t> con </a:t>
            </a:r>
            <a:r>
              <a:rPr lang="en-US" b="0" baseline="0" dirty="0" err="1" smtClean="0"/>
              <a:t>il</a:t>
            </a:r>
            <a:r>
              <a:rPr lang="en-US" b="0" baseline="0" dirty="0" smtClean="0"/>
              <a:t> </a:t>
            </a:r>
            <a:r>
              <a:rPr lang="en-US" b="0" baseline="0" dirty="0" err="1" smtClean="0"/>
              <a:t>dato</a:t>
            </a:r>
            <a:r>
              <a:rPr lang="en-US" b="0" baseline="0" dirty="0" smtClean="0"/>
              <a:t> </a:t>
            </a:r>
            <a:r>
              <a:rPr lang="en-US" b="0" baseline="0" dirty="0" err="1" smtClean="0"/>
              <a:t>sperimentale</a:t>
            </a:r>
            <a:r>
              <a:rPr lang="en-US" b="0" baseline="0" dirty="0" smtClean="0"/>
              <a:t>.</a:t>
            </a:r>
            <a:r>
              <a:rPr lang="en-US" baseline="0" dirty="0" smtClean="0"/>
              <a:t> Il </a:t>
            </a:r>
            <a:r>
              <a:rPr lang="en-US" baseline="0" dirty="0" err="1" smtClean="0"/>
              <a:t>risulatato</a:t>
            </a:r>
            <a:r>
              <a:rPr lang="en-US" baseline="0" dirty="0" smtClean="0"/>
              <a:t> ha </a:t>
            </a:r>
            <a:r>
              <a:rPr lang="en-US" baseline="0" dirty="0" err="1" smtClean="0"/>
              <a:t>evidenziato</a:t>
            </a:r>
            <a:r>
              <a:rPr lang="en-US" baseline="0" dirty="0" smtClean="0"/>
              <a:t> </a:t>
            </a:r>
            <a:r>
              <a:rPr lang="en-US" baseline="0" dirty="0" err="1" smtClean="0"/>
              <a:t>una</a:t>
            </a:r>
            <a:r>
              <a:rPr lang="en-US" baseline="0" dirty="0" smtClean="0"/>
              <a:t> </a:t>
            </a:r>
            <a:r>
              <a:rPr lang="en-US" baseline="0" dirty="0" err="1" smtClean="0"/>
              <a:t>leggera</a:t>
            </a:r>
            <a:r>
              <a:rPr lang="en-US" baseline="0" dirty="0" smtClean="0"/>
              <a:t> </a:t>
            </a:r>
            <a:r>
              <a:rPr lang="en-US" baseline="0" dirty="0" err="1" smtClean="0"/>
              <a:t>differenza</a:t>
            </a:r>
            <a:r>
              <a:rPr lang="en-US" baseline="0" dirty="0" smtClean="0"/>
              <a:t> fra </a:t>
            </a:r>
            <a:r>
              <a:rPr lang="en-US" baseline="0" dirty="0" err="1" smtClean="0"/>
              <a:t>i</a:t>
            </a:r>
            <a:r>
              <a:rPr lang="en-US" baseline="0" dirty="0" smtClean="0"/>
              <a:t> due </a:t>
            </a:r>
            <a:r>
              <a:rPr lang="en-US" baseline="0" dirty="0" err="1" smtClean="0"/>
              <a:t>composti</a:t>
            </a:r>
            <a:r>
              <a:rPr lang="en-US" baseline="0" dirty="0" smtClean="0"/>
              <a:t>. Il </a:t>
            </a:r>
            <a:r>
              <a:rPr lang="en-US" baseline="0" dirty="0" err="1" smtClean="0"/>
              <a:t>dato</a:t>
            </a:r>
            <a:r>
              <a:rPr lang="en-US" baseline="0" dirty="0" smtClean="0"/>
              <a:t> </a:t>
            </a:r>
            <a:r>
              <a:rPr lang="en-US" baseline="0" dirty="0" err="1" smtClean="0"/>
              <a:t>più</a:t>
            </a:r>
            <a:r>
              <a:rPr lang="en-US" baseline="0" dirty="0" smtClean="0"/>
              <a:t> </a:t>
            </a:r>
            <a:r>
              <a:rPr lang="en-US" baseline="0" dirty="0" err="1" smtClean="0"/>
              <a:t>interessante</a:t>
            </a:r>
            <a:r>
              <a:rPr lang="en-US" baseline="0" dirty="0" smtClean="0"/>
              <a:t> </a:t>
            </a:r>
            <a:r>
              <a:rPr lang="en-US" baseline="0" dirty="0" err="1" smtClean="0"/>
              <a:t>ottenuto</a:t>
            </a:r>
            <a:r>
              <a:rPr lang="en-US" baseline="0" dirty="0" smtClean="0"/>
              <a:t> da </a:t>
            </a:r>
            <a:r>
              <a:rPr lang="en-US" baseline="0" dirty="0" err="1" smtClean="0"/>
              <a:t>questa</a:t>
            </a:r>
            <a:r>
              <a:rPr lang="en-US" baseline="0" dirty="0" smtClean="0"/>
              <a:t> </a:t>
            </a:r>
            <a:r>
              <a:rPr lang="en-US" baseline="0" dirty="0" err="1" smtClean="0"/>
              <a:t>analisi</a:t>
            </a:r>
            <a:r>
              <a:rPr lang="en-US" baseline="0" dirty="0" smtClean="0"/>
              <a:t> è in </a:t>
            </a:r>
            <a:r>
              <a:rPr lang="en-US" baseline="0" dirty="0" err="1" smtClean="0"/>
              <a:t>realtà</a:t>
            </a:r>
            <a:r>
              <a:rPr lang="en-US" baseline="0" dirty="0" smtClean="0"/>
              <a:t> </a:t>
            </a:r>
            <a:r>
              <a:rPr lang="en-US" baseline="0" dirty="0" err="1" smtClean="0"/>
              <a:t>il</a:t>
            </a:r>
            <a:r>
              <a:rPr lang="en-US" baseline="0" dirty="0" smtClean="0"/>
              <a:t> </a:t>
            </a:r>
            <a:r>
              <a:rPr lang="en-US" baseline="0" dirty="0" err="1" smtClean="0"/>
              <a:t>maggior</a:t>
            </a:r>
            <a:r>
              <a:rPr lang="en-US" baseline="0" dirty="0" smtClean="0"/>
              <a:t> </a:t>
            </a:r>
            <a:r>
              <a:rPr lang="en-US" baseline="0" dirty="0" err="1" smtClean="0"/>
              <a:t>numero</a:t>
            </a:r>
            <a:r>
              <a:rPr lang="en-US" baseline="0" dirty="0" smtClean="0"/>
              <a:t> di </a:t>
            </a:r>
            <a:r>
              <a:rPr lang="en-US" baseline="0" dirty="0" err="1" smtClean="0"/>
              <a:t>conformazioni</a:t>
            </a:r>
            <a:r>
              <a:rPr lang="en-US" baseline="0" dirty="0" smtClean="0"/>
              <a:t> </a:t>
            </a:r>
            <a:r>
              <a:rPr lang="en-US" baseline="0" dirty="0" err="1" smtClean="0"/>
              <a:t>accettabili</a:t>
            </a:r>
            <a:r>
              <a:rPr lang="en-US" baseline="0" dirty="0" smtClean="0"/>
              <a:t> per </a:t>
            </a:r>
            <a:r>
              <a:rPr lang="en-US" baseline="0" dirty="0" err="1" smtClean="0"/>
              <a:t>il</a:t>
            </a:r>
            <a:r>
              <a:rPr lang="en-US" baseline="0" dirty="0" smtClean="0"/>
              <a:t> </a:t>
            </a:r>
            <a:r>
              <a:rPr lang="en-US" baseline="0" dirty="0" err="1" smtClean="0"/>
              <a:t>mutante</a:t>
            </a:r>
            <a:r>
              <a:rPr lang="en-US" baseline="0" dirty="0" smtClean="0"/>
              <a:t> </a:t>
            </a:r>
            <a:r>
              <a:rPr lang="en-US" baseline="0" dirty="0" err="1" smtClean="0"/>
              <a:t>che</a:t>
            </a:r>
            <a:r>
              <a:rPr lang="en-US" baseline="0" dirty="0" smtClean="0"/>
              <a:t> </a:t>
            </a:r>
            <a:r>
              <a:rPr lang="en-US" baseline="0" dirty="0" err="1" smtClean="0"/>
              <a:t>sono</a:t>
            </a:r>
            <a:r>
              <a:rPr lang="en-US" baseline="0" dirty="0" smtClean="0"/>
              <a:t> </a:t>
            </a:r>
            <a:r>
              <a:rPr lang="en-US" baseline="0" dirty="0" err="1" smtClean="0"/>
              <a:t>una</a:t>
            </a:r>
            <a:r>
              <a:rPr lang="en-US" baseline="0" dirty="0" smtClean="0"/>
              <a:t> </a:t>
            </a:r>
            <a:r>
              <a:rPr lang="en-US" baseline="0" dirty="0" err="1" smtClean="0"/>
              <a:t>indicazione</a:t>
            </a:r>
            <a:r>
              <a:rPr lang="en-US" baseline="0" dirty="0" smtClean="0"/>
              <a:t> di </a:t>
            </a:r>
            <a:r>
              <a:rPr lang="en-US" baseline="0" dirty="0" err="1" smtClean="0"/>
              <a:t>una</a:t>
            </a:r>
            <a:r>
              <a:rPr lang="en-US" baseline="0" dirty="0" smtClean="0"/>
              <a:t> </a:t>
            </a:r>
            <a:r>
              <a:rPr lang="en-US" b="1" baseline="0" dirty="0" err="1" smtClean="0"/>
              <a:t>maggiore</a:t>
            </a:r>
            <a:r>
              <a:rPr lang="en-US" b="1" baseline="0" dirty="0" smtClean="0"/>
              <a:t> </a:t>
            </a:r>
            <a:r>
              <a:rPr lang="en-US" b="1" baseline="0" dirty="0" err="1" smtClean="0"/>
              <a:t>flessibilità</a:t>
            </a:r>
            <a:r>
              <a:rPr lang="en-US" b="1" baseline="0" dirty="0" smtClean="0"/>
              <a:t> del </a:t>
            </a:r>
            <a:r>
              <a:rPr lang="en-US" b="1" baseline="0" dirty="0" err="1" smtClean="0"/>
              <a:t>mutante</a:t>
            </a:r>
            <a:r>
              <a:rPr lang="en-US" b="1" baseline="0" dirty="0" smtClean="0"/>
              <a:t> </a:t>
            </a:r>
            <a:r>
              <a:rPr lang="en-US" b="1" baseline="0" dirty="0" err="1" smtClean="0"/>
              <a:t>rispetto</a:t>
            </a:r>
            <a:r>
              <a:rPr lang="en-US" b="1" baseline="0" dirty="0" smtClean="0"/>
              <a:t> a WT</a:t>
            </a:r>
            <a:r>
              <a:rPr lang="en-US" baseline="0" dirty="0" smtClean="0"/>
              <a:t>. </a:t>
            </a:r>
          </a:p>
          <a:p>
            <a:endParaRPr lang="en-US" baseline="0" dirty="0" smtClean="0"/>
          </a:p>
          <a:p>
            <a:r>
              <a:rPr lang="en-US" baseline="0" dirty="0" err="1" smtClean="0"/>
              <a:t>Questo</a:t>
            </a:r>
            <a:r>
              <a:rPr lang="en-US" baseline="0" dirty="0" smtClean="0"/>
              <a:t> </a:t>
            </a:r>
            <a:r>
              <a:rPr lang="en-US" baseline="0" dirty="0" err="1" smtClean="0"/>
              <a:t>potrebbe</a:t>
            </a:r>
            <a:r>
              <a:rPr lang="en-US" baseline="0" dirty="0" smtClean="0"/>
              <a:t> </a:t>
            </a:r>
            <a:r>
              <a:rPr lang="en-US" baseline="0" dirty="0" err="1" smtClean="0"/>
              <a:t>rendere</a:t>
            </a:r>
            <a:r>
              <a:rPr lang="en-US" baseline="0" dirty="0" smtClean="0"/>
              <a:t> </a:t>
            </a:r>
            <a:r>
              <a:rPr lang="en-US" baseline="0" dirty="0" err="1" smtClean="0"/>
              <a:t>il</a:t>
            </a:r>
            <a:r>
              <a:rPr lang="en-US" baseline="0" dirty="0" smtClean="0"/>
              <a:t> </a:t>
            </a:r>
            <a:r>
              <a:rPr lang="en-US" b="1" baseline="0" dirty="0" err="1" smtClean="0"/>
              <a:t>mutante</a:t>
            </a:r>
            <a:r>
              <a:rPr lang="en-US" b="1" baseline="0" dirty="0" smtClean="0"/>
              <a:t> </a:t>
            </a:r>
            <a:r>
              <a:rPr lang="en-US" b="1" baseline="0" dirty="0" err="1" smtClean="0"/>
              <a:t>meno</a:t>
            </a:r>
            <a:r>
              <a:rPr lang="en-US" b="1" baseline="0" dirty="0" smtClean="0"/>
              <a:t> </a:t>
            </a:r>
            <a:r>
              <a:rPr lang="en-US" b="1" baseline="0" dirty="0" err="1" smtClean="0"/>
              <a:t>efficiente</a:t>
            </a:r>
            <a:r>
              <a:rPr lang="en-US" b="1" baseline="0" dirty="0" smtClean="0"/>
              <a:t> </a:t>
            </a:r>
            <a:r>
              <a:rPr lang="en-US" b="1" baseline="0" dirty="0" err="1" smtClean="0"/>
              <a:t>nell’attività</a:t>
            </a:r>
            <a:r>
              <a:rPr lang="en-US" b="1" baseline="0" dirty="0" smtClean="0"/>
              <a:t> di </a:t>
            </a:r>
            <a:r>
              <a:rPr lang="en-US" b="1" baseline="0" dirty="0" err="1" smtClean="0"/>
              <a:t>polimerizzazione</a:t>
            </a:r>
            <a:r>
              <a:rPr lang="en-US" baseline="0" dirty="0" smtClean="0"/>
              <a:t>. </a:t>
            </a:r>
          </a:p>
          <a:p>
            <a:endParaRPr lang="en-US" b="1" baseline="0" dirty="0" smtClean="0"/>
          </a:p>
          <a:p>
            <a:r>
              <a:rPr lang="en-US" b="0" baseline="0" dirty="0" smtClean="0"/>
              <a:t>A </a:t>
            </a:r>
            <a:r>
              <a:rPr lang="en-US" b="0" baseline="0" dirty="0" err="1" smtClean="0"/>
              <a:t>sostegno</a:t>
            </a:r>
            <a:r>
              <a:rPr lang="en-US" b="0" baseline="0" dirty="0" smtClean="0"/>
              <a:t> di </a:t>
            </a:r>
            <a:r>
              <a:rPr lang="en-US" b="0" baseline="0" dirty="0" err="1" smtClean="0"/>
              <a:t>questa</a:t>
            </a:r>
            <a:r>
              <a:rPr lang="en-US" b="0" baseline="0" dirty="0" smtClean="0"/>
              <a:t> </a:t>
            </a:r>
            <a:r>
              <a:rPr lang="en-US" b="0" baseline="0" dirty="0" err="1" smtClean="0"/>
              <a:t>ipotesi</a:t>
            </a:r>
            <a:r>
              <a:rPr lang="en-US" b="0" baseline="0" dirty="0" smtClean="0"/>
              <a:t> </a:t>
            </a:r>
            <a:r>
              <a:rPr lang="en-US" b="0" baseline="0" dirty="0" err="1" smtClean="0"/>
              <a:t>siamo</a:t>
            </a:r>
            <a:r>
              <a:rPr lang="en-US" b="0" baseline="0" dirty="0" smtClean="0"/>
              <a:t> </a:t>
            </a:r>
            <a:r>
              <a:rPr lang="en-US" b="0" baseline="0" dirty="0" err="1" smtClean="0"/>
              <a:t>andati</a:t>
            </a:r>
            <a:r>
              <a:rPr lang="en-US" b="0" baseline="0" dirty="0" smtClean="0"/>
              <a:t> a </a:t>
            </a:r>
            <a:r>
              <a:rPr lang="en-US" b="0" baseline="0" dirty="0" err="1" smtClean="0"/>
              <a:t>rinalizzare</a:t>
            </a:r>
            <a:r>
              <a:rPr lang="en-US" b="0" baseline="0" dirty="0" smtClean="0"/>
              <a:t> le </a:t>
            </a:r>
            <a:r>
              <a:rPr lang="en-US" b="0" baseline="0" dirty="0" err="1" smtClean="0"/>
              <a:t>simulazioni</a:t>
            </a:r>
            <a:r>
              <a:rPr lang="en-US" b="0" baseline="0" dirty="0" smtClean="0"/>
              <a:t> di </a:t>
            </a:r>
            <a:r>
              <a:rPr lang="en-US" b="1" baseline="0" dirty="0" err="1" smtClean="0"/>
              <a:t>dinamica</a:t>
            </a:r>
            <a:r>
              <a:rPr lang="en-US" b="1" baseline="0" dirty="0" smtClean="0"/>
              <a:t> </a:t>
            </a:r>
            <a:r>
              <a:rPr lang="en-US" b="1" baseline="0" dirty="0" err="1" smtClean="0"/>
              <a:t>molecolare</a:t>
            </a:r>
            <a:r>
              <a:rPr lang="en-US" b="1" baseline="0" dirty="0" smtClean="0"/>
              <a:t> </a:t>
            </a:r>
            <a:r>
              <a:rPr lang="en-US" b="0" baseline="0" dirty="0" err="1" smtClean="0"/>
              <a:t>presentate</a:t>
            </a:r>
            <a:r>
              <a:rPr lang="en-US" b="0" baseline="0" dirty="0" smtClean="0"/>
              <a:t> </a:t>
            </a:r>
            <a:r>
              <a:rPr lang="en-US" b="0" baseline="0" dirty="0" err="1" smtClean="0"/>
              <a:t>precedentement</a:t>
            </a:r>
            <a:r>
              <a:rPr lang="en-US" b="0" baseline="0" dirty="0" smtClean="0"/>
              <a:t>.</a:t>
            </a:r>
          </a:p>
        </p:txBody>
      </p:sp>
      <p:sp>
        <p:nvSpPr>
          <p:cNvPr id="4" name="Slide Number Placeholder 3"/>
          <p:cNvSpPr>
            <a:spLocks noGrp="1"/>
          </p:cNvSpPr>
          <p:nvPr>
            <p:ph type="sldNum" sz="quarter" idx="5"/>
          </p:nvPr>
        </p:nvSpPr>
        <p:spPr/>
        <p:txBody>
          <a:bodyPr/>
          <a:lstStyle/>
          <a:p>
            <a:fld id="{2B38E961-292E-41CE-B3CD-5FFA9D123D02}" type="slidenum">
              <a:rPr lang="en-US" smtClean="0"/>
              <a:t>12</a:t>
            </a:fld>
            <a:endParaRPr lang="en-US"/>
          </a:p>
        </p:txBody>
      </p:sp>
    </p:spTree>
    <p:extLst>
      <p:ext uri="{BB962C8B-B14F-4D97-AF65-F5344CB8AC3E}">
        <p14:creationId xmlns:p14="http://schemas.microsoft.com/office/powerpoint/2010/main" val="1684400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particolare</a:t>
            </a:r>
            <a:r>
              <a:rPr lang="en-US" dirty="0" smtClean="0"/>
              <a:t> </a:t>
            </a:r>
            <a:r>
              <a:rPr lang="en-US" dirty="0" err="1" smtClean="0"/>
              <a:t>dalla</a:t>
            </a:r>
            <a:r>
              <a:rPr lang="en-US" baseline="0" dirty="0" smtClean="0"/>
              <a:t> MD </a:t>
            </a:r>
            <a:r>
              <a:rPr lang="en-US" baseline="0" dirty="0" err="1" smtClean="0"/>
              <a:t>siamo</a:t>
            </a:r>
            <a:r>
              <a:rPr lang="en-US" baseline="0" dirty="0" smtClean="0"/>
              <a:t> </a:t>
            </a:r>
            <a:r>
              <a:rPr lang="en-US" baseline="0" dirty="0" err="1" smtClean="0"/>
              <a:t>andati</a:t>
            </a:r>
            <a:r>
              <a:rPr lang="en-US" baseline="0" dirty="0" smtClean="0"/>
              <a:t> ad </a:t>
            </a:r>
            <a:r>
              <a:rPr lang="en-US" baseline="0" dirty="0" err="1" smtClean="0"/>
              <a:t>estrarre</a:t>
            </a:r>
            <a:r>
              <a:rPr lang="en-US" baseline="0" dirty="0" smtClean="0"/>
              <a:t> </a:t>
            </a:r>
            <a:r>
              <a:rPr lang="en-US" baseline="0" dirty="0" err="1" smtClean="0"/>
              <a:t>informazioni</a:t>
            </a:r>
            <a:r>
              <a:rPr lang="en-US" baseline="0" dirty="0" smtClean="0"/>
              <a:t> </a:t>
            </a:r>
            <a:r>
              <a:rPr lang="en-US" baseline="0" dirty="0" err="1" smtClean="0"/>
              <a:t>sul</a:t>
            </a:r>
            <a:r>
              <a:rPr lang="en-US" baseline="0" dirty="0" smtClean="0"/>
              <a:t> </a:t>
            </a:r>
            <a:r>
              <a:rPr lang="en-US" baseline="0" dirty="0" err="1" smtClean="0"/>
              <a:t>RadiusOfGyration</a:t>
            </a:r>
            <a:r>
              <a:rPr lang="en-US" baseline="0" dirty="0" smtClean="0"/>
              <a:t>, </a:t>
            </a:r>
            <a:r>
              <a:rPr lang="en-US" baseline="0" dirty="0" err="1" smtClean="0"/>
              <a:t>una</a:t>
            </a:r>
            <a:r>
              <a:rPr lang="en-US" baseline="0" dirty="0" smtClean="0"/>
              <a:t> </a:t>
            </a:r>
            <a:r>
              <a:rPr lang="en-US" baseline="0" dirty="0" err="1" smtClean="0"/>
              <a:t>quantità</a:t>
            </a:r>
            <a:r>
              <a:rPr lang="en-US" baseline="0" dirty="0" smtClean="0"/>
              <a:t> </a:t>
            </a:r>
            <a:r>
              <a:rPr lang="en-US" baseline="0" dirty="0" err="1" smtClean="0"/>
              <a:t>che</a:t>
            </a:r>
            <a:r>
              <a:rPr lang="en-US" baseline="0" dirty="0" smtClean="0"/>
              <a:t> </a:t>
            </a:r>
            <a:r>
              <a:rPr lang="en-US" baseline="0" dirty="0" err="1" smtClean="0"/>
              <a:t>esprime</a:t>
            </a:r>
            <a:r>
              <a:rPr lang="en-US" baseline="0" dirty="0" smtClean="0"/>
              <a:t> la </a:t>
            </a:r>
            <a:r>
              <a:rPr lang="en-US" baseline="0" dirty="0" err="1" smtClean="0"/>
              <a:t>compattezza</a:t>
            </a:r>
            <a:r>
              <a:rPr lang="en-US" baseline="0" dirty="0" smtClean="0"/>
              <a:t> del compost e </a:t>
            </a:r>
            <a:r>
              <a:rPr lang="en-US" baseline="0" dirty="0" err="1" smtClean="0"/>
              <a:t>che</a:t>
            </a:r>
            <a:r>
              <a:rPr lang="en-US" baseline="0" dirty="0" smtClean="0"/>
              <a:t> è </a:t>
            </a:r>
            <a:r>
              <a:rPr lang="en-US" baseline="0" dirty="0" err="1" smtClean="0"/>
              <a:t>possibile</a:t>
            </a:r>
            <a:r>
              <a:rPr lang="en-US" baseline="0" dirty="0" smtClean="0"/>
              <a:t> </a:t>
            </a:r>
            <a:r>
              <a:rPr lang="en-US" baseline="0" dirty="0" err="1" smtClean="0"/>
              <a:t>ricvare</a:t>
            </a:r>
            <a:r>
              <a:rPr lang="en-US" baseline="0" dirty="0" smtClean="0"/>
              <a:t> </a:t>
            </a:r>
            <a:r>
              <a:rPr lang="en-US" baseline="0" dirty="0" err="1" smtClean="0"/>
              <a:t>anche</a:t>
            </a:r>
            <a:r>
              <a:rPr lang="en-US" baseline="0" dirty="0" smtClean="0"/>
              <a:t> </a:t>
            </a:r>
            <a:r>
              <a:rPr lang="en-US" baseline="0" dirty="0" err="1" smtClean="0"/>
              <a:t>dai</a:t>
            </a:r>
            <a:r>
              <a:rPr lang="en-US" baseline="0" dirty="0" smtClean="0"/>
              <a:t> </a:t>
            </a:r>
            <a:r>
              <a:rPr lang="en-US" baseline="0" dirty="0" err="1" smtClean="0"/>
              <a:t>dati</a:t>
            </a:r>
            <a:r>
              <a:rPr lang="en-US" baseline="0" dirty="0" smtClean="0"/>
              <a:t> SAXS</a:t>
            </a:r>
          </a:p>
          <a:p>
            <a:endParaRPr lang="en-US" baseline="0" dirty="0" smtClean="0"/>
          </a:p>
          <a:p>
            <a:r>
              <a:rPr lang="en-US" baseline="0" dirty="0" smtClean="0"/>
              <a:t>Le </a:t>
            </a:r>
            <a:r>
              <a:rPr lang="en-US" baseline="0" dirty="0" err="1" smtClean="0"/>
              <a:t>simulazioni</a:t>
            </a:r>
            <a:r>
              <a:rPr lang="en-US" baseline="0" dirty="0" smtClean="0"/>
              <a:t> </a:t>
            </a:r>
            <a:r>
              <a:rPr lang="en-US" baseline="0" dirty="0" err="1" smtClean="0"/>
              <a:t>analizzate</a:t>
            </a:r>
            <a:r>
              <a:rPr lang="en-US" baseline="0" dirty="0" smtClean="0"/>
              <a:t> </a:t>
            </a:r>
            <a:r>
              <a:rPr lang="en-US" baseline="0" dirty="0" err="1" smtClean="0"/>
              <a:t>sono</a:t>
            </a:r>
            <a:r>
              <a:rPr lang="en-US" baseline="0" dirty="0" smtClean="0"/>
              <a:t> </a:t>
            </a:r>
            <a:r>
              <a:rPr lang="en-US" baseline="0" dirty="0" err="1" smtClean="0"/>
              <a:t>tre</a:t>
            </a:r>
            <a:r>
              <a:rPr lang="en-US" baseline="0" dirty="0" smtClean="0"/>
              <a:t> WT, F695V e F695I.</a:t>
            </a:r>
          </a:p>
          <a:p>
            <a:endParaRPr lang="en-US" baseline="0" dirty="0" smtClean="0"/>
          </a:p>
          <a:p>
            <a:r>
              <a:rPr lang="en-US" baseline="0" dirty="0" err="1" smtClean="0"/>
              <a:t>Osservando</a:t>
            </a:r>
            <a:r>
              <a:rPr lang="en-US" baseline="0" dirty="0" smtClean="0"/>
              <a:t> </a:t>
            </a:r>
            <a:r>
              <a:rPr lang="en-US" baseline="0" dirty="0" err="1" smtClean="0"/>
              <a:t>l’andamento</a:t>
            </a:r>
            <a:r>
              <a:rPr lang="en-US" baseline="0" dirty="0" smtClean="0"/>
              <a:t> del </a:t>
            </a:r>
            <a:r>
              <a:rPr lang="en-US" baseline="0" dirty="0" err="1" smtClean="0"/>
              <a:t>RoG</a:t>
            </a:r>
            <a:r>
              <a:rPr lang="en-US" baseline="0" dirty="0" smtClean="0"/>
              <a:t> </a:t>
            </a:r>
            <a:r>
              <a:rPr lang="en-US" baseline="0" dirty="0" err="1" smtClean="0"/>
              <a:t>viene</a:t>
            </a:r>
            <a:r>
              <a:rPr lang="en-US" baseline="0" dirty="0" smtClean="0"/>
              <a:t> </a:t>
            </a:r>
            <a:r>
              <a:rPr lang="en-US" baseline="0" dirty="0" err="1" smtClean="0"/>
              <a:t>confermata</a:t>
            </a:r>
            <a:r>
              <a:rPr lang="en-US" baseline="0" dirty="0" smtClean="0"/>
              <a:t> </a:t>
            </a:r>
            <a:r>
              <a:rPr lang="en-US" baseline="0" dirty="0" err="1" smtClean="0"/>
              <a:t>una</a:t>
            </a:r>
            <a:r>
              <a:rPr lang="en-US" baseline="0" dirty="0" smtClean="0"/>
              <a:t> </a:t>
            </a:r>
            <a:r>
              <a:rPr lang="en-US" baseline="0" dirty="0" err="1" smtClean="0"/>
              <a:t>maggiore</a:t>
            </a:r>
            <a:r>
              <a:rPr lang="en-US" baseline="0" dirty="0" smtClean="0"/>
              <a:t> </a:t>
            </a:r>
            <a:r>
              <a:rPr lang="en-US" baseline="0" dirty="0" err="1" smtClean="0"/>
              <a:t>fluttuazione</a:t>
            </a:r>
            <a:r>
              <a:rPr lang="en-US" baseline="0" dirty="0" smtClean="0"/>
              <a:t> del WT F695V </a:t>
            </a:r>
            <a:r>
              <a:rPr lang="en-US" baseline="0" dirty="0" err="1" smtClean="0"/>
              <a:t>rispetto</a:t>
            </a:r>
            <a:r>
              <a:rPr lang="en-US" baseline="0" dirty="0" smtClean="0"/>
              <a:t> </a:t>
            </a:r>
            <a:r>
              <a:rPr lang="en-US" baseline="0" dirty="0" err="1" smtClean="0"/>
              <a:t>agli</a:t>
            </a:r>
            <a:r>
              <a:rPr lang="en-US" baseline="0" dirty="0" smtClean="0"/>
              <a:t> </a:t>
            </a:r>
            <a:r>
              <a:rPr lang="en-US" baseline="0" dirty="0" err="1" smtClean="0"/>
              <a:t>atri</a:t>
            </a:r>
            <a:r>
              <a:rPr lang="en-US" baseline="0" dirty="0" smtClean="0"/>
              <a:t> due </a:t>
            </a:r>
            <a:r>
              <a:rPr lang="en-US" baseline="0" dirty="0" err="1" smtClean="0"/>
              <a:t>composti</a:t>
            </a:r>
            <a:r>
              <a:rPr lang="en-US" baseline="0" dirty="0" smtClean="0"/>
              <a:t>, in </a:t>
            </a:r>
            <a:r>
              <a:rPr lang="en-US" baseline="0" dirty="0" err="1" smtClean="0"/>
              <a:t>particolare</a:t>
            </a:r>
            <a:r>
              <a:rPr lang="en-US" baseline="0" dirty="0" smtClean="0"/>
              <a:t> </a:t>
            </a:r>
            <a:r>
              <a:rPr lang="en-US" baseline="0" dirty="0" err="1" smtClean="0"/>
              <a:t>questo</a:t>
            </a:r>
            <a:r>
              <a:rPr lang="en-US" baseline="0" dirty="0" smtClean="0"/>
              <a:t> </a:t>
            </a:r>
            <a:r>
              <a:rPr lang="en-US" baseline="0" dirty="0" err="1" smtClean="0"/>
              <a:t>si</a:t>
            </a:r>
            <a:r>
              <a:rPr lang="en-US" baseline="0" dirty="0" smtClean="0"/>
              <a:t> nota </a:t>
            </a:r>
            <a:r>
              <a:rPr lang="en-US" baseline="0" dirty="0" err="1" smtClean="0"/>
              <a:t>intorno</a:t>
            </a:r>
            <a:r>
              <a:rPr lang="en-US" baseline="0" dirty="0" smtClean="0"/>
              <a:t> a 0.8us dove la </a:t>
            </a:r>
            <a:r>
              <a:rPr lang="en-US" baseline="0" dirty="0" err="1" smtClean="0"/>
              <a:t>curva</a:t>
            </a:r>
            <a:r>
              <a:rPr lang="en-US" baseline="0" dirty="0" smtClean="0"/>
              <a:t> </a:t>
            </a:r>
            <a:r>
              <a:rPr lang="en-US" baseline="0" dirty="0" err="1" smtClean="0"/>
              <a:t>rancione</a:t>
            </a:r>
            <a:r>
              <a:rPr lang="en-US" baseline="0" dirty="0" smtClean="0"/>
              <a:t> ha un </a:t>
            </a:r>
            <a:r>
              <a:rPr lang="en-US" baseline="0" dirty="0" err="1" smtClean="0"/>
              <a:t>picco</a:t>
            </a:r>
            <a:r>
              <a:rPr lang="en-US" baseline="0" dirty="0" smtClean="0"/>
              <a:t> </a:t>
            </a:r>
            <a:r>
              <a:rPr lang="en-US" baseline="0" dirty="0" err="1" smtClean="0"/>
              <a:t>che</a:t>
            </a:r>
            <a:r>
              <a:rPr lang="en-US" baseline="0" dirty="0" smtClean="0"/>
              <a:t> </a:t>
            </a:r>
            <a:r>
              <a:rPr lang="en-US" baseline="0" dirty="0" err="1" smtClean="0"/>
              <a:t>evidenzia</a:t>
            </a:r>
            <a:r>
              <a:rPr lang="en-US" baseline="0" dirty="0" smtClean="0"/>
              <a:t> un </a:t>
            </a:r>
            <a:r>
              <a:rPr lang="en-US" baseline="0" dirty="0" err="1" smtClean="0"/>
              <a:t>cambio</a:t>
            </a:r>
            <a:r>
              <a:rPr lang="en-US" baseline="0" dirty="0" smtClean="0"/>
              <a:t> di </a:t>
            </a:r>
            <a:r>
              <a:rPr lang="en-US" baseline="0" dirty="0" err="1" smtClean="0"/>
              <a:t>conformazione</a:t>
            </a:r>
            <a:r>
              <a:rPr lang="en-US" baseline="0" dirty="0" smtClean="0"/>
              <a:t> non </a:t>
            </a:r>
            <a:r>
              <a:rPr lang="en-US" baseline="0" dirty="0" err="1" smtClean="0"/>
              <a:t>presente</a:t>
            </a:r>
            <a:r>
              <a:rPr lang="en-US" baseline="0" dirty="0" smtClean="0"/>
              <a:t> </a:t>
            </a:r>
            <a:r>
              <a:rPr lang="en-US" baseline="0" dirty="0" err="1" smtClean="0"/>
              <a:t>nel</a:t>
            </a:r>
            <a:r>
              <a:rPr lang="en-US" baseline="0" dirty="0" smtClean="0"/>
              <a:t> WT né </a:t>
            </a:r>
            <a:r>
              <a:rPr lang="en-US" baseline="0" dirty="0" err="1" smtClean="0"/>
              <a:t>nel</a:t>
            </a:r>
            <a:r>
              <a:rPr lang="en-US" baseline="0" dirty="0" smtClean="0"/>
              <a:t> </a:t>
            </a:r>
            <a:r>
              <a:rPr lang="en-US" baseline="0" dirty="0" err="1" smtClean="0"/>
              <a:t>mutante</a:t>
            </a:r>
            <a:r>
              <a:rPr lang="en-US" baseline="0" dirty="0" smtClean="0"/>
              <a:t> F695I. </a:t>
            </a:r>
            <a:r>
              <a:rPr lang="en-US" baseline="0" dirty="0" err="1" smtClean="0"/>
              <a:t>Inoltre</a:t>
            </a:r>
            <a:r>
              <a:rPr lang="en-US" baseline="0" dirty="0" smtClean="0"/>
              <a:t> solo a </a:t>
            </a:r>
            <a:r>
              <a:rPr lang="en-US" baseline="0" dirty="0" err="1" smtClean="0"/>
              <a:t>titolo</a:t>
            </a:r>
            <a:r>
              <a:rPr lang="en-US" baseline="0" dirty="0" smtClean="0"/>
              <a:t> qualitative </a:t>
            </a:r>
            <a:r>
              <a:rPr lang="en-US" baseline="0" dirty="0" err="1" smtClean="0"/>
              <a:t>si</a:t>
            </a:r>
            <a:r>
              <a:rPr lang="en-US" baseline="0" dirty="0" smtClean="0"/>
              <a:t> </a:t>
            </a:r>
            <a:r>
              <a:rPr lang="en-US" baseline="0" dirty="0" err="1" smtClean="0"/>
              <a:t>sono</a:t>
            </a:r>
            <a:r>
              <a:rPr lang="en-US" baseline="0" dirty="0" smtClean="0"/>
              <a:t> </a:t>
            </a:r>
            <a:r>
              <a:rPr lang="en-US" baseline="0" dirty="0" err="1" smtClean="0"/>
              <a:t>riportate</a:t>
            </a:r>
            <a:r>
              <a:rPr lang="en-US" baseline="0" dirty="0" smtClean="0"/>
              <a:t> </a:t>
            </a:r>
            <a:r>
              <a:rPr lang="en-US" baseline="0" dirty="0" err="1" smtClean="0"/>
              <a:t>alcune</a:t>
            </a:r>
            <a:r>
              <a:rPr lang="en-US" baseline="0" dirty="0" smtClean="0"/>
              <a:t> delle </a:t>
            </a:r>
            <a:r>
              <a:rPr lang="en-US" baseline="0" dirty="0" err="1" smtClean="0"/>
              <a:t>configurazioni</a:t>
            </a:r>
            <a:r>
              <a:rPr lang="en-US" baseline="0" dirty="0" smtClean="0"/>
              <a:t> </a:t>
            </a:r>
            <a:r>
              <a:rPr lang="en-US" baseline="0" dirty="0" err="1" smtClean="0"/>
              <a:t>ottenute</a:t>
            </a:r>
            <a:r>
              <a:rPr lang="en-US" baseline="0" dirty="0" smtClean="0"/>
              <a:t> dal </a:t>
            </a:r>
            <a:r>
              <a:rPr lang="en-US" baseline="0" dirty="0" err="1" smtClean="0"/>
              <a:t>dato</a:t>
            </a:r>
            <a:r>
              <a:rPr lang="en-US" baseline="0" dirty="0" smtClean="0"/>
              <a:t> SAXS, </a:t>
            </a:r>
            <a:r>
              <a:rPr lang="en-US" baseline="0" dirty="0" err="1" smtClean="0"/>
              <a:t>che</a:t>
            </a:r>
            <a:r>
              <a:rPr lang="en-US" baseline="0" dirty="0" smtClean="0"/>
              <a:t> </a:t>
            </a:r>
            <a:r>
              <a:rPr lang="en-US" baseline="0" dirty="0" err="1" smtClean="0"/>
              <a:t>sono</a:t>
            </a:r>
            <a:r>
              <a:rPr lang="en-US" baseline="0" dirty="0" smtClean="0"/>
              <a:t> </a:t>
            </a:r>
            <a:r>
              <a:rPr lang="en-US" baseline="0" dirty="0" err="1" smtClean="0"/>
              <a:t>copmatibili</a:t>
            </a:r>
            <a:r>
              <a:rPr lang="en-US" baseline="0" dirty="0" smtClean="0"/>
              <a:t> con la </a:t>
            </a:r>
            <a:r>
              <a:rPr lang="en-US" baseline="0" dirty="0" err="1" smtClean="0"/>
              <a:t>conformazione</a:t>
            </a:r>
            <a:r>
              <a:rPr lang="en-US" baseline="0" dirty="0" smtClean="0"/>
              <a:t> </a:t>
            </a:r>
            <a:r>
              <a:rPr lang="en-US" baseline="0" dirty="0" err="1" smtClean="0"/>
              <a:t>assunta</a:t>
            </a:r>
            <a:r>
              <a:rPr lang="en-US" baseline="0" dirty="0" smtClean="0"/>
              <a:t> dal </a:t>
            </a:r>
            <a:r>
              <a:rPr lang="en-US" baseline="0" dirty="0" err="1" smtClean="0"/>
              <a:t>modello</a:t>
            </a:r>
            <a:r>
              <a:rPr lang="en-US" baseline="0" dirty="0" smtClean="0"/>
              <a:t> </a:t>
            </a:r>
            <a:r>
              <a:rPr lang="en-US" baseline="0" dirty="0" err="1" smtClean="0"/>
              <a:t>durante</a:t>
            </a:r>
            <a:r>
              <a:rPr lang="en-US" baseline="0" dirty="0" smtClean="0"/>
              <a:t> le </a:t>
            </a:r>
            <a:r>
              <a:rPr lang="en-US" baseline="0" dirty="0" err="1" smtClean="0"/>
              <a:t>simulazione</a:t>
            </a:r>
            <a:r>
              <a:rPr lang="en-US" baseline="0" dirty="0" smtClean="0"/>
              <a:t> MD in </a:t>
            </a:r>
            <a:r>
              <a:rPr lang="en-US" baseline="0" dirty="0" err="1" smtClean="0"/>
              <a:t>corripondenza</a:t>
            </a:r>
            <a:r>
              <a:rPr lang="en-US" baseline="0" dirty="0" smtClean="0"/>
              <a:t> del </a:t>
            </a:r>
            <a:r>
              <a:rPr lang="en-US" baseline="0" dirty="0" err="1" smtClean="0"/>
              <a:t>picco</a:t>
            </a:r>
            <a:r>
              <a:rPr lang="en-US" baseline="0" dirty="0" smtClean="0"/>
              <a:t>.</a:t>
            </a:r>
          </a:p>
          <a:p>
            <a:endParaRPr lang="en-US" baseline="0" dirty="0" smtClean="0"/>
          </a:p>
          <a:p>
            <a:r>
              <a:rPr lang="en-US" baseline="0" dirty="0" err="1" smtClean="0"/>
              <a:t>Complessivamente</a:t>
            </a:r>
            <a:r>
              <a:rPr lang="en-US" baseline="0" dirty="0" smtClean="0"/>
              <a:t>, </a:t>
            </a:r>
            <a:r>
              <a:rPr lang="en-US" baseline="0" dirty="0" err="1" smtClean="0"/>
              <a:t>seppur</a:t>
            </a:r>
            <a:r>
              <a:rPr lang="en-US" baseline="0" dirty="0" smtClean="0"/>
              <a:t> non </a:t>
            </a:r>
            <a:r>
              <a:rPr lang="en-US" baseline="0" dirty="0" err="1" smtClean="0"/>
              <a:t>una</a:t>
            </a:r>
            <a:r>
              <a:rPr lang="en-US" baseline="0" dirty="0" smtClean="0"/>
              <a:t> complete </a:t>
            </a:r>
            <a:r>
              <a:rPr lang="en-US" baseline="0" dirty="0" err="1" smtClean="0"/>
              <a:t>conferma</a:t>
            </a:r>
            <a:r>
              <a:rPr lang="en-US" baseline="0" dirty="0" smtClean="0"/>
              <a:t>, </a:t>
            </a:r>
            <a:r>
              <a:rPr lang="en-US" baseline="0" dirty="0" err="1" smtClean="0"/>
              <a:t>questi</a:t>
            </a:r>
            <a:r>
              <a:rPr lang="en-US" baseline="0" dirty="0" smtClean="0"/>
              <a:t> due </a:t>
            </a:r>
            <a:r>
              <a:rPr lang="en-US" baseline="0" dirty="0" err="1" smtClean="0"/>
              <a:t>dati</a:t>
            </a:r>
            <a:r>
              <a:rPr lang="en-US" baseline="0" dirty="0" smtClean="0"/>
              <a:t> </a:t>
            </a:r>
            <a:r>
              <a:rPr lang="en-US" baseline="0" dirty="0" err="1" smtClean="0"/>
              <a:t>puntano</a:t>
            </a:r>
            <a:r>
              <a:rPr lang="en-US" baseline="0" dirty="0" smtClean="0"/>
              <a:t> </a:t>
            </a:r>
            <a:r>
              <a:rPr lang="en-US" baseline="0" dirty="0" err="1" smtClean="0"/>
              <a:t>nella</a:t>
            </a:r>
            <a:r>
              <a:rPr lang="en-US" baseline="0" dirty="0" smtClean="0"/>
              <a:t> </a:t>
            </a:r>
            <a:r>
              <a:rPr lang="en-US" baseline="0" dirty="0" err="1" smtClean="0"/>
              <a:t>stessa</a:t>
            </a:r>
            <a:r>
              <a:rPr lang="en-US" baseline="0" dirty="0" smtClean="0"/>
              <a:t> </a:t>
            </a:r>
            <a:r>
              <a:rPr lang="en-US" baseline="0" dirty="0" err="1" smtClean="0"/>
              <a:t>direzione</a:t>
            </a:r>
            <a:r>
              <a:rPr lang="en-US" baseline="0" dirty="0" smtClean="0"/>
              <a:t> </a:t>
            </a:r>
            <a:r>
              <a:rPr lang="en-US" baseline="0" dirty="0" err="1" smtClean="0"/>
              <a:t>ovvero</a:t>
            </a:r>
            <a:r>
              <a:rPr lang="en-US" baseline="0" dirty="0" smtClean="0"/>
              <a:t> </a:t>
            </a:r>
            <a:r>
              <a:rPr lang="en-US" baseline="0" dirty="0" err="1" smtClean="0"/>
              <a:t>una</a:t>
            </a:r>
            <a:r>
              <a:rPr lang="en-US" baseline="0" dirty="0" smtClean="0"/>
              <a:t> </a:t>
            </a:r>
            <a:r>
              <a:rPr lang="en-US" baseline="0" dirty="0" err="1" smtClean="0"/>
              <a:t>maggiore</a:t>
            </a:r>
            <a:r>
              <a:rPr lang="en-US" baseline="0" dirty="0" smtClean="0"/>
              <a:t> </a:t>
            </a:r>
            <a:r>
              <a:rPr lang="en-US" baseline="0" dirty="0" err="1" smtClean="0"/>
              <a:t>flessibilità</a:t>
            </a:r>
            <a:r>
              <a:rPr lang="en-US" baseline="0" dirty="0" smtClean="0"/>
              <a:t> del </a:t>
            </a:r>
            <a:r>
              <a:rPr lang="en-US" baseline="0" dirty="0" err="1" smtClean="0"/>
              <a:t>mutante</a:t>
            </a:r>
            <a:r>
              <a:rPr lang="en-US" baseline="0" dirty="0" smtClean="0"/>
              <a:t> </a:t>
            </a:r>
            <a:r>
              <a:rPr lang="en-US" baseline="0" dirty="0" err="1" smtClean="0"/>
              <a:t>osservto</a:t>
            </a:r>
            <a:r>
              <a:rPr lang="en-US" baseline="0" dirty="0" smtClean="0"/>
              <a:t> </a:t>
            </a:r>
            <a:r>
              <a:rPr lang="en-US" baseline="0" dirty="0" err="1" smtClean="0"/>
              <a:t>nel</a:t>
            </a:r>
            <a:r>
              <a:rPr lang="en-US" baseline="0" dirty="0" smtClean="0"/>
              <a:t> </a:t>
            </a:r>
            <a:r>
              <a:rPr lang="en-US" baseline="0" dirty="0" err="1" smtClean="0"/>
              <a:t>pazientge</a:t>
            </a:r>
            <a:r>
              <a:rPr lang="en-US" baseline="0" dirty="0" smtClean="0"/>
              <a:t> </a:t>
            </a:r>
            <a:r>
              <a:rPr lang="en-US" baseline="0" dirty="0" err="1" smtClean="0"/>
              <a:t>isptto</a:t>
            </a:r>
            <a:r>
              <a:rPr lang="en-US" baseline="0" dirty="0" smtClean="0"/>
              <a:t> al WT.</a:t>
            </a:r>
            <a:endParaRPr lang="en-GB" dirty="0"/>
          </a:p>
        </p:txBody>
      </p:sp>
      <p:sp>
        <p:nvSpPr>
          <p:cNvPr id="4" name="Slide Number Placeholder 3"/>
          <p:cNvSpPr>
            <a:spLocks noGrp="1"/>
          </p:cNvSpPr>
          <p:nvPr>
            <p:ph type="sldNum" sz="quarter" idx="10"/>
          </p:nvPr>
        </p:nvSpPr>
        <p:spPr/>
        <p:txBody>
          <a:bodyPr/>
          <a:lstStyle/>
          <a:p>
            <a:fld id="{2B38E961-292E-41CE-B3CD-5FFA9D123D02}" type="slidenum">
              <a:rPr lang="en-US" smtClean="0"/>
              <a:t>13</a:t>
            </a:fld>
            <a:endParaRPr lang="en-US"/>
          </a:p>
        </p:txBody>
      </p:sp>
    </p:spTree>
    <p:extLst>
      <p:ext uri="{BB962C8B-B14F-4D97-AF65-F5344CB8AC3E}">
        <p14:creationId xmlns:p14="http://schemas.microsoft.com/office/powerpoint/2010/main" val="3981839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8E961-292E-41CE-B3CD-5FFA9D123D02}" type="slidenum">
              <a:rPr lang="en-US" smtClean="0"/>
              <a:t>17</a:t>
            </a:fld>
            <a:endParaRPr lang="en-US"/>
          </a:p>
        </p:txBody>
      </p:sp>
    </p:spTree>
    <p:extLst>
      <p:ext uri="{BB962C8B-B14F-4D97-AF65-F5344CB8AC3E}">
        <p14:creationId xmlns:p14="http://schemas.microsoft.com/office/powerpoint/2010/main" val="351520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 </a:t>
            </a:r>
            <a:r>
              <a:rPr lang="en-US" smtClean="0"/>
              <a:t>variante</a:t>
            </a:r>
            <a:r>
              <a:rPr lang="en-US" dirty="0" smtClean="0"/>
              <a:t> </a:t>
            </a:r>
            <a:r>
              <a:rPr lang="en-US" dirty="0" err="1" smtClean="0"/>
              <a:t>sta</a:t>
            </a:r>
            <a:r>
              <a:rPr lang="en-US" dirty="0" smtClean="0"/>
              <a:t> in un </a:t>
            </a:r>
            <a:r>
              <a:rPr lang="en-US" dirty="0" err="1" smtClean="0"/>
              <a:t>dominio</a:t>
            </a:r>
            <a:r>
              <a:rPr lang="en-US" dirty="0" smtClean="0"/>
              <a:t> mobile </a:t>
            </a:r>
            <a:r>
              <a:rPr lang="en-US" dirty="0" err="1" smtClean="0"/>
              <a:t>alla</a:t>
            </a:r>
            <a:r>
              <a:rPr lang="en-US" dirty="0" smtClean="0"/>
              <a:t> base del P-domain.</a:t>
            </a:r>
          </a:p>
          <a:p>
            <a:r>
              <a:rPr lang="en-US" dirty="0" err="1" smtClean="0"/>
              <a:t>Qusto</a:t>
            </a:r>
            <a:r>
              <a:rPr lang="en-US" dirty="0" smtClean="0"/>
              <a:t> cluster è stato </a:t>
            </a:r>
            <a:r>
              <a:rPr lang="en-US" dirty="0" err="1" smtClean="0"/>
              <a:t>scoperto</a:t>
            </a:r>
            <a:r>
              <a:rPr lang="en-US" dirty="0" smtClean="0"/>
              <a:t> da </a:t>
            </a:r>
            <a:r>
              <a:rPr lang="en-US" dirty="0" err="1" smtClean="0"/>
              <a:t>poco</a:t>
            </a:r>
            <a:r>
              <a:rPr lang="en-US" dirty="0" smtClean="0"/>
              <a:t> e </a:t>
            </a:r>
            <a:r>
              <a:rPr lang="en-US" dirty="0" err="1" smtClean="0"/>
              <a:t>senza</a:t>
            </a:r>
            <a:r>
              <a:rPr lang="en-US" dirty="0" smtClean="0"/>
              <a:t> </a:t>
            </a:r>
            <a:r>
              <a:rPr lang="en-US" dirty="0" err="1" smtClean="0"/>
              <a:t>questo</a:t>
            </a:r>
            <a:r>
              <a:rPr lang="en-US" dirty="0" smtClean="0"/>
              <a:t> non </a:t>
            </a:r>
            <a:r>
              <a:rPr lang="en-US" dirty="0" err="1" smtClean="0"/>
              <a:t>si</a:t>
            </a:r>
            <a:r>
              <a:rPr lang="en-US" dirty="0" smtClean="0"/>
              <a:t> </a:t>
            </a:r>
            <a:r>
              <a:rPr lang="en-US" dirty="0" err="1" smtClean="0"/>
              <a:t>riesce</a:t>
            </a:r>
            <a:r>
              <a:rPr lang="en-US" dirty="0" smtClean="0"/>
              <a:t> a </a:t>
            </a:r>
            <a:r>
              <a:rPr lang="en-US" dirty="0" err="1" smtClean="0"/>
              <a:t>caricare</a:t>
            </a:r>
            <a:r>
              <a:rPr lang="en-US" dirty="0" smtClean="0"/>
              <a:t> il DNA. Il </a:t>
            </a:r>
            <a:r>
              <a:rPr lang="en-US" dirty="0" err="1" smtClean="0"/>
              <a:t>dubbio</a:t>
            </a:r>
            <a:r>
              <a:rPr lang="en-US" dirty="0" smtClean="0"/>
              <a:t> è </a:t>
            </a:r>
            <a:r>
              <a:rPr lang="en-US" dirty="0" err="1" smtClean="0"/>
              <a:t>che</a:t>
            </a:r>
            <a:r>
              <a:rPr lang="en-US" dirty="0" smtClean="0"/>
              <a:t> </a:t>
            </a:r>
            <a:r>
              <a:rPr lang="en-US" dirty="0" err="1" smtClean="0"/>
              <a:t>sia</a:t>
            </a:r>
            <a:r>
              <a:rPr lang="en-US" dirty="0" smtClean="0"/>
              <a:t> </a:t>
            </a:r>
            <a:r>
              <a:rPr lang="en-US" dirty="0" err="1" smtClean="0"/>
              <a:t>funzionale</a:t>
            </a:r>
            <a:r>
              <a:rPr lang="en-US" dirty="0" smtClean="0"/>
              <a:t> </a:t>
            </a:r>
            <a:r>
              <a:rPr lang="en-US" dirty="0" err="1" smtClean="0"/>
              <a:t>all’aperture</a:t>
            </a:r>
            <a:r>
              <a:rPr lang="en-US" dirty="0" smtClean="0"/>
              <a:t> e </a:t>
            </a:r>
            <a:r>
              <a:rPr lang="en-US" dirty="0" err="1" smtClean="0"/>
              <a:t>chiusura</a:t>
            </a:r>
            <a:r>
              <a:rPr lang="en-US" dirty="0" smtClean="0"/>
              <a:t> </a:t>
            </a:r>
            <a:r>
              <a:rPr lang="en-US" dirty="0" err="1" smtClean="0"/>
              <a:t>della</a:t>
            </a:r>
            <a:r>
              <a:rPr lang="en-US" dirty="0" smtClean="0"/>
              <a:t> porta.</a:t>
            </a:r>
            <a:endParaRPr lang="en-US" dirty="0"/>
          </a:p>
        </p:txBody>
      </p:sp>
      <p:sp>
        <p:nvSpPr>
          <p:cNvPr id="4" name="Slide Number Placeholder 3"/>
          <p:cNvSpPr>
            <a:spLocks noGrp="1"/>
          </p:cNvSpPr>
          <p:nvPr>
            <p:ph type="sldNum" sz="quarter" idx="5"/>
          </p:nvPr>
        </p:nvSpPr>
        <p:spPr/>
        <p:txBody>
          <a:bodyPr/>
          <a:lstStyle/>
          <a:p>
            <a:fld id="{C946B1D5-2F73-444C-AFED-6DA5B6C9A128}" type="slidenum">
              <a:rPr lang="en-US" smtClean="0"/>
              <a:t>21</a:t>
            </a:fld>
            <a:endParaRPr lang="en-US"/>
          </a:p>
        </p:txBody>
      </p:sp>
    </p:spTree>
    <p:extLst>
      <p:ext uri="{BB962C8B-B14F-4D97-AF65-F5344CB8AC3E}">
        <p14:creationId xmlns:p14="http://schemas.microsoft.com/office/powerpoint/2010/main" val="31209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8CF1A0-869A-4755-B498-3FE5111CE5F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96706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CF1A0-869A-4755-B498-3FE5111CE5F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138432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CF1A0-869A-4755-B498-3FE5111CE5F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391273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CF1A0-869A-4755-B498-3FE5111CE5F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386340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8CF1A0-869A-4755-B498-3FE5111CE5F7}" type="datetimeFigureOut">
              <a:rPr lang="en-US" smtClean="0"/>
              <a:t>6/24/2024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370772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8CF1A0-869A-4755-B498-3FE5111CE5F7}"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1329867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8CF1A0-869A-4755-B498-3FE5111CE5F7}" type="datetimeFigureOut">
              <a:rPr lang="en-US" smtClean="0"/>
              <a:t>6/24/2024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2981078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8CF1A0-869A-4755-B498-3FE5111CE5F7}" type="datetimeFigureOut">
              <a:rPr lang="en-US" smtClean="0"/>
              <a:t>6/24/2024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332982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CF1A0-869A-4755-B498-3FE5111CE5F7}" type="datetimeFigureOut">
              <a:rPr lang="en-US" smtClean="0"/>
              <a:t>6/24/2024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1758373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8CF1A0-869A-4755-B498-3FE5111CE5F7}"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236253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8CF1A0-869A-4755-B498-3FE5111CE5F7}" type="datetimeFigureOut">
              <a:rPr lang="en-US" smtClean="0"/>
              <a:t>6/24/2024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C5FEC7-C034-4061-826E-4C53D3996A99}" type="slidenum">
              <a:rPr lang="en-US" smtClean="0"/>
              <a:t>‹#›</a:t>
            </a:fld>
            <a:endParaRPr lang="en-US"/>
          </a:p>
        </p:txBody>
      </p:sp>
    </p:spTree>
    <p:extLst>
      <p:ext uri="{BB962C8B-B14F-4D97-AF65-F5344CB8AC3E}">
        <p14:creationId xmlns:p14="http://schemas.microsoft.com/office/powerpoint/2010/main" val="2510260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CF1A0-869A-4755-B498-3FE5111CE5F7}" type="datetimeFigureOut">
              <a:rPr lang="en-US" smtClean="0"/>
              <a:t>6/24/2024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5FEC7-C034-4061-826E-4C53D3996A99}" type="slidenum">
              <a:rPr lang="en-US" smtClean="0"/>
              <a:t>‹#›</a:t>
            </a:fld>
            <a:endParaRPr lang="en-US"/>
          </a:p>
        </p:txBody>
      </p:sp>
    </p:spTree>
    <p:extLst>
      <p:ext uri="{BB962C8B-B14F-4D97-AF65-F5344CB8AC3E}">
        <p14:creationId xmlns:p14="http://schemas.microsoft.com/office/powerpoint/2010/main" val="3430294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png"/><Relationship Id="rId4" Type="http://schemas.openxmlformats.org/officeDocument/2006/relationships/image" Target="../media/image28.tif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tiff"/><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30.tiff"/><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tiff"/></Relationships>
</file>

<file path=ppt/slides/_rels/slide17.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emf"/><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5680"/>
          <a:stretch/>
        </p:blipFill>
        <p:spPr>
          <a:xfrm>
            <a:off x="-36153" y="0"/>
            <a:ext cx="5435467" cy="6858000"/>
          </a:xfrm>
          <a:prstGeom prst="rect">
            <a:avLst/>
          </a:prstGeom>
        </p:spPr>
      </p:pic>
      <p:sp>
        <p:nvSpPr>
          <p:cNvPr id="3" name="TextBox 2"/>
          <p:cNvSpPr txBox="1"/>
          <p:nvPr/>
        </p:nvSpPr>
        <p:spPr>
          <a:xfrm>
            <a:off x="5549732" y="881545"/>
            <a:ext cx="6271524" cy="769441"/>
          </a:xfrm>
          <a:prstGeom prst="rect">
            <a:avLst/>
          </a:prstGeom>
          <a:solidFill>
            <a:schemeClr val="bg1">
              <a:lumMod val="75000"/>
            </a:schemeClr>
          </a:solidFill>
        </p:spPr>
        <p:txBody>
          <a:bodyPr wrap="none" rtlCol="0">
            <a:spAutoFit/>
          </a:bodyPr>
          <a:lstStyle/>
          <a:p>
            <a:pPr algn="ctr"/>
            <a:r>
              <a:rPr lang="en-US" sz="2400" b="1" dirty="0"/>
              <a:t>WP6. Drug-target studies and drug repurposing </a:t>
            </a:r>
          </a:p>
          <a:p>
            <a:pPr algn="ctr"/>
            <a:r>
              <a:rPr lang="en-US" sz="2000" i="1" dirty="0"/>
              <a:t>Bologna </a:t>
            </a:r>
            <a:r>
              <a:rPr lang="en-US" sz="2000" i="1" dirty="0" smtClean="0"/>
              <a:t>24-25 June 2024</a:t>
            </a:r>
            <a:endParaRPr lang="en-US" sz="2000" i="1"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870" y="4545607"/>
            <a:ext cx="1265508" cy="722967"/>
          </a:xfrm>
          <a:prstGeom prst="rect">
            <a:avLst/>
          </a:prstGeom>
        </p:spPr>
      </p:pic>
      <p:sp>
        <p:nvSpPr>
          <p:cNvPr id="6" name="TextBox 5"/>
          <p:cNvSpPr txBox="1"/>
          <p:nvPr/>
        </p:nvSpPr>
        <p:spPr>
          <a:xfrm>
            <a:off x="8327363" y="4575384"/>
            <a:ext cx="1866217" cy="707886"/>
          </a:xfrm>
          <a:prstGeom prst="rect">
            <a:avLst/>
          </a:prstGeom>
          <a:noFill/>
        </p:spPr>
        <p:txBody>
          <a:bodyPr wrap="none" rtlCol="0">
            <a:spAutoFit/>
          </a:bodyPr>
          <a:lstStyle/>
          <a:p>
            <a:r>
              <a:rPr lang="en-US" sz="2000" b="1" i="1" dirty="0">
                <a:solidFill>
                  <a:schemeClr val="tx1">
                    <a:lumMod val="65000"/>
                    <a:lumOff val="35000"/>
                  </a:schemeClr>
                </a:solidFill>
              </a:rPr>
              <a:t>Manuela Vecchi</a:t>
            </a:r>
          </a:p>
          <a:p>
            <a:r>
              <a:rPr lang="en-US" sz="2000" b="1" i="1" dirty="0">
                <a:solidFill>
                  <a:schemeClr val="tx1">
                    <a:lumMod val="65000"/>
                    <a:lumOff val="35000"/>
                  </a:schemeClr>
                </a:solidFill>
              </a:rPr>
              <a:t>Fabio Landuzzi</a:t>
            </a:r>
          </a:p>
        </p:txBody>
      </p:sp>
      <p:sp>
        <p:nvSpPr>
          <p:cNvPr id="7" name="TextBox 6"/>
          <p:cNvSpPr txBox="1"/>
          <p:nvPr/>
        </p:nvSpPr>
        <p:spPr>
          <a:xfrm>
            <a:off x="8323291" y="5472021"/>
            <a:ext cx="1876604" cy="400110"/>
          </a:xfrm>
          <a:prstGeom prst="rect">
            <a:avLst/>
          </a:prstGeom>
          <a:noFill/>
        </p:spPr>
        <p:txBody>
          <a:bodyPr wrap="none" rtlCol="0">
            <a:spAutoFit/>
          </a:bodyPr>
          <a:lstStyle/>
          <a:p>
            <a:r>
              <a:rPr lang="en-US" sz="2000" b="1" i="1" dirty="0">
                <a:solidFill>
                  <a:schemeClr val="tx1">
                    <a:lumMod val="65000"/>
                    <a:lumOff val="35000"/>
                  </a:schemeClr>
                </a:solidFill>
              </a:rPr>
              <a:t>Stefania Girotto</a:t>
            </a:r>
          </a:p>
        </p:txBody>
      </p:sp>
      <p:pic>
        <p:nvPicPr>
          <p:cNvPr id="8" name="Picture 2">
            <a:extLst>
              <a:ext uri="{FF2B5EF4-FFF2-40B4-BE49-F238E27FC236}">
                <a16:creationId xmlns:a16="http://schemas.microsoft.com/office/drawing/2014/main" id="{B9790A99-2CAB-F876-128C-3B890F36217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529"/>
          <a:stretch/>
        </p:blipFill>
        <p:spPr bwMode="auto">
          <a:xfrm>
            <a:off x="7320011" y="5330208"/>
            <a:ext cx="935227" cy="65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C24F348-0E35-7F4E-788F-2ECE6D38690E}"/>
              </a:ext>
            </a:extLst>
          </p:cNvPr>
          <p:cNvPicPr>
            <a:picLocks noChangeAspect="1"/>
          </p:cNvPicPr>
          <p:nvPr/>
        </p:nvPicPr>
        <p:blipFill rotWithShape="1">
          <a:blip r:embed="rId6"/>
          <a:srcRect l="38485" t="36230" r="24740" b="29444"/>
          <a:stretch/>
        </p:blipFill>
        <p:spPr>
          <a:xfrm>
            <a:off x="784071" y="4645138"/>
            <a:ext cx="3308958" cy="1737363"/>
          </a:xfrm>
          <a:prstGeom prst="rect">
            <a:avLst/>
          </a:prstGeom>
        </p:spPr>
      </p:pic>
      <p:sp>
        <p:nvSpPr>
          <p:cNvPr id="9" name="TextBox 8"/>
          <p:cNvSpPr txBox="1"/>
          <p:nvPr/>
        </p:nvSpPr>
        <p:spPr>
          <a:xfrm>
            <a:off x="5403181" y="2390911"/>
            <a:ext cx="6792687" cy="1569660"/>
          </a:xfrm>
          <a:prstGeom prst="rect">
            <a:avLst/>
          </a:prstGeom>
          <a:noFill/>
        </p:spPr>
        <p:txBody>
          <a:bodyPr wrap="square" rtlCol="0">
            <a:spAutoFit/>
          </a:bodyPr>
          <a:lstStyle/>
          <a:p>
            <a:pPr algn="ctr"/>
            <a:r>
              <a:rPr lang="en-US" sz="3200" b="1" dirty="0">
                <a:solidFill>
                  <a:schemeClr val="accent5">
                    <a:lumMod val="75000"/>
                  </a:schemeClr>
                </a:solidFill>
              </a:rPr>
              <a:t>Exploring the POLE variant </a:t>
            </a:r>
            <a:r>
              <a:rPr lang="en-US" sz="3200" b="1" dirty="0" smtClean="0">
                <a:solidFill>
                  <a:schemeClr val="accent5">
                    <a:lumMod val="75000"/>
                  </a:schemeClr>
                </a:solidFill>
              </a:rPr>
              <a:t>F695V as </a:t>
            </a:r>
            <a:r>
              <a:rPr lang="en-US" sz="3200" b="1" dirty="0">
                <a:solidFill>
                  <a:schemeClr val="accent5">
                    <a:lumMod val="75000"/>
                  </a:schemeClr>
                </a:solidFill>
              </a:rPr>
              <a:t>a drug </a:t>
            </a:r>
            <a:r>
              <a:rPr lang="en-US" sz="3200" b="1" dirty="0" smtClean="0">
                <a:solidFill>
                  <a:schemeClr val="accent5">
                    <a:lumMod val="75000"/>
                  </a:schemeClr>
                </a:solidFill>
              </a:rPr>
              <a:t>target/biomarker to </a:t>
            </a:r>
            <a:r>
              <a:rPr lang="en-US" sz="3200" b="1" dirty="0">
                <a:solidFill>
                  <a:schemeClr val="accent5">
                    <a:lumMod val="75000"/>
                  </a:schemeClr>
                </a:solidFill>
              </a:rPr>
              <a:t>unveil novel therapeutic </a:t>
            </a:r>
            <a:r>
              <a:rPr lang="en-US" sz="3200" b="1" dirty="0" smtClean="0">
                <a:solidFill>
                  <a:schemeClr val="accent5">
                    <a:lumMod val="75000"/>
                  </a:schemeClr>
                </a:solidFill>
              </a:rPr>
              <a:t>strategies in </a:t>
            </a:r>
            <a:r>
              <a:rPr lang="en-US" sz="3200" b="1" dirty="0">
                <a:solidFill>
                  <a:schemeClr val="accent5">
                    <a:lumMod val="75000"/>
                  </a:schemeClr>
                </a:solidFill>
              </a:rPr>
              <a:t>cancer</a:t>
            </a:r>
          </a:p>
        </p:txBody>
      </p:sp>
    </p:spTree>
    <p:extLst>
      <p:ext uri="{BB962C8B-B14F-4D97-AF65-F5344CB8AC3E}">
        <p14:creationId xmlns:p14="http://schemas.microsoft.com/office/powerpoint/2010/main" val="32949182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00" r="1010" b="89477"/>
          <a:stretch/>
        </p:blipFill>
        <p:spPr>
          <a:xfrm>
            <a:off x="244637" y="1241081"/>
            <a:ext cx="11767457" cy="380891"/>
          </a:xfrm>
          <a:prstGeom prst="rect">
            <a:avLst/>
          </a:prstGeom>
        </p:spPr>
      </p:pic>
      <p:sp>
        <p:nvSpPr>
          <p:cNvPr id="5" name="TextBox 4"/>
          <p:cNvSpPr txBox="1"/>
          <p:nvPr/>
        </p:nvSpPr>
        <p:spPr>
          <a:xfrm>
            <a:off x="-19418" y="77341"/>
            <a:ext cx="12234648" cy="523220"/>
          </a:xfrm>
          <a:prstGeom prst="rect">
            <a:avLst/>
          </a:prstGeom>
          <a:noFill/>
        </p:spPr>
        <p:txBody>
          <a:bodyPr wrap="square" rtlCol="0">
            <a:spAutoFit/>
          </a:bodyPr>
          <a:lstStyle/>
          <a:p>
            <a:pPr algn="ctr"/>
            <a:r>
              <a:rPr lang="en-US" sz="2800" b="1" dirty="0">
                <a:solidFill>
                  <a:srgbClr val="1C3D6E"/>
                </a:solidFill>
              </a:rPr>
              <a:t>Functional Characterization of VUS Variants Identified in </a:t>
            </a:r>
            <a:r>
              <a:rPr lang="en-US" sz="2800" b="1" i="1" dirty="0">
                <a:solidFill>
                  <a:srgbClr val="1C3D6E"/>
                </a:solidFill>
              </a:rPr>
              <a:t>POLE</a:t>
            </a:r>
            <a:endParaRPr lang="en-US" sz="2800" b="1" dirty="0">
              <a:solidFill>
                <a:srgbClr val="1C3D6E"/>
              </a:solidFill>
            </a:endParaRPr>
          </a:p>
        </p:txBody>
      </p:sp>
      <p:sp>
        <p:nvSpPr>
          <p:cNvPr id="6"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7815" y="644214"/>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Date Placeholder 1"/>
          <p:cNvSpPr>
            <a:spLocks noGrp="1"/>
          </p:cNvSpPr>
          <p:nvPr>
            <p:ph type="dt" sz="half" idx="10"/>
          </p:nvPr>
        </p:nvSpPr>
        <p:spPr>
          <a:xfrm>
            <a:off x="838200" y="6356350"/>
            <a:ext cx="2743200" cy="365125"/>
          </a:xfrm>
        </p:spPr>
        <p:txBody>
          <a:bodyPr/>
          <a:lstStyle/>
          <a:p>
            <a:fld id="{03330D1F-6F12-4595-9466-9ACA099999C8}" type="datetime1">
              <a:rPr lang="it-IT" smtClean="0"/>
              <a:t>24/06/2024</a:t>
            </a:fld>
            <a:endParaRPr lang="en-US"/>
          </a:p>
        </p:txBody>
      </p:sp>
      <p:sp>
        <p:nvSpPr>
          <p:cNvPr id="9" name="Slide Number Placeholder 2"/>
          <p:cNvSpPr>
            <a:spLocks noGrp="1"/>
          </p:cNvSpPr>
          <p:nvPr>
            <p:ph type="sldNum" sz="quarter" idx="12"/>
          </p:nvPr>
        </p:nvSpPr>
        <p:spPr>
          <a:xfrm>
            <a:off x="8610600" y="6356350"/>
            <a:ext cx="2743200" cy="365125"/>
          </a:xfrm>
        </p:spPr>
        <p:txBody>
          <a:bodyPr/>
          <a:lstStyle/>
          <a:p>
            <a:fld id="{3ACA13C1-3C29-4A84-B088-8D25C2A41364}" type="slidenum">
              <a:rPr lang="en-US" smtClean="0"/>
              <a:t>10</a:t>
            </a:fld>
            <a:endParaRPr lang="en-US"/>
          </a:p>
        </p:txBody>
      </p:sp>
      <p:sp>
        <p:nvSpPr>
          <p:cNvPr id="10" name="Rounded Rectangle 9"/>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382515" y="4574349"/>
            <a:ext cx="5687647" cy="369332"/>
          </a:xfrm>
          <a:prstGeom prst="rect">
            <a:avLst/>
          </a:prstGeom>
          <a:noFill/>
        </p:spPr>
        <p:txBody>
          <a:bodyPr wrap="none" rtlCol="0">
            <a:spAutoFit/>
          </a:bodyPr>
          <a:lstStyle/>
          <a:p>
            <a:pPr marL="285750" indent="-285750">
              <a:buFont typeface="Wingdings" panose="05000000000000000000" pitchFamily="2" charset="2"/>
              <a:buChar char="q"/>
            </a:pPr>
            <a:r>
              <a:rPr lang="en-US" dirty="0"/>
              <a:t>F695V is located within the </a:t>
            </a:r>
            <a:r>
              <a:rPr lang="en-US" dirty="0" err="1"/>
              <a:t>DNA_pol_B</a:t>
            </a:r>
            <a:r>
              <a:rPr lang="en-US" dirty="0"/>
              <a:t> domain of POLE</a:t>
            </a:r>
          </a:p>
        </p:txBody>
      </p:sp>
      <p:sp>
        <p:nvSpPr>
          <p:cNvPr id="14" name="Down Arrow 13"/>
          <p:cNvSpPr/>
          <p:nvPr/>
        </p:nvSpPr>
        <p:spPr>
          <a:xfrm>
            <a:off x="5856370" y="5036318"/>
            <a:ext cx="739940" cy="224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878591" y="5399861"/>
            <a:ext cx="3468199" cy="923330"/>
          </a:xfrm>
          <a:prstGeom prst="rect">
            <a:avLst/>
          </a:prstGeom>
          <a:ln>
            <a:noFill/>
          </a:ln>
        </p:spPr>
        <p:txBody>
          <a:bodyPr wrap="square">
            <a:spAutoFit/>
          </a:bodyPr>
          <a:lstStyle/>
          <a:p>
            <a:pPr algn="ctr"/>
            <a:r>
              <a:rPr lang="en-US" b="1" dirty="0">
                <a:solidFill>
                  <a:schemeClr val="accent1">
                    <a:lumMod val="40000"/>
                    <a:lumOff val="60000"/>
                  </a:schemeClr>
                </a:solidFill>
              </a:rPr>
              <a:t>Functional genomics using experimental eukaryotic model organisms</a:t>
            </a:r>
          </a:p>
        </p:txBody>
      </p:sp>
      <p:sp>
        <p:nvSpPr>
          <p:cNvPr id="16" name="Rectangle 15"/>
          <p:cNvSpPr/>
          <p:nvPr/>
        </p:nvSpPr>
        <p:spPr>
          <a:xfrm>
            <a:off x="238676" y="1211336"/>
            <a:ext cx="11773417" cy="32639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239711" y="709483"/>
            <a:ext cx="1697943" cy="467800"/>
          </a:xfrm>
          <a:prstGeom prst="rect">
            <a:avLst/>
          </a:prstGeom>
        </p:spPr>
      </p:pic>
      <p:pic>
        <p:nvPicPr>
          <p:cNvPr id="18" name="Picture 17"/>
          <p:cNvPicPr>
            <a:picLocks noChangeAspect="1"/>
          </p:cNvPicPr>
          <p:nvPr/>
        </p:nvPicPr>
        <p:blipFill rotWithShape="1">
          <a:blip r:embed="rId2"/>
          <a:srcRect l="1100" t="23755" r="1010"/>
          <a:stretch/>
        </p:blipFill>
        <p:spPr>
          <a:xfrm>
            <a:off x="250597" y="1626767"/>
            <a:ext cx="11767457" cy="2759823"/>
          </a:xfrm>
          <a:prstGeom prst="rect">
            <a:avLst/>
          </a:prstGeom>
        </p:spPr>
      </p:pic>
      <p:sp>
        <p:nvSpPr>
          <p:cNvPr id="11" name="Down Arrow 10"/>
          <p:cNvSpPr/>
          <p:nvPr/>
        </p:nvSpPr>
        <p:spPr>
          <a:xfrm flipV="1">
            <a:off x="3500469" y="3692410"/>
            <a:ext cx="218661" cy="30811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35578" y="4000523"/>
            <a:ext cx="2767104" cy="400110"/>
          </a:xfrm>
          <a:prstGeom prst="rect">
            <a:avLst/>
          </a:prstGeom>
          <a:noFill/>
        </p:spPr>
        <p:txBody>
          <a:bodyPr wrap="none" rtlCol="0">
            <a:spAutoFit/>
          </a:bodyPr>
          <a:lstStyle/>
          <a:p>
            <a:r>
              <a:rPr lang="en-US" sz="2000" b="1" dirty="0"/>
              <a:t>POLE:c.2083T&gt;G pF695V</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1481" y="37709"/>
            <a:ext cx="976534" cy="557880"/>
          </a:xfrm>
          <a:prstGeom prst="rect">
            <a:avLst/>
          </a:prstGeom>
        </p:spPr>
      </p:pic>
      <p:sp>
        <p:nvSpPr>
          <p:cNvPr id="19" name="Rectangle 18"/>
          <p:cNvSpPr/>
          <p:nvPr/>
        </p:nvSpPr>
        <p:spPr>
          <a:xfrm>
            <a:off x="2122519" y="5399862"/>
            <a:ext cx="3468199" cy="923330"/>
          </a:xfrm>
          <a:prstGeom prst="rect">
            <a:avLst/>
          </a:prstGeom>
          <a:ln>
            <a:noFill/>
          </a:ln>
        </p:spPr>
        <p:txBody>
          <a:bodyPr wrap="square">
            <a:spAutoFit/>
          </a:bodyPr>
          <a:lstStyle/>
          <a:p>
            <a:pPr algn="ctr"/>
            <a:r>
              <a:rPr lang="en-US" b="1" dirty="0">
                <a:solidFill>
                  <a:schemeClr val="accent5"/>
                </a:solidFill>
              </a:rPr>
              <a:t>Biophysical-structural analyses and molecular dynamics structural predictions</a:t>
            </a:r>
          </a:p>
        </p:txBody>
      </p:sp>
      <p:sp>
        <p:nvSpPr>
          <p:cNvPr id="2" name="Rounded Rectangle 1"/>
          <p:cNvSpPr/>
          <p:nvPr/>
        </p:nvSpPr>
        <p:spPr>
          <a:xfrm>
            <a:off x="2122519" y="5310420"/>
            <a:ext cx="3468199" cy="10638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879574" y="5321305"/>
            <a:ext cx="3468199" cy="10529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spTree>
    <p:extLst>
      <p:ext uri="{BB962C8B-B14F-4D97-AF65-F5344CB8AC3E}">
        <p14:creationId xmlns:p14="http://schemas.microsoft.com/office/powerpoint/2010/main" val="3692096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t="13723"/>
          <a:stretch/>
        </p:blipFill>
        <p:spPr>
          <a:xfrm>
            <a:off x="5237463" y="4051396"/>
            <a:ext cx="4596748" cy="2649104"/>
          </a:xfrm>
          <a:prstGeom prst="rect">
            <a:avLst/>
          </a:prstGeom>
        </p:spPr>
      </p:pic>
      <p:grpSp>
        <p:nvGrpSpPr>
          <p:cNvPr id="9" name="Group 8"/>
          <p:cNvGrpSpPr/>
          <p:nvPr/>
        </p:nvGrpSpPr>
        <p:grpSpPr>
          <a:xfrm>
            <a:off x="10539756" y="687577"/>
            <a:ext cx="1490110" cy="2485497"/>
            <a:chOff x="1" y="2098165"/>
            <a:chExt cx="1490110" cy="2485497"/>
          </a:xfrm>
        </p:grpSpPr>
        <p:grpSp>
          <p:nvGrpSpPr>
            <p:cNvPr id="10" name="Group 9"/>
            <p:cNvGrpSpPr/>
            <p:nvPr/>
          </p:nvGrpSpPr>
          <p:grpSpPr>
            <a:xfrm>
              <a:off x="1" y="2105114"/>
              <a:ext cx="1490110" cy="2478548"/>
              <a:chOff x="9373356" y="146900"/>
              <a:chExt cx="1490110" cy="2478548"/>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7841" y="516232"/>
                <a:ext cx="1341120" cy="2109216"/>
              </a:xfrm>
              <a:prstGeom prst="rect">
                <a:avLst/>
              </a:prstGeom>
              <a:ln w="19050">
                <a:noFill/>
              </a:ln>
            </p:spPr>
          </p:pic>
          <p:sp>
            <p:nvSpPr>
              <p:cNvPr id="13" name="TextBox 12"/>
              <p:cNvSpPr txBox="1"/>
              <p:nvPr/>
            </p:nvSpPr>
            <p:spPr>
              <a:xfrm>
                <a:off x="9373356" y="146900"/>
                <a:ext cx="1490110" cy="369332"/>
              </a:xfrm>
              <a:prstGeom prst="rect">
                <a:avLst/>
              </a:prstGeom>
              <a:noFill/>
            </p:spPr>
            <p:txBody>
              <a:bodyPr wrap="square" rtlCol="0">
                <a:spAutoFit/>
              </a:bodyPr>
              <a:lstStyle/>
              <a:p>
                <a:pPr algn="ctr"/>
                <a:r>
                  <a:rPr lang="en-US" b="1" dirty="0" smtClean="0"/>
                  <a:t>Purified </a:t>
                </a:r>
                <a:r>
                  <a:rPr lang="en-US" b="1" dirty="0" err="1" smtClean="0"/>
                  <a:t>polE</a:t>
                </a:r>
                <a:endParaRPr lang="en-US" b="1" dirty="0"/>
              </a:p>
            </p:txBody>
          </p:sp>
        </p:grpSp>
        <p:sp>
          <p:nvSpPr>
            <p:cNvPr id="11" name="Rectangle 10"/>
            <p:cNvSpPr/>
            <p:nvPr/>
          </p:nvSpPr>
          <p:spPr>
            <a:xfrm>
              <a:off x="1" y="2098165"/>
              <a:ext cx="1485605" cy="24854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3490637" y="1774741"/>
            <a:ext cx="5300160" cy="1323439"/>
          </a:xfrm>
          <a:prstGeom prst="rect">
            <a:avLst/>
          </a:prstGeom>
          <a:noFill/>
        </p:spPr>
        <p:txBody>
          <a:bodyPr wrap="square" rtlCol="0">
            <a:spAutoFit/>
          </a:bodyPr>
          <a:lstStyle/>
          <a:p>
            <a:pPr algn="just"/>
            <a:r>
              <a:rPr lang="en-US" sz="1600" u="sng" dirty="0"/>
              <a:t>Important issue</a:t>
            </a:r>
            <a:r>
              <a:rPr lang="en-US" sz="1600" dirty="0"/>
              <a:t>! Polymerase and exonuclease activity always coexist. To favor polymerase over exonuclease activity, </a:t>
            </a:r>
            <a:r>
              <a:rPr lang="en-US" sz="1600" dirty="0" err="1"/>
              <a:t>dNTPs</a:t>
            </a:r>
            <a:r>
              <a:rPr lang="en-US" sz="1600" dirty="0"/>
              <a:t> are added at high concentrations.</a:t>
            </a:r>
          </a:p>
          <a:p>
            <a:pPr algn="just"/>
            <a:r>
              <a:rPr lang="en-US" sz="1600" dirty="0"/>
              <a:t>However, at longer time points (20 min) exonuclease activity starts predominating. </a:t>
            </a:r>
          </a:p>
        </p:txBody>
      </p:sp>
      <p:sp>
        <p:nvSpPr>
          <p:cNvPr id="8" name="TextBox 7"/>
          <p:cNvSpPr txBox="1"/>
          <p:nvPr/>
        </p:nvSpPr>
        <p:spPr>
          <a:xfrm>
            <a:off x="5752340" y="3472714"/>
            <a:ext cx="3208764" cy="307777"/>
          </a:xfrm>
          <a:prstGeom prst="rect">
            <a:avLst/>
          </a:prstGeom>
          <a:noFill/>
        </p:spPr>
        <p:txBody>
          <a:bodyPr wrap="none" rtlCol="0">
            <a:spAutoFit/>
          </a:bodyPr>
          <a:lstStyle/>
          <a:p>
            <a:r>
              <a:rPr lang="en-US" sz="1400" b="1" dirty="0"/>
              <a:t>Denaturing 15% TBE-UREA  hand cast gel</a:t>
            </a:r>
          </a:p>
        </p:txBody>
      </p:sp>
      <p:sp>
        <p:nvSpPr>
          <p:cNvPr id="15" name="TextBox 14"/>
          <p:cNvSpPr txBox="1"/>
          <p:nvPr/>
        </p:nvSpPr>
        <p:spPr>
          <a:xfrm>
            <a:off x="-40268" y="5918220"/>
            <a:ext cx="1730025" cy="1015663"/>
          </a:xfrm>
          <a:prstGeom prst="rect">
            <a:avLst/>
          </a:prstGeom>
          <a:noFill/>
        </p:spPr>
        <p:txBody>
          <a:bodyPr wrap="none" rtlCol="0">
            <a:spAutoFit/>
          </a:bodyPr>
          <a:lstStyle/>
          <a:p>
            <a:r>
              <a:rPr lang="en-US" sz="1200" dirty="0"/>
              <a:t>Enzyme 10 </a:t>
            </a:r>
            <a:r>
              <a:rPr lang="en-US" sz="1200" dirty="0" err="1"/>
              <a:t>nM</a:t>
            </a:r>
            <a:endParaRPr lang="en-US" sz="1200" dirty="0"/>
          </a:p>
          <a:p>
            <a:r>
              <a:rPr lang="en-US" sz="1200" dirty="0" err="1"/>
              <a:t>dNTPs</a:t>
            </a:r>
            <a:r>
              <a:rPr lang="en-US" sz="1200" dirty="0"/>
              <a:t> 250 </a:t>
            </a:r>
            <a:r>
              <a:rPr lang="en-US" sz="1200" dirty="0" err="1"/>
              <a:t>mM</a:t>
            </a:r>
            <a:endParaRPr lang="en-US" sz="1200" dirty="0"/>
          </a:p>
          <a:p>
            <a:r>
              <a:rPr lang="en-US" sz="1200" dirty="0"/>
              <a:t>MgCl2 5 Mm</a:t>
            </a:r>
          </a:p>
          <a:p>
            <a:r>
              <a:rPr lang="en-US" sz="1200" dirty="0" err="1"/>
              <a:t>Primer:template</a:t>
            </a:r>
            <a:r>
              <a:rPr lang="en-US" sz="1200" dirty="0"/>
              <a:t> 100 </a:t>
            </a:r>
            <a:r>
              <a:rPr lang="en-US" sz="1200" dirty="0" err="1"/>
              <a:t>nM</a:t>
            </a:r>
            <a:endParaRPr lang="en-US" sz="1200" dirty="0"/>
          </a:p>
          <a:p>
            <a:r>
              <a:rPr lang="en-US" sz="1200" dirty="0"/>
              <a:t>2-20 min @35 °C</a:t>
            </a:r>
          </a:p>
        </p:txBody>
      </p:sp>
      <p:sp>
        <p:nvSpPr>
          <p:cNvPr id="3" name="TextBox 2">
            <a:extLst>
              <a:ext uri="{FF2B5EF4-FFF2-40B4-BE49-F238E27FC236}">
                <a16:creationId xmlns:a16="http://schemas.microsoft.com/office/drawing/2014/main" id="{B8A48EC1-5B27-4D58-9C1D-F7D4F04B1025}"/>
              </a:ext>
            </a:extLst>
          </p:cNvPr>
          <p:cNvSpPr txBox="1"/>
          <p:nvPr/>
        </p:nvSpPr>
        <p:spPr>
          <a:xfrm>
            <a:off x="933485" y="-24252"/>
            <a:ext cx="9482037" cy="523220"/>
          </a:xfrm>
          <a:prstGeom prst="rect">
            <a:avLst/>
          </a:prstGeom>
          <a:noFill/>
        </p:spPr>
        <p:txBody>
          <a:bodyPr wrap="square" rtlCol="0">
            <a:spAutoFit/>
          </a:bodyPr>
          <a:lstStyle/>
          <a:p>
            <a:pPr algn="ctr"/>
            <a:r>
              <a:rPr lang="en-US" sz="2800" b="1" dirty="0">
                <a:solidFill>
                  <a:srgbClr val="1C3D6E"/>
                </a:solidFill>
              </a:rPr>
              <a:t>Recombinant POLE</a:t>
            </a:r>
          </a:p>
        </p:txBody>
      </p:sp>
      <p:sp>
        <p:nvSpPr>
          <p:cNvPr id="6" name="Rounded Rectangle 9">
            <a:extLst>
              <a:ext uri="{FF2B5EF4-FFF2-40B4-BE49-F238E27FC236}">
                <a16:creationId xmlns:a16="http://schemas.microsoft.com/office/drawing/2014/main" id="{8573D51F-5567-CA46-A31E-0DCB20709485}"/>
              </a:ext>
            </a:extLst>
          </p:cNvPr>
          <p:cNvSpPr/>
          <p:nvPr/>
        </p:nvSpPr>
        <p:spPr>
          <a:xfrm rot="10800000">
            <a:off x="-19418" y="-2571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24CA912-5336-9A9B-757B-D62715A4D4E7}"/>
              </a:ext>
            </a:extLst>
          </p:cNvPr>
          <p:cNvCxnSpPr/>
          <p:nvPr/>
        </p:nvCxnSpPr>
        <p:spPr>
          <a:xfrm>
            <a:off x="-16089" y="511713"/>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1C48961-48C1-E9E5-AB1D-4B37D32E4B1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529"/>
          <a:stretch/>
        </p:blipFill>
        <p:spPr bwMode="auto">
          <a:xfrm>
            <a:off x="11529391" y="-30663"/>
            <a:ext cx="662609" cy="46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BA1ADAC0-8715-D5CC-A30A-CA2940D8C9C2}"/>
              </a:ext>
            </a:extLst>
          </p:cNvPr>
          <p:cNvSpPr txBox="1"/>
          <p:nvPr/>
        </p:nvSpPr>
        <p:spPr>
          <a:xfrm>
            <a:off x="8790797" y="5102613"/>
            <a:ext cx="2890346" cy="1323439"/>
          </a:xfrm>
          <a:prstGeom prst="rect">
            <a:avLst/>
          </a:prstGeom>
          <a:noFill/>
          <a:ln w="19050">
            <a:solidFill>
              <a:schemeClr val="tx1"/>
            </a:solidFill>
          </a:ln>
        </p:spPr>
        <p:txBody>
          <a:bodyPr wrap="square" rtlCol="0">
            <a:spAutoFit/>
          </a:bodyPr>
          <a:lstStyle/>
          <a:p>
            <a:pPr algn="ctr"/>
            <a:r>
              <a:rPr lang="en-US" sz="2000" b="1" i="1" dirty="0">
                <a:solidFill>
                  <a:srgbClr val="C00000"/>
                </a:solidFill>
                <a:effectLst>
                  <a:outerShdw blurRad="38100" dist="38100" dir="2700000" algn="tl">
                    <a:srgbClr val="000000">
                      <a:alpha val="43137"/>
                    </a:srgbClr>
                  </a:outerShdw>
                </a:effectLst>
              </a:rPr>
              <a:t>Polymerase activity </a:t>
            </a:r>
            <a:r>
              <a:rPr lang="en-US" sz="2000" i="1" dirty="0"/>
              <a:t>of the </a:t>
            </a:r>
            <a:r>
              <a:rPr lang="en-US" sz="2000" b="1" i="1" dirty="0">
                <a:solidFill>
                  <a:srgbClr val="C00000"/>
                </a:solidFill>
                <a:effectLst>
                  <a:outerShdw blurRad="38100" dist="38100" dir="2700000" algn="tl">
                    <a:srgbClr val="000000">
                      <a:alpha val="43137"/>
                    </a:srgbClr>
                  </a:outerShdw>
                </a:effectLst>
              </a:rPr>
              <a:t>F695V mutant is slower</a:t>
            </a:r>
            <a:r>
              <a:rPr lang="en-US" sz="2000" i="1" dirty="0">
                <a:solidFill>
                  <a:srgbClr val="C00000"/>
                </a:solidFill>
              </a:rPr>
              <a:t> </a:t>
            </a:r>
            <a:r>
              <a:rPr lang="en-US" sz="2000" i="1" dirty="0"/>
              <a:t>than the activity of the WT enzyme</a:t>
            </a:r>
          </a:p>
        </p:txBody>
      </p:sp>
      <p:sp>
        <p:nvSpPr>
          <p:cNvPr id="25" name="TextBox 24">
            <a:extLst>
              <a:ext uri="{FF2B5EF4-FFF2-40B4-BE49-F238E27FC236}">
                <a16:creationId xmlns:a16="http://schemas.microsoft.com/office/drawing/2014/main" id="{9B75D9A7-3779-88E7-ED31-8055872F4CDA}"/>
              </a:ext>
            </a:extLst>
          </p:cNvPr>
          <p:cNvSpPr txBox="1"/>
          <p:nvPr/>
        </p:nvSpPr>
        <p:spPr>
          <a:xfrm>
            <a:off x="0" y="789123"/>
            <a:ext cx="9917723" cy="400110"/>
          </a:xfrm>
          <a:prstGeom prst="rect">
            <a:avLst/>
          </a:prstGeom>
          <a:noFill/>
        </p:spPr>
        <p:txBody>
          <a:bodyPr wrap="square" rtlCol="0">
            <a:spAutoFit/>
          </a:bodyPr>
          <a:lstStyle/>
          <a:p>
            <a:pPr algn="ctr"/>
            <a:r>
              <a:rPr lang="en-US" sz="2000" b="1" dirty="0" err="1">
                <a:solidFill>
                  <a:srgbClr val="CC0000"/>
                </a:solidFill>
              </a:rPr>
              <a:t>PolE</a:t>
            </a:r>
            <a:r>
              <a:rPr lang="en-US" sz="2000" b="1" dirty="0">
                <a:solidFill>
                  <a:srgbClr val="CC0000"/>
                </a:solidFill>
              </a:rPr>
              <a:t> WT </a:t>
            </a:r>
            <a:r>
              <a:rPr lang="en-US" sz="2000" b="1" i="1" dirty="0"/>
              <a:t>(1-1186) </a:t>
            </a:r>
            <a:r>
              <a:rPr lang="en-US" sz="2000" dirty="0"/>
              <a:t>and </a:t>
            </a:r>
            <a:r>
              <a:rPr lang="en-US" sz="2000" b="1" dirty="0">
                <a:solidFill>
                  <a:srgbClr val="CC0000"/>
                </a:solidFill>
              </a:rPr>
              <a:t>F695V </a:t>
            </a:r>
            <a:r>
              <a:rPr lang="en-US" sz="2000" b="1" dirty="0" err="1">
                <a:solidFill>
                  <a:srgbClr val="CC0000"/>
                </a:solidFill>
              </a:rPr>
              <a:t>PolE</a:t>
            </a:r>
            <a:r>
              <a:rPr lang="en-US" sz="2000" b="1" dirty="0">
                <a:solidFill>
                  <a:srgbClr val="CC0000"/>
                </a:solidFill>
              </a:rPr>
              <a:t> mutant </a:t>
            </a:r>
            <a:r>
              <a:rPr lang="it-IT" sz="2000" dirty="0"/>
              <a:t>were </a:t>
            </a:r>
            <a:r>
              <a:rPr lang="it-IT" sz="2000" b="1" dirty="0"/>
              <a:t>expressed</a:t>
            </a:r>
            <a:r>
              <a:rPr lang="it-IT" sz="2000" dirty="0"/>
              <a:t> and </a:t>
            </a:r>
            <a:r>
              <a:rPr lang="it-IT" sz="2000" b="1" dirty="0"/>
              <a:t>purified</a:t>
            </a:r>
            <a:r>
              <a:rPr lang="it-IT" sz="2000" dirty="0"/>
              <a:t> in a recombinant form</a:t>
            </a:r>
          </a:p>
        </p:txBody>
      </p:sp>
      <p:grpSp>
        <p:nvGrpSpPr>
          <p:cNvPr id="46" name="Group 45"/>
          <p:cNvGrpSpPr/>
          <p:nvPr/>
        </p:nvGrpSpPr>
        <p:grpSpPr>
          <a:xfrm>
            <a:off x="1276425" y="1460138"/>
            <a:ext cx="3702080" cy="4908588"/>
            <a:chOff x="219462" y="1371599"/>
            <a:chExt cx="3702080" cy="4908588"/>
          </a:xfrm>
        </p:grpSpPr>
        <p:grpSp>
          <p:nvGrpSpPr>
            <p:cNvPr id="45" name="Group 44"/>
            <p:cNvGrpSpPr/>
            <p:nvPr/>
          </p:nvGrpSpPr>
          <p:grpSpPr>
            <a:xfrm>
              <a:off x="219462" y="1371599"/>
              <a:ext cx="2160460" cy="4676725"/>
              <a:chOff x="219462" y="1371599"/>
              <a:chExt cx="2160460" cy="4676725"/>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6677" t="2081" r="48502" b="44536"/>
              <a:stretch/>
            </p:blipFill>
            <p:spPr>
              <a:xfrm>
                <a:off x="233598" y="1371599"/>
                <a:ext cx="2146324" cy="4676725"/>
              </a:xfrm>
              <a:prstGeom prst="rect">
                <a:avLst/>
              </a:prstGeom>
            </p:spPr>
          </p:pic>
          <p:sp>
            <p:nvSpPr>
              <p:cNvPr id="5" name="Rectangle 4"/>
              <p:cNvSpPr/>
              <p:nvPr/>
            </p:nvSpPr>
            <p:spPr>
              <a:xfrm>
                <a:off x="219462" y="2973119"/>
                <a:ext cx="2146250" cy="30420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57579" y="1717494"/>
                <a:ext cx="883538" cy="429771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1468750" y="1717493"/>
                <a:ext cx="883538" cy="4297711"/>
              </a:xfrm>
              <a:prstGeom prst="rect">
                <a:avLst/>
              </a:prstGeom>
              <a:noFill/>
              <a:ln w="28575">
                <a:solidFill>
                  <a:srgbClr val="FF0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301115" y="5756967"/>
              <a:ext cx="1398552" cy="523220"/>
              <a:chOff x="5019285" y="4734397"/>
              <a:chExt cx="1398552" cy="523220"/>
            </a:xfrm>
          </p:grpSpPr>
          <p:sp>
            <p:nvSpPr>
              <p:cNvPr id="23" name="TextBox 22"/>
              <p:cNvSpPr txBox="1"/>
              <p:nvPr/>
            </p:nvSpPr>
            <p:spPr>
              <a:xfrm>
                <a:off x="5331193" y="4734397"/>
                <a:ext cx="1086644" cy="523220"/>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r>
                  <a:rPr lang="en-US" sz="1400" dirty="0"/>
                  <a:t>Degradation</a:t>
                </a:r>
              </a:p>
              <a:p>
                <a:r>
                  <a:rPr lang="en-US" sz="1400" dirty="0"/>
                  <a:t>products</a:t>
                </a:r>
              </a:p>
            </p:txBody>
          </p:sp>
          <p:cxnSp>
            <p:nvCxnSpPr>
              <p:cNvPr id="31" name="Straight Arrow Connector 30"/>
              <p:cNvCxnSpPr>
                <a:stCxn id="23" idx="1"/>
              </p:cNvCxnSpPr>
              <p:nvPr/>
            </p:nvCxnSpPr>
            <p:spPr>
              <a:xfrm flipH="1">
                <a:off x="5019285" y="4996007"/>
                <a:ext cx="311908" cy="214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2853286" y="5384838"/>
              <a:ext cx="678391" cy="307777"/>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r>
                <a:rPr lang="en-US" sz="1400" dirty="0"/>
                <a:t>primer</a:t>
              </a:r>
            </a:p>
          </p:txBody>
        </p:sp>
        <p:cxnSp>
          <p:nvCxnSpPr>
            <p:cNvPr id="22" name="Straight Arrow Connector 21"/>
            <p:cNvCxnSpPr>
              <a:stCxn id="18" idx="1"/>
            </p:cNvCxnSpPr>
            <p:nvPr/>
          </p:nvCxnSpPr>
          <p:spPr>
            <a:xfrm flipH="1">
              <a:off x="2247694" y="5538727"/>
              <a:ext cx="605592" cy="3316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73160" y="3504637"/>
              <a:ext cx="1348382" cy="523220"/>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r>
                <a:rPr lang="en-US" sz="1400" dirty="0"/>
                <a:t>Maximal primer</a:t>
              </a:r>
            </a:p>
            <a:p>
              <a:r>
                <a:rPr lang="en-US" sz="1400" dirty="0"/>
                <a:t>extension</a:t>
              </a:r>
            </a:p>
          </p:txBody>
        </p:sp>
        <p:cxnSp>
          <p:nvCxnSpPr>
            <p:cNvPr id="21" name="Straight Arrow Connector 20"/>
            <p:cNvCxnSpPr>
              <a:stCxn id="19" idx="1"/>
            </p:cNvCxnSpPr>
            <p:nvPr/>
          </p:nvCxnSpPr>
          <p:spPr>
            <a:xfrm flipH="1">
              <a:off x="2294188" y="3766247"/>
              <a:ext cx="27897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8933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15D58-54DD-FCFA-2A54-FA9510F2CCE3}"/>
              </a:ext>
            </a:extLst>
          </p:cNvPr>
          <p:cNvSpPr txBox="1"/>
          <p:nvPr/>
        </p:nvSpPr>
        <p:spPr>
          <a:xfrm>
            <a:off x="163507" y="5952354"/>
            <a:ext cx="11791763" cy="400110"/>
          </a:xfrm>
          <a:prstGeom prst="rect">
            <a:avLst/>
          </a:prstGeom>
          <a:noFill/>
          <a:ln w="19050">
            <a:noFill/>
          </a:ln>
        </p:spPr>
        <p:txBody>
          <a:bodyPr wrap="square" rtlCol="0">
            <a:spAutoFit/>
          </a:bodyPr>
          <a:lstStyle/>
          <a:p>
            <a:pPr algn="ctr"/>
            <a:r>
              <a:rPr lang="en-US" sz="2000" i="1" dirty="0" smtClean="0"/>
              <a:t>Modelling </a:t>
            </a:r>
            <a:r>
              <a:rPr lang="en-US" sz="2000" i="1" dirty="0"/>
              <a:t>of SAXS data suggests that the </a:t>
            </a:r>
            <a:r>
              <a:rPr lang="en-US" sz="2000" i="1" dirty="0">
                <a:solidFill>
                  <a:srgbClr val="C00000"/>
                </a:solidFill>
                <a:effectLst>
                  <a:outerShdw blurRad="38100" dist="38100" dir="2700000" algn="tl">
                    <a:srgbClr val="000000">
                      <a:alpha val="43137"/>
                    </a:srgbClr>
                  </a:outerShdw>
                </a:effectLst>
              </a:rPr>
              <a:t>mutant</a:t>
            </a:r>
            <a:r>
              <a:rPr lang="en-US" sz="2000" i="1" dirty="0">
                <a:solidFill>
                  <a:srgbClr val="FF0000"/>
                </a:solidFill>
                <a:effectLst>
                  <a:outerShdw blurRad="38100" dist="38100" dir="2700000" algn="tl">
                    <a:srgbClr val="000000">
                      <a:alpha val="43137"/>
                    </a:srgbClr>
                  </a:outerShdw>
                </a:effectLst>
              </a:rPr>
              <a:t> </a:t>
            </a:r>
            <a:r>
              <a:rPr lang="en-US" sz="2000" i="1" dirty="0"/>
              <a:t>has a </a:t>
            </a:r>
            <a:r>
              <a:rPr lang="en-US" sz="2000" i="1" dirty="0">
                <a:solidFill>
                  <a:srgbClr val="C00000"/>
                </a:solidFill>
                <a:effectLst>
                  <a:outerShdw blurRad="38100" dist="38100" dir="2700000" algn="tl">
                    <a:srgbClr val="000000">
                      <a:alpha val="43137"/>
                    </a:srgbClr>
                  </a:outerShdw>
                </a:effectLst>
              </a:rPr>
              <a:t>higher degree of flexibility </a:t>
            </a:r>
            <a:r>
              <a:rPr lang="en-US" sz="2000" i="1" dirty="0"/>
              <a:t>compared to the WT</a:t>
            </a:r>
          </a:p>
        </p:txBody>
      </p:sp>
      <p:sp>
        <p:nvSpPr>
          <p:cNvPr id="8" name="TextBox 7">
            <a:extLst>
              <a:ext uri="{FF2B5EF4-FFF2-40B4-BE49-F238E27FC236}">
                <a16:creationId xmlns:a16="http://schemas.microsoft.com/office/drawing/2014/main" id="{DBED42B3-1865-AA5A-6A54-8E99E84EC1B7}"/>
              </a:ext>
            </a:extLst>
          </p:cNvPr>
          <p:cNvSpPr txBox="1"/>
          <p:nvPr/>
        </p:nvSpPr>
        <p:spPr>
          <a:xfrm>
            <a:off x="3652" y="37997"/>
            <a:ext cx="12234648" cy="523220"/>
          </a:xfrm>
          <a:prstGeom prst="rect">
            <a:avLst/>
          </a:prstGeom>
          <a:noFill/>
        </p:spPr>
        <p:txBody>
          <a:bodyPr wrap="square" rtlCol="0">
            <a:spAutoFit/>
          </a:bodyPr>
          <a:lstStyle/>
          <a:p>
            <a:pPr algn="ctr"/>
            <a:r>
              <a:rPr lang="en-US" sz="2800" b="1" dirty="0">
                <a:solidFill>
                  <a:srgbClr val="1C3D6E"/>
                </a:solidFill>
              </a:rPr>
              <a:t>DNA Binding and structural information</a:t>
            </a:r>
          </a:p>
        </p:txBody>
      </p:sp>
      <p:sp>
        <p:nvSpPr>
          <p:cNvPr id="9" name="Rounded Rectangle 9">
            <a:extLst>
              <a:ext uri="{FF2B5EF4-FFF2-40B4-BE49-F238E27FC236}">
                <a16:creationId xmlns:a16="http://schemas.microsoft.com/office/drawing/2014/main" id="{10FD648D-721D-433E-E04A-064E78E6DF3D}"/>
              </a:ext>
            </a:extLst>
          </p:cNvPr>
          <p:cNvSpPr/>
          <p:nvPr/>
        </p:nvSpPr>
        <p:spPr>
          <a:xfrm rot="10800000">
            <a:off x="-19418" y="-2571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13C8453D-7538-4AEB-0783-EF324592F863}"/>
              </a:ext>
            </a:extLst>
          </p:cNvPr>
          <p:cNvCxnSpPr/>
          <p:nvPr/>
        </p:nvCxnSpPr>
        <p:spPr>
          <a:xfrm>
            <a:off x="-16089" y="601164"/>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E3D5A25-7707-D1A3-1459-3BA1178FE4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529"/>
          <a:stretch/>
        </p:blipFill>
        <p:spPr bwMode="auto">
          <a:xfrm>
            <a:off x="11256773" y="-30663"/>
            <a:ext cx="935227" cy="65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567B8B2-1E61-F21F-2086-ED2628DAB5FD}"/>
              </a:ext>
            </a:extLst>
          </p:cNvPr>
          <p:cNvSpPr txBox="1"/>
          <p:nvPr/>
        </p:nvSpPr>
        <p:spPr>
          <a:xfrm>
            <a:off x="126677" y="1304832"/>
            <a:ext cx="5286492" cy="923330"/>
          </a:xfrm>
          <a:prstGeom prst="rect">
            <a:avLst/>
          </a:prstGeom>
          <a:noFill/>
        </p:spPr>
        <p:txBody>
          <a:bodyPr wrap="square">
            <a:spAutoFit/>
          </a:bodyPr>
          <a:lstStyle/>
          <a:p>
            <a:pPr marL="0" marR="0">
              <a:spcBef>
                <a:spcPts val="0"/>
              </a:spcBef>
              <a:spcAft>
                <a:spcPts val="0"/>
              </a:spcAft>
            </a:pPr>
            <a:r>
              <a:rPr lang="en-US" sz="1800" i="1" dirty="0">
                <a:solidFill>
                  <a:schemeClr val="accent6">
                    <a:lumMod val="75000"/>
                  </a:schemeClr>
                </a:solidFill>
                <a:effectLst/>
                <a:latin typeface="Calibri" panose="020F0502020204030204" pitchFamily="34" charset="0"/>
                <a:ea typeface="Calibri" panose="020F0502020204030204" pitchFamily="34" charset="0"/>
              </a:rPr>
              <a:t>DNA oligo: Cy5-polyT 30mer</a:t>
            </a:r>
            <a:r>
              <a:rPr lang="en-US" sz="1800" i="1" dirty="0">
                <a:effectLst/>
                <a:latin typeface="Calibri" panose="020F0502020204030204" pitchFamily="34" charset="0"/>
                <a:ea typeface="Calibri" panose="020F0502020204030204" pitchFamily="34" charset="0"/>
              </a:rPr>
              <a:t>; 1 </a:t>
            </a:r>
            <a:r>
              <a:rPr lang="en-US" sz="1800" i="1" dirty="0" err="1">
                <a:effectLst/>
                <a:latin typeface="Calibri" panose="020F0502020204030204" pitchFamily="34" charset="0"/>
                <a:ea typeface="Calibri" panose="020F0502020204030204" pitchFamily="34" charset="0"/>
              </a:rPr>
              <a:t>nM</a:t>
            </a:r>
            <a:r>
              <a:rPr lang="en-US" sz="1800" i="1"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rPr>
              <a:t>buffer: 5 mM HEPES pH 7.8, 150 mM NaCl, 2.5% glycerol, 2 mM TCEP, 0.05% Tween-20 </a:t>
            </a:r>
          </a:p>
        </p:txBody>
      </p:sp>
      <p:pic>
        <p:nvPicPr>
          <p:cNvPr id="2" name="Picture 1" descr="A green dot like object&#10;&#10;Description automatically generated with medium confidence">
            <a:extLst>
              <a:ext uri="{FF2B5EF4-FFF2-40B4-BE49-F238E27FC236}">
                <a16:creationId xmlns:a16="http://schemas.microsoft.com/office/drawing/2014/main" id="{4B4837C6-A6B9-0110-86CB-B7E2E9587C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95" t="13724" r="29073" b="7256"/>
          <a:stretch/>
        </p:blipFill>
        <p:spPr>
          <a:xfrm>
            <a:off x="9385872" y="1667482"/>
            <a:ext cx="2252660" cy="3586473"/>
          </a:xfrm>
          <a:prstGeom prst="rect">
            <a:avLst/>
          </a:prstGeom>
        </p:spPr>
      </p:pic>
      <p:pic>
        <p:nvPicPr>
          <p:cNvPr id="7" name="Picture 6" descr="A green ball shaped object&#10;&#10;Description automatically generated">
            <a:extLst>
              <a:ext uri="{FF2B5EF4-FFF2-40B4-BE49-F238E27FC236}">
                <a16:creationId xmlns:a16="http://schemas.microsoft.com/office/drawing/2014/main" id="{1B5EC649-6C75-D6EA-F547-6634530899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782" t="10826" r="19815" b="7651"/>
          <a:stretch/>
        </p:blipFill>
        <p:spPr>
          <a:xfrm>
            <a:off x="6388367" y="1452287"/>
            <a:ext cx="2273690" cy="3345660"/>
          </a:xfrm>
          <a:prstGeom prst="rect">
            <a:avLst/>
          </a:prstGeom>
        </p:spPr>
      </p:pic>
      <p:sp>
        <p:nvSpPr>
          <p:cNvPr id="16" name="TextBox 15">
            <a:extLst>
              <a:ext uri="{FF2B5EF4-FFF2-40B4-BE49-F238E27FC236}">
                <a16:creationId xmlns:a16="http://schemas.microsoft.com/office/drawing/2014/main" id="{11C508F1-FE6A-29FF-7151-A2C93AFCD7EC}"/>
              </a:ext>
            </a:extLst>
          </p:cNvPr>
          <p:cNvSpPr txBox="1"/>
          <p:nvPr/>
        </p:nvSpPr>
        <p:spPr>
          <a:xfrm>
            <a:off x="6059387" y="823259"/>
            <a:ext cx="5973439" cy="769441"/>
          </a:xfrm>
          <a:prstGeom prst="rect">
            <a:avLst/>
          </a:prstGeom>
          <a:noFill/>
        </p:spPr>
        <p:txBody>
          <a:bodyPr wrap="square" rtlCol="0">
            <a:spAutoFit/>
          </a:bodyPr>
          <a:lstStyle/>
          <a:p>
            <a:pPr algn="ctr"/>
            <a:r>
              <a:rPr lang="en-US" sz="2200" b="1" i="1" dirty="0"/>
              <a:t>Ab Initio Modelling (</a:t>
            </a:r>
            <a:r>
              <a:rPr lang="en-US" sz="2200" b="1" i="1" dirty="0" smtClean="0"/>
              <a:t>DAMMIN) – </a:t>
            </a:r>
          </a:p>
          <a:p>
            <a:pPr algn="ctr"/>
            <a:r>
              <a:rPr lang="en-US" sz="2200" b="1" i="1" dirty="0" smtClean="0"/>
              <a:t>SEC-SAXS </a:t>
            </a:r>
            <a:r>
              <a:rPr lang="en-US" sz="2200" b="1" i="1" dirty="0"/>
              <a:t>-</a:t>
            </a:r>
          </a:p>
        </p:txBody>
      </p:sp>
      <p:sp>
        <p:nvSpPr>
          <p:cNvPr id="17" name="TextBox 16">
            <a:extLst>
              <a:ext uri="{FF2B5EF4-FFF2-40B4-BE49-F238E27FC236}">
                <a16:creationId xmlns:a16="http://schemas.microsoft.com/office/drawing/2014/main" id="{A28D7807-748C-2E9E-B33C-A7ADDA2DF8E0}"/>
              </a:ext>
            </a:extLst>
          </p:cNvPr>
          <p:cNvSpPr txBox="1"/>
          <p:nvPr/>
        </p:nvSpPr>
        <p:spPr>
          <a:xfrm>
            <a:off x="6058195" y="4836117"/>
            <a:ext cx="800989" cy="276999"/>
          </a:xfrm>
          <a:prstGeom prst="rect">
            <a:avLst/>
          </a:prstGeom>
          <a:noFill/>
        </p:spPr>
        <p:txBody>
          <a:bodyPr wrap="none" rtlCol="0">
            <a:spAutoFit/>
          </a:bodyPr>
          <a:lstStyle/>
          <a:p>
            <a:r>
              <a:rPr lang="en-US" sz="1200" dirty="0" err="1"/>
              <a:t>Refine.cif</a:t>
            </a:r>
            <a:r>
              <a:rPr lang="en-US" sz="1200" dirty="0"/>
              <a:t> </a:t>
            </a:r>
          </a:p>
        </p:txBody>
      </p:sp>
      <p:sp>
        <p:nvSpPr>
          <p:cNvPr id="18" name="TextBox 17">
            <a:extLst>
              <a:ext uri="{FF2B5EF4-FFF2-40B4-BE49-F238E27FC236}">
                <a16:creationId xmlns:a16="http://schemas.microsoft.com/office/drawing/2014/main" id="{D2ABB576-D655-6A0C-33AF-43C2900D993D}"/>
              </a:ext>
            </a:extLst>
          </p:cNvPr>
          <p:cNvSpPr txBox="1"/>
          <p:nvPr/>
        </p:nvSpPr>
        <p:spPr>
          <a:xfrm>
            <a:off x="6576757" y="1794248"/>
            <a:ext cx="615874" cy="461665"/>
          </a:xfrm>
          <a:prstGeom prst="rect">
            <a:avLst/>
          </a:prstGeom>
          <a:noFill/>
        </p:spPr>
        <p:txBody>
          <a:bodyPr wrap="none" rtlCol="0">
            <a:spAutoFit/>
          </a:bodyPr>
          <a:lstStyle/>
          <a:p>
            <a:r>
              <a:rPr lang="en-US" sz="2400" b="1" i="1" dirty="0">
                <a:solidFill>
                  <a:srgbClr val="002060"/>
                </a:solidFill>
              </a:rPr>
              <a:t>WT</a:t>
            </a:r>
          </a:p>
        </p:txBody>
      </p:sp>
      <p:sp>
        <p:nvSpPr>
          <p:cNvPr id="19" name="TextBox 18">
            <a:extLst>
              <a:ext uri="{FF2B5EF4-FFF2-40B4-BE49-F238E27FC236}">
                <a16:creationId xmlns:a16="http://schemas.microsoft.com/office/drawing/2014/main" id="{D75C1112-97EE-2103-BD76-86DBA6380BD5}"/>
              </a:ext>
            </a:extLst>
          </p:cNvPr>
          <p:cNvSpPr txBox="1"/>
          <p:nvPr/>
        </p:nvSpPr>
        <p:spPr>
          <a:xfrm>
            <a:off x="10860732" y="2397154"/>
            <a:ext cx="974947" cy="461665"/>
          </a:xfrm>
          <a:prstGeom prst="rect">
            <a:avLst/>
          </a:prstGeom>
          <a:noFill/>
        </p:spPr>
        <p:txBody>
          <a:bodyPr wrap="none" rtlCol="0">
            <a:spAutoFit/>
          </a:bodyPr>
          <a:lstStyle/>
          <a:p>
            <a:r>
              <a:rPr lang="en-US" sz="2400" b="1" i="1" dirty="0">
                <a:solidFill>
                  <a:srgbClr val="FF0000"/>
                </a:solidFill>
              </a:rPr>
              <a:t>F695V</a:t>
            </a:r>
          </a:p>
        </p:txBody>
      </p:sp>
      <p:pic>
        <p:nvPicPr>
          <p:cNvPr id="13" name="Picture 12">
            <a:extLst>
              <a:ext uri="{FF2B5EF4-FFF2-40B4-BE49-F238E27FC236}">
                <a16:creationId xmlns:a16="http://schemas.microsoft.com/office/drawing/2014/main" id="{2C885DAA-65EA-BA65-7085-8665202274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398"/>
          <a:stretch/>
        </p:blipFill>
        <p:spPr>
          <a:xfrm>
            <a:off x="-2882" y="2135439"/>
            <a:ext cx="5864484" cy="2979448"/>
          </a:xfrm>
          <a:prstGeom prst="rect">
            <a:avLst/>
          </a:prstGeom>
        </p:spPr>
      </p:pic>
      <p:pic>
        <p:nvPicPr>
          <p:cNvPr id="1026" name="Picture 2" descr="Diamond Light Source - Harwell Campus">
            <a:extLst>
              <a:ext uri="{FF2B5EF4-FFF2-40B4-BE49-F238E27FC236}">
                <a16:creationId xmlns:a16="http://schemas.microsoft.com/office/drawing/2014/main" id="{F9C5AD9D-D6CB-1B3B-FB89-3238A3B18E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22521" y="1179039"/>
            <a:ext cx="1611630" cy="4533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E48229-25A0-2ABB-4B79-0E56B755FBAE}"/>
              </a:ext>
            </a:extLst>
          </p:cNvPr>
          <p:cNvSpPr txBox="1"/>
          <p:nvPr/>
        </p:nvSpPr>
        <p:spPr>
          <a:xfrm>
            <a:off x="0" y="871412"/>
            <a:ext cx="5890972" cy="430887"/>
          </a:xfrm>
          <a:prstGeom prst="rect">
            <a:avLst/>
          </a:prstGeom>
          <a:noFill/>
        </p:spPr>
        <p:txBody>
          <a:bodyPr wrap="none" rtlCol="0">
            <a:spAutoFit/>
          </a:bodyPr>
          <a:lstStyle/>
          <a:p>
            <a:r>
              <a:rPr lang="en-US" sz="2200" b="1" i="1" dirty="0"/>
              <a:t>Microscale Thermophoresis (MST) – DNA binding</a:t>
            </a:r>
          </a:p>
        </p:txBody>
      </p:sp>
      <p:sp>
        <p:nvSpPr>
          <p:cNvPr id="15" name="Rectangle 14">
            <a:extLst>
              <a:ext uri="{FF2B5EF4-FFF2-40B4-BE49-F238E27FC236}">
                <a16:creationId xmlns:a16="http://schemas.microsoft.com/office/drawing/2014/main" id="{827DA39F-FEE3-FA2F-73BA-10400D9A7206}"/>
              </a:ext>
            </a:extLst>
          </p:cNvPr>
          <p:cNvSpPr/>
          <p:nvPr/>
        </p:nvSpPr>
        <p:spPr>
          <a:xfrm>
            <a:off x="0" y="833677"/>
            <a:ext cx="5879475" cy="493947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DA9327-C76C-492C-13A7-D83BAFC28795}"/>
              </a:ext>
            </a:extLst>
          </p:cNvPr>
          <p:cNvSpPr/>
          <p:nvPr/>
        </p:nvSpPr>
        <p:spPr>
          <a:xfrm>
            <a:off x="6019612" y="833676"/>
            <a:ext cx="6013215" cy="493947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C885DAA-65EA-BA65-7085-8665202274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605" t="82814" r="43509" b="2267"/>
          <a:stretch/>
        </p:blipFill>
        <p:spPr>
          <a:xfrm>
            <a:off x="4276349" y="3552538"/>
            <a:ext cx="1435488" cy="509366"/>
          </a:xfrm>
          <a:prstGeom prst="rect">
            <a:avLst/>
          </a:prstGeom>
        </p:spPr>
      </p:pic>
      <p:sp>
        <p:nvSpPr>
          <p:cNvPr id="4" name="Rectangle 3"/>
          <p:cNvSpPr/>
          <p:nvPr/>
        </p:nvSpPr>
        <p:spPr>
          <a:xfrm>
            <a:off x="277541" y="5342713"/>
            <a:ext cx="4984763" cy="369332"/>
          </a:xfrm>
          <a:prstGeom prst="rect">
            <a:avLst/>
          </a:prstGeom>
        </p:spPr>
        <p:txBody>
          <a:bodyPr wrap="none">
            <a:spAutoFit/>
          </a:bodyPr>
          <a:lstStyle/>
          <a:p>
            <a:r>
              <a:rPr lang="en-US" i="1" dirty="0"/>
              <a:t>Both proteins have </a:t>
            </a:r>
            <a:r>
              <a:rPr lang="en-US" b="1" i="1" dirty="0">
                <a:solidFill>
                  <a:srgbClr val="C00000"/>
                </a:solidFill>
                <a:effectLst>
                  <a:outerShdw blurRad="38100" dist="38100" dir="2700000" algn="tl">
                    <a:srgbClr val="000000">
                      <a:alpha val="43137"/>
                    </a:srgbClr>
                  </a:outerShdw>
                </a:effectLst>
              </a:rPr>
              <a:t>similar binding affinity for DNA</a:t>
            </a:r>
            <a:endParaRPr lang="en-GB" dirty="0"/>
          </a:p>
        </p:txBody>
      </p:sp>
      <p:sp>
        <p:nvSpPr>
          <p:cNvPr id="22" name="Rectangle 21"/>
          <p:cNvSpPr/>
          <p:nvPr/>
        </p:nvSpPr>
        <p:spPr>
          <a:xfrm>
            <a:off x="6024730" y="5345627"/>
            <a:ext cx="5890010" cy="369332"/>
          </a:xfrm>
          <a:prstGeom prst="rect">
            <a:avLst/>
          </a:prstGeom>
        </p:spPr>
        <p:txBody>
          <a:bodyPr wrap="none">
            <a:spAutoFit/>
          </a:bodyPr>
          <a:lstStyle/>
          <a:p>
            <a:pPr algn="ctr"/>
            <a:r>
              <a:rPr lang="en-US" i="1" dirty="0" smtClean="0"/>
              <a:t>Slightly </a:t>
            </a:r>
            <a:r>
              <a:rPr lang="en-US" i="1" dirty="0"/>
              <a:t>different shapes </a:t>
            </a:r>
            <a:r>
              <a:rPr lang="en-US" i="1" dirty="0" smtClean="0"/>
              <a:t>obtained by low </a:t>
            </a:r>
            <a:r>
              <a:rPr lang="en-US" i="1" dirty="0"/>
              <a:t>resolution SAXS data</a:t>
            </a:r>
          </a:p>
        </p:txBody>
      </p:sp>
    </p:spTree>
    <p:extLst>
      <p:ext uri="{BB962C8B-B14F-4D97-AF65-F5344CB8AC3E}">
        <p14:creationId xmlns:p14="http://schemas.microsoft.com/office/powerpoint/2010/main" val="1948950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 y="763969"/>
            <a:ext cx="12199815" cy="5731514"/>
          </a:xfrm>
          <a:prstGeom prst="rect">
            <a:avLst/>
          </a:prstGeom>
        </p:spPr>
      </p:pic>
      <p:sp>
        <p:nvSpPr>
          <p:cNvPr id="5" name="TextBox 4"/>
          <p:cNvSpPr txBox="1"/>
          <p:nvPr/>
        </p:nvSpPr>
        <p:spPr>
          <a:xfrm>
            <a:off x="-19418" y="77341"/>
            <a:ext cx="12234648" cy="523220"/>
          </a:xfrm>
          <a:prstGeom prst="rect">
            <a:avLst/>
          </a:prstGeom>
          <a:noFill/>
        </p:spPr>
        <p:txBody>
          <a:bodyPr wrap="square" rtlCol="0">
            <a:spAutoFit/>
          </a:bodyPr>
          <a:lstStyle/>
          <a:p>
            <a:pPr algn="ctr"/>
            <a:r>
              <a:rPr lang="en-US" sz="2800" b="1" dirty="0">
                <a:solidFill>
                  <a:srgbClr val="1C3D6E"/>
                </a:solidFill>
              </a:rPr>
              <a:t>Radius of Gyration in </a:t>
            </a:r>
            <a:r>
              <a:rPr lang="en-US" sz="2800" b="1" i="1" dirty="0">
                <a:solidFill>
                  <a:srgbClr val="1C3D6E"/>
                </a:solidFill>
              </a:rPr>
              <a:t>POLE sub-unit MD simulation</a:t>
            </a:r>
            <a:endParaRPr lang="en-US" sz="2800" b="1" dirty="0">
              <a:solidFill>
                <a:srgbClr val="1C3D6E"/>
              </a:solidFill>
            </a:endParaRPr>
          </a:p>
        </p:txBody>
      </p:sp>
      <p:sp>
        <p:nvSpPr>
          <p:cNvPr id="6"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7815" y="644214"/>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Date Placeholder 1"/>
          <p:cNvSpPr>
            <a:spLocks noGrp="1"/>
          </p:cNvSpPr>
          <p:nvPr>
            <p:ph type="dt" sz="half" idx="10"/>
          </p:nvPr>
        </p:nvSpPr>
        <p:spPr>
          <a:xfrm>
            <a:off x="838200" y="6356350"/>
            <a:ext cx="2743200" cy="365125"/>
          </a:xfrm>
        </p:spPr>
        <p:txBody>
          <a:bodyPr/>
          <a:lstStyle/>
          <a:p>
            <a:fld id="{03330D1F-6F12-4595-9466-9ACA099999C8}" type="datetime1">
              <a:rPr lang="it-IT" smtClean="0"/>
              <a:t>24/06/2024</a:t>
            </a:fld>
            <a:endParaRPr lang="en-US"/>
          </a:p>
        </p:txBody>
      </p:sp>
      <p:sp>
        <p:nvSpPr>
          <p:cNvPr id="9" name="Slide Number Placeholder 2"/>
          <p:cNvSpPr>
            <a:spLocks noGrp="1"/>
          </p:cNvSpPr>
          <p:nvPr>
            <p:ph type="sldNum" sz="quarter" idx="12"/>
          </p:nvPr>
        </p:nvSpPr>
        <p:spPr>
          <a:xfrm>
            <a:off x="8610600" y="6356350"/>
            <a:ext cx="2743200" cy="365125"/>
          </a:xfrm>
        </p:spPr>
        <p:txBody>
          <a:bodyPr/>
          <a:lstStyle/>
          <a:p>
            <a:fld id="{3ACA13C1-3C29-4A84-B088-8D25C2A41364}" type="slidenum">
              <a:rPr lang="en-US" smtClean="0"/>
              <a:t>13</a:t>
            </a:fld>
            <a:endParaRPr lang="en-US"/>
          </a:p>
        </p:txBody>
      </p:sp>
      <p:sp>
        <p:nvSpPr>
          <p:cNvPr id="10" name="Rounded Rectangle 9"/>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455846" y="2461143"/>
            <a:ext cx="981359" cy="400110"/>
          </a:xfrm>
          <a:prstGeom prst="rect">
            <a:avLst/>
          </a:prstGeom>
          <a:noFill/>
        </p:spPr>
        <p:txBody>
          <a:bodyPr wrap="none" rtlCol="0">
            <a:spAutoFit/>
          </a:bodyPr>
          <a:lstStyle/>
          <a:p>
            <a:r>
              <a:rPr lang="en-US" sz="2000" b="1" dirty="0"/>
              <a:t>pF695V</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1481" y="37709"/>
            <a:ext cx="976534" cy="55788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027" t="9744" r="5229" b="7179"/>
          <a:stretch/>
        </p:blipFill>
        <p:spPr>
          <a:xfrm>
            <a:off x="682623" y="929077"/>
            <a:ext cx="1455712" cy="1521455"/>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6908" t="10587" r="4669" b="6496"/>
          <a:stretch/>
        </p:blipFill>
        <p:spPr>
          <a:xfrm>
            <a:off x="2178906" y="929077"/>
            <a:ext cx="1483888" cy="1518547"/>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5559" t="11342" r="5483" b="5740"/>
          <a:stretch/>
        </p:blipFill>
        <p:spPr>
          <a:xfrm>
            <a:off x="3703366" y="931985"/>
            <a:ext cx="1492888" cy="1518547"/>
          </a:xfrm>
          <a:prstGeom prst="rect">
            <a:avLst/>
          </a:prstGeom>
          <a:effectLst>
            <a:outerShdw blurRad="50800" dist="38100" dir="2700000" algn="tl" rotWithShape="0">
              <a:prstClr val="black">
                <a:alpha val="40000"/>
              </a:prstClr>
            </a:outerShdw>
          </a:effectLst>
        </p:spPr>
      </p:pic>
      <p:sp>
        <p:nvSpPr>
          <p:cNvPr id="26" name="Rectangle 25"/>
          <p:cNvSpPr/>
          <p:nvPr/>
        </p:nvSpPr>
        <p:spPr>
          <a:xfrm>
            <a:off x="553915" y="2645676"/>
            <a:ext cx="123093" cy="2172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p:cNvCxnSpPr>
            <a:stCxn id="3" idx="2"/>
          </p:cNvCxnSpPr>
          <p:nvPr/>
        </p:nvCxnSpPr>
        <p:spPr>
          <a:xfrm flipH="1">
            <a:off x="682623" y="2450532"/>
            <a:ext cx="727856" cy="1268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2"/>
          </p:cNvCxnSpPr>
          <p:nvPr/>
        </p:nvCxnSpPr>
        <p:spPr>
          <a:xfrm flipH="1">
            <a:off x="717579" y="2447624"/>
            <a:ext cx="2203271" cy="1284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4" idx="2"/>
          </p:cNvCxnSpPr>
          <p:nvPr/>
        </p:nvCxnSpPr>
        <p:spPr>
          <a:xfrm flipH="1">
            <a:off x="717579" y="2450532"/>
            <a:ext cx="3732231" cy="1281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16095" t="9615" r="13950" b="25384"/>
          <a:stretch/>
        </p:blipFill>
        <p:spPr>
          <a:xfrm>
            <a:off x="7069015" y="929077"/>
            <a:ext cx="1884819" cy="1911207"/>
          </a:xfrm>
          <a:prstGeom prst="rect">
            <a:avLst/>
          </a:prstGeom>
          <a:effectLst>
            <a:outerShdw blurRad="50800" dist="38100" dir="2700000" algn="tl" rotWithShape="0">
              <a:prstClr val="black">
                <a:alpha val="40000"/>
              </a:prstClr>
            </a:outerShdw>
          </a:effectLst>
        </p:spPr>
      </p:pic>
      <p:sp>
        <p:nvSpPr>
          <p:cNvPr id="35" name="Rectangle 34"/>
          <p:cNvSpPr/>
          <p:nvPr/>
        </p:nvSpPr>
        <p:spPr>
          <a:xfrm>
            <a:off x="9560169" y="1092368"/>
            <a:ext cx="463062" cy="2172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p:cNvCxnSpPr/>
          <p:nvPr/>
        </p:nvCxnSpPr>
        <p:spPr>
          <a:xfrm>
            <a:off x="8968154" y="2004646"/>
            <a:ext cx="592015" cy="173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rotWithShape="1">
          <a:blip r:embed="rId9" cstate="print">
            <a:extLst>
              <a:ext uri="{28A0092B-C50C-407E-A947-70E740481C1C}">
                <a14:useLocalDpi xmlns:a14="http://schemas.microsoft.com/office/drawing/2010/main" val="0"/>
              </a:ext>
            </a:extLst>
          </a:blip>
          <a:srcRect l="24350" t="12180" r="406" b="22051"/>
          <a:stretch/>
        </p:blipFill>
        <p:spPr>
          <a:xfrm>
            <a:off x="9987023" y="5506582"/>
            <a:ext cx="1075104" cy="1025508"/>
          </a:xfrm>
          <a:prstGeom prst="rect">
            <a:avLst/>
          </a:prstGeom>
          <a:effectLst>
            <a:outerShdw blurRad="50800" dist="38100" dir="2700000" algn="tl" rotWithShape="0">
              <a:prstClr val="black">
                <a:alpha val="40000"/>
              </a:prstClr>
            </a:outerShdw>
          </a:effectLst>
        </p:spPr>
      </p:pic>
      <p:pic>
        <p:nvPicPr>
          <p:cNvPr id="39" name="Picture 38"/>
          <p:cNvPicPr>
            <a:picLocks noChangeAspect="1"/>
          </p:cNvPicPr>
          <p:nvPr/>
        </p:nvPicPr>
        <p:blipFill rotWithShape="1">
          <a:blip r:embed="rId10" cstate="print">
            <a:extLst>
              <a:ext uri="{28A0092B-C50C-407E-A947-70E740481C1C}">
                <a14:useLocalDpi xmlns:a14="http://schemas.microsoft.com/office/drawing/2010/main" val="0"/>
              </a:ext>
            </a:extLst>
          </a:blip>
          <a:srcRect l="21831" t="17564" r="12691" b="23333"/>
          <a:stretch/>
        </p:blipFill>
        <p:spPr>
          <a:xfrm>
            <a:off x="8377412" y="5506582"/>
            <a:ext cx="1047135" cy="1031473"/>
          </a:xfrm>
          <a:prstGeom prst="rect">
            <a:avLst/>
          </a:prstGeom>
          <a:effectLst>
            <a:outerShdw blurRad="50800" dist="38100" dir="2700000" algn="tl" rotWithShape="0">
              <a:prstClr val="black">
                <a:alpha val="40000"/>
              </a:prstClr>
            </a:outerShdw>
          </a:effectLst>
        </p:spPr>
      </p:pic>
      <p:sp>
        <p:nvSpPr>
          <p:cNvPr id="40" name="Rectangle 39"/>
          <p:cNvSpPr/>
          <p:nvPr/>
        </p:nvSpPr>
        <p:spPr>
          <a:xfrm>
            <a:off x="9560169" y="4114800"/>
            <a:ext cx="463062" cy="12748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p:cNvCxnSpPr>
            <a:stCxn id="38" idx="0"/>
            <a:endCxn id="40" idx="3"/>
          </p:cNvCxnSpPr>
          <p:nvPr/>
        </p:nvCxnSpPr>
        <p:spPr>
          <a:xfrm flipH="1" flipV="1">
            <a:off x="10023231" y="4752243"/>
            <a:ext cx="501344" cy="754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9" idx="0"/>
            <a:endCxn id="40" idx="1"/>
          </p:cNvCxnSpPr>
          <p:nvPr/>
        </p:nvCxnSpPr>
        <p:spPr>
          <a:xfrm flipV="1">
            <a:off x="8900980" y="4752243"/>
            <a:ext cx="659189" cy="754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76110" y="2467004"/>
            <a:ext cx="543739" cy="400110"/>
          </a:xfrm>
          <a:prstGeom prst="rect">
            <a:avLst/>
          </a:prstGeom>
          <a:noFill/>
        </p:spPr>
        <p:txBody>
          <a:bodyPr wrap="none" rtlCol="0">
            <a:spAutoFit/>
          </a:bodyPr>
          <a:lstStyle/>
          <a:p>
            <a:r>
              <a:rPr lang="en-US" sz="2000" b="1" dirty="0"/>
              <a:t>WT</a:t>
            </a:r>
          </a:p>
        </p:txBody>
      </p:sp>
      <p:sp>
        <p:nvSpPr>
          <p:cNvPr id="53" name="TextBox 52"/>
          <p:cNvSpPr txBox="1"/>
          <p:nvPr/>
        </p:nvSpPr>
        <p:spPr>
          <a:xfrm>
            <a:off x="3958326" y="2461143"/>
            <a:ext cx="898003" cy="400110"/>
          </a:xfrm>
          <a:prstGeom prst="rect">
            <a:avLst/>
          </a:prstGeom>
          <a:noFill/>
        </p:spPr>
        <p:txBody>
          <a:bodyPr wrap="none" rtlCol="0">
            <a:spAutoFit/>
          </a:bodyPr>
          <a:lstStyle/>
          <a:p>
            <a:r>
              <a:rPr lang="en-US" sz="2000" b="1" dirty="0"/>
              <a:t>pF695I</a:t>
            </a:r>
          </a:p>
        </p:txBody>
      </p:sp>
      <p:pic>
        <p:nvPicPr>
          <p:cNvPr id="54" name="Picture 53"/>
          <p:cNvPicPr>
            <a:picLocks noChangeAspect="1"/>
          </p:cNvPicPr>
          <p:nvPr/>
        </p:nvPicPr>
        <p:blipFill rotWithShape="1">
          <a:blip r:embed="rId11"/>
          <a:srcRect l="15324" t="9048" r="19438" b="3679"/>
          <a:stretch/>
        </p:blipFill>
        <p:spPr>
          <a:xfrm>
            <a:off x="6486518" y="929077"/>
            <a:ext cx="558660" cy="747347"/>
          </a:xfrm>
          <a:prstGeom prst="rect">
            <a:avLst/>
          </a:prstGeom>
          <a:ln w="19050">
            <a:solidFill>
              <a:srgbClr val="92D050"/>
            </a:solidFill>
          </a:ln>
          <a:effectLst>
            <a:outerShdw blurRad="50800" dist="38100" dir="2700000" algn="tl" rotWithShape="0">
              <a:prstClr val="black">
                <a:alpha val="40000"/>
              </a:prstClr>
            </a:outerShdw>
          </a:effectLst>
        </p:spPr>
      </p:pic>
      <p:pic>
        <p:nvPicPr>
          <p:cNvPr id="55" name="Picture 54"/>
          <p:cNvPicPr>
            <a:picLocks noChangeAspect="1"/>
          </p:cNvPicPr>
          <p:nvPr/>
        </p:nvPicPr>
        <p:blipFill rotWithShape="1">
          <a:blip r:embed="rId12"/>
          <a:srcRect l="30074" t="11631" b="6887"/>
          <a:stretch/>
        </p:blipFill>
        <p:spPr>
          <a:xfrm>
            <a:off x="11072036" y="5506582"/>
            <a:ext cx="416354" cy="607712"/>
          </a:xfrm>
          <a:prstGeom prst="rect">
            <a:avLst/>
          </a:prstGeom>
          <a:ln>
            <a:solidFill>
              <a:srgbClr val="92D050"/>
            </a:solidFill>
          </a:ln>
          <a:effectLst>
            <a:outerShdw blurRad="50800" dist="38100" dir="2700000" algn="tl" rotWithShape="0">
              <a:prstClr val="black">
                <a:alpha val="40000"/>
              </a:prstClr>
            </a:outerShdw>
          </a:effectLst>
        </p:spPr>
      </p:pic>
      <p:sp>
        <p:nvSpPr>
          <p:cNvPr id="58" name="TextBox 57"/>
          <p:cNvSpPr txBox="1"/>
          <p:nvPr/>
        </p:nvSpPr>
        <p:spPr>
          <a:xfrm>
            <a:off x="6494716" y="1656034"/>
            <a:ext cx="559064" cy="307777"/>
          </a:xfrm>
          <a:prstGeom prst="rect">
            <a:avLst/>
          </a:prstGeom>
          <a:noFill/>
        </p:spPr>
        <p:txBody>
          <a:bodyPr wrap="none" rtlCol="0">
            <a:spAutoFit/>
          </a:bodyPr>
          <a:lstStyle/>
          <a:p>
            <a:r>
              <a:rPr lang="en-US" sz="1400" b="1" dirty="0">
                <a:solidFill>
                  <a:srgbClr val="00B050"/>
                </a:solidFill>
              </a:rPr>
              <a:t>SAXS</a:t>
            </a:r>
            <a:endParaRPr lang="en-GB" sz="1400" b="1" dirty="0">
              <a:solidFill>
                <a:srgbClr val="00B050"/>
              </a:solidFill>
            </a:endParaRPr>
          </a:p>
        </p:txBody>
      </p:sp>
      <p:sp>
        <p:nvSpPr>
          <p:cNvPr id="59" name="TextBox 58"/>
          <p:cNvSpPr txBox="1"/>
          <p:nvPr/>
        </p:nvSpPr>
        <p:spPr>
          <a:xfrm>
            <a:off x="11010770" y="6075430"/>
            <a:ext cx="559064" cy="307777"/>
          </a:xfrm>
          <a:prstGeom prst="rect">
            <a:avLst/>
          </a:prstGeom>
          <a:noFill/>
        </p:spPr>
        <p:txBody>
          <a:bodyPr wrap="none" rtlCol="0">
            <a:spAutoFit/>
          </a:bodyPr>
          <a:lstStyle/>
          <a:p>
            <a:r>
              <a:rPr lang="en-US" sz="1400" b="1" dirty="0">
                <a:solidFill>
                  <a:srgbClr val="00B050"/>
                </a:solidFill>
              </a:rPr>
              <a:t>SAXS</a:t>
            </a:r>
            <a:endParaRPr lang="en-GB" sz="1400" b="1" dirty="0">
              <a:solidFill>
                <a:srgbClr val="00B050"/>
              </a:solidFill>
            </a:endParaRPr>
          </a:p>
        </p:txBody>
      </p:sp>
    </p:spTree>
    <p:extLst>
      <p:ext uri="{BB962C8B-B14F-4D97-AF65-F5344CB8AC3E}">
        <p14:creationId xmlns:p14="http://schemas.microsoft.com/office/powerpoint/2010/main" val="417124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2"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52" y="147326"/>
            <a:ext cx="12234648" cy="523220"/>
          </a:xfrm>
          <a:prstGeom prst="rect">
            <a:avLst/>
          </a:prstGeom>
          <a:noFill/>
        </p:spPr>
        <p:txBody>
          <a:bodyPr wrap="square" rtlCol="0">
            <a:spAutoFit/>
          </a:bodyPr>
          <a:lstStyle/>
          <a:p>
            <a:pPr algn="ctr"/>
            <a:r>
              <a:rPr lang="en-US" sz="2800" b="1" dirty="0" smtClean="0">
                <a:solidFill>
                  <a:srgbClr val="1C3D6E"/>
                </a:solidFill>
              </a:rPr>
              <a:t>Analysis of Various POLE Variants</a:t>
            </a:r>
            <a:endParaRPr lang="en-US" sz="2800" b="1" dirty="0">
              <a:solidFill>
                <a:srgbClr val="1C3D6E"/>
              </a:solidFill>
            </a:endParaRPr>
          </a:p>
        </p:txBody>
      </p:sp>
      <p:sp>
        <p:nvSpPr>
          <p:cNvPr id="11" name="Rounded Rectangle 9"/>
          <p:cNvSpPr/>
          <p:nvPr/>
        </p:nvSpPr>
        <p:spPr>
          <a:xfrm rot="10800000">
            <a:off x="-19418" y="-2571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Straight Connector 66"/>
          <p:cNvCxnSpPr/>
          <p:nvPr/>
        </p:nvCxnSpPr>
        <p:spPr>
          <a:xfrm>
            <a:off x="-16089" y="710493"/>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B4EFD72-4536-BADD-4AEE-580860553A9C}"/>
              </a:ext>
            </a:extLst>
          </p:cNvPr>
          <p:cNvSpPr txBox="1"/>
          <p:nvPr/>
        </p:nvSpPr>
        <p:spPr>
          <a:xfrm>
            <a:off x="0" y="843591"/>
            <a:ext cx="12188670" cy="461665"/>
          </a:xfrm>
          <a:prstGeom prst="rect">
            <a:avLst/>
          </a:prstGeom>
          <a:noFill/>
        </p:spPr>
        <p:txBody>
          <a:bodyPr wrap="square" rtlCol="0">
            <a:spAutoFit/>
          </a:bodyPr>
          <a:lstStyle/>
          <a:p>
            <a:pPr marL="342900" indent="-342900" algn="ctr">
              <a:buFont typeface="Wingdings" panose="05000000000000000000" pitchFamily="2" charset="2"/>
              <a:buChar char="Ø"/>
            </a:pPr>
            <a:r>
              <a:rPr lang="en-US" sz="2400" b="1" dirty="0">
                <a:solidFill>
                  <a:schemeClr val="accent5">
                    <a:lumMod val="75000"/>
                  </a:schemeClr>
                </a:solidFill>
              </a:rPr>
              <a:t>Expression and purification of </a:t>
            </a:r>
            <a:r>
              <a:rPr lang="en-US" sz="2400" b="1" dirty="0" smtClean="0">
                <a:solidFill>
                  <a:schemeClr val="accent5">
                    <a:lumMod val="75000"/>
                  </a:schemeClr>
                </a:solidFill>
              </a:rPr>
              <a:t>additional variants of POLE in position 695, 694 and 696</a:t>
            </a:r>
            <a:endParaRPr lang="en-US" sz="2400" b="1" dirty="0">
              <a:solidFill>
                <a:schemeClr val="accent5">
                  <a:lumMod val="75000"/>
                </a:schemeClr>
              </a:solidFill>
            </a:endParaRPr>
          </a:p>
        </p:txBody>
      </p:sp>
      <p:pic>
        <p:nvPicPr>
          <p:cNvPr id="3" name="Picture 2">
            <a:extLst>
              <a:ext uri="{FF2B5EF4-FFF2-40B4-BE49-F238E27FC236}">
                <a16:creationId xmlns:a16="http://schemas.microsoft.com/office/drawing/2014/main" id="{849F6618-BF29-3DE7-33DC-660BB150B46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529"/>
          <a:stretch/>
        </p:blipFill>
        <p:spPr bwMode="auto">
          <a:xfrm>
            <a:off x="11130649" y="18172"/>
            <a:ext cx="935227" cy="65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4E9F993-0B27-3009-A3F7-CC58BBB38A4D}"/>
              </a:ext>
            </a:extLst>
          </p:cNvPr>
          <p:cNvSpPr txBox="1"/>
          <p:nvPr/>
        </p:nvSpPr>
        <p:spPr>
          <a:xfrm>
            <a:off x="1639992" y="1403223"/>
            <a:ext cx="10323408" cy="892552"/>
          </a:xfrm>
          <a:prstGeom prst="rect">
            <a:avLst/>
          </a:prstGeom>
          <a:noFill/>
        </p:spPr>
        <p:txBody>
          <a:bodyPr wrap="square" rtlCol="0">
            <a:spAutoFit/>
          </a:bodyPr>
          <a:lstStyle/>
          <a:p>
            <a:pPr marL="342900" indent="-342900">
              <a:buFont typeface="Wingdings" panose="05000000000000000000" pitchFamily="2" charset="2"/>
              <a:buChar char="q"/>
            </a:pPr>
            <a:r>
              <a:rPr lang="en-US" sz="2200" b="1" dirty="0" smtClean="0">
                <a:solidFill>
                  <a:srgbClr val="92D050"/>
                </a:solidFill>
              </a:rPr>
              <a:t>F695I</a:t>
            </a:r>
            <a:r>
              <a:rPr lang="en-US" sz="2200" b="1" dirty="0"/>
              <a:t>, </a:t>
            </a:r>
            <a:r>
              <a:rPr lang="en-US" sz="2200" b="1" dirty="0" smtClean="0">
                <a:solidFill>
                  <a:srgbClr val="C00000"/>
                </a:solidFill>
              </a:rPr>
              <a:t>F695L</a:t>
            </a:r>
            <a:r>
              <a:rPr lang="en-US" sz="2200" b="1" dirty="0"/>
              <a:t>, </a:t>
            </a:r>
            <a:r>
              <a:rPr lang="en-US" sz="2200" b="1" dirty="0">
                <a:solidFill>
                  <a:srgbClr val="C00000"/>
                </a:solidFill>
              </a:rPr>
              <a:t>F695C</a:t>
            </a:r>
            <a:r>
              <a:rPr lang="en-US" sz="2200" b="1" dirty="0"/>
              <a:t> </a:t>
            </a:r>
            <a:r>
              <a:rPr lang="en-US" sz="2200" dirty="0"/>
              <a:t>(the </a:t>
            </a:r>
            <a:r>
              <a:rPr lang="en-US" sz="2200" dirty="0" smtClean="0"/>
              <a:t>other </a:t>
            </a:r>
            <a:r>
              <a:rPr lang="en-US" sz="2200" dirty="0"/>
              <a:t>3 variants identified in this position</a:t>
            </a:r>
            <a:r>
              <a:rPr lang="en-US" sz="2200" dirty="0" smtClean="0"/>
              <a:t>).</a:t>
            </a:r>
          </a:p>
          <a:p>
            <a:r>
              <a:rPr lang="en-US" sz="2200" b="1" dirty="0" smtClean="0"/>
              <a:t>     </a:t>
            </a:r>
            <a:r>
              <a:rPr lang="en-US" sz="2200" b="1" dirty="0" smtClean="0">
                <a:solidFill>
                  <a:srgbClr val="92D050"/>
                </a:solidFill>
              </a:rPr>
              <a:t>F695I</a:t>
            </a:r>
            <a:r>
              <a:rPr lang="en-US" sz="2200" dirty="0" smtClean="0"/>
              <a:t> </a:t>
            </a:r>
            <a:r>
              <a:rPr lang="en-US" sz="2200" dirty="0"/>
              <a:t>the only variant </a:t>
            </a:r>
            <a:r>
              <a:rPr lang="en-US" sz="2200" dirty="0" smtClean="0"/>
              <a:t>in this position predicted to be </a:t>
            </a:r>
            <a:r>
              <a:rPr lang="en-US" sz="2200" dirty="0">
                <a:solidFill>
                  <a:srgbClr val="92D050"/>
                </a:solidFill>
              </a:rPr>
              <a:t>benign</a:t>
            </a:r>
            <a:r>
              <a:rPr lang="en-US" sz="2200" dirty="0"/>
              <a:t> or </a:t>
            </a:r>
            <a:r>
              <a:rPr lang="en-US" sz="2200" dirty="0">
                <a:solidFill>
                  <a:srgbClr val="92D050"/>
                </a:solidFill>
              </a:rPr>
              <a:t>likely benign</a:t>
            </a:r>
          </a:p>
          <a:p>
            <a:endParaRPr lang="en-US" sz="800" i="1" dirty="0"/>
          </a:p>
        </p:txBody>
      </p:sp>
      <p:sp>
        <p:nvSpPr>
          <p:cNvPr id="8" name="Rectangle 7"/>
          <p:cNvSpPr/>
          <p:nvPr/>
        </p:nvSpPr>
        <p:spPr>
          <a:xfrm>
            <a:off x="1639992" y="3106152"/>
            <a:ext cx="9343694" cy="430887"/>
          </a:xfrm>
          <a:prstGeom prst="rect">
            <a:avLst/>
          </a:prstGeom>
        </p:spPr>
        <p:txBody>
          <a:bodyPr wrap="square">
            <a:spAutoFit/>
          </a:bodyPr>
          <a:lstStyle/>
          <a:p>
            <a:pPr marL="342900" indent="-342900">
              <a:buFont typeface="Wingdings" panose="05000000000000000000" pitchFamily="2" charset="2"/>
              <a:buChar char="q"/>
            </a:pPr>
            <a:r>
              <a:rPr lang="en-US" sz="2200" b="1" dirty="0" smtClean="0">
                <a:solidFill>
                  <a:srgbClr val="92D050"/>
                </a:solidFill>
              </a:rPr>
              <a:t>P696T</a:t>
            </a:r>
            <a:r>
              <a:rPr lang="en-US" sz="2200" dirty="0" smtClean="0"/>
              <a:t> predicted </a:t>
            </a:r>
            <a:r>
              <a:rPr lang="en-US" sz="2200" dirty="0">
                <a:solidFill>
                  <a:srgbClr val="92D050"/>
                </a:solidFill>
              </a:rPr>
              <a:t>benign</a:t>
            </a:r>
            <a:r>
              <a:rPr lang="en-US" sz="2200" dirty="0"/>
              <a:t> or </a:t>
            </a:r>
            <a:r>
              <a:rPr lang="en-US" sz="2200" dirty="0">
                <a:solidFill>
                  <a:srgbClr val="92D050"/>
                </a:solidFill>
              </a:rPr>
              <a:t>likely benign</a:t>
            </a:r>
            <a:r>
              <a:rPr lang="en-US" sz="2200" dirty="0" smtClean="0"/>
              <a:t> </a:t>
            </a:r>
            <a:endParaRPr lang="en-US" sz="2200" dirty="0"/>
          </a:p>
        </p:txBody>
      </p:sp>
      <p:sp>
        <p:nvSpPr>
          <p:cNvPr id="9" name="Rectangle 8"/>
          <p:cNvSpPr/>
          <p:nvPr/>
        </p:nvSpPr>
        <p:spPr>
          <a:xfrm>
            <a:off x="1639992" y="2213600"/>
            <a:ext cx="9787524" cy="769441"/>
          </a:xfrm>
          <a:prstGeom prst="rect">
            <a:avLst/>
          </a:prstGeom>
        </p:spPr>
        <p:txBody>
          <a:bodyPr wrap="square">
            <a:spAutoFit/>
          </a:bodyPr>
          <a:lstStyle/>
          <a:p>
            <a:pPr marL="342900" indent="-342900">
              <a:buFont typeface="Wingdings" panose="05000000000000000000" pitchFamily="2" charset="2"/>
              <a:buChar char="q"/>
            </a:pPr>
            <a:r>
              <a:rPr lang="en-US" sz="2200" b="1" dirty="0" smtClean="0">
                <a:solidFill>
                  <a:srgbClr val="C00000"/>
                </a:solidFill>
              </a:rPr>
              <a:t>K694N</a:t>
            </a:r>
            <a:r>
              <a:rPr lang="en-US" sz="2200" b="1" dirty="0" smtClean="0"/>
              <a:t> </a:t>
            </a:r>
            <a:r>
              <a:rPr lang="en-US" sz="2200" dirty="0" smtClean="0"/>
              <a:t>and</a:t>
            </a:r>
            <a:r>
              <a:rPr lang="en-US" sz="2200" b="1" dirty="0" smtClean="0"/>
              <a:t> </a:t>
            </a:r>
            <a:r>
              <a:rPr lang="en-US" sz="2200" b="1" dirty="0">
                <a:solidFill>
                  <a:srgbClr val="92D050"/>
                </a:solidFill>
              </a:rPr>
              <a:t>K694M</a:t>
            </a:r>
            <a:r>
              <a:rPr lang="en-US" sz="2200" b="1" dirty="0"/>
              <a:t> </a:t>
            </a:r>
            <a:r>
              <a:rPr lang="en-US" sz="2200" dirty="0" smtClean="0"/>
              <a:t>two </a:t>
            </a:r>
            <a:r>
              <a:rPr lang="en-US" sz="2200" dirty="0"/>
              <a:t>mutations at position </a:t>
            </a:r>
            <a:r>
              <a:rPr lang="en-US" sz="2200" b="1" dirty="0"/>
              <a:t>K694 </a:t>
            </a:r>
            <a:r>
              <a:rPr lang="en-US" sz="2200" dirty="0"/>
              <a:t>one that is predicted to be likely pathogenic and the other likely </a:t>
            </a:r>
            <a:r>
              <a:rPr lang="en-US" sz="2200" dirty="0" smtClean="0"/>
              <a:t>benign</a:t>
            </a:r>
            <a:endParaRPr lang="en-US" sz="2200" dirty="0"/>
          </a:p>
        </p:txBody>
      </p:sp>
      <p:pic>
        <p:nvPicPr>
          <p:cNvPr id="13" name="Picture 12">
            <a:extLst>
              <a:ext uri="{FF2B5EF4-FFF2-40B4-BE49-F238E27FC236}">
                <a16:creationId xmlns:a16="http://schemas.microsoft.com/office/drawing/2014/main" id="{5A0BD7EE-26C4-4714-C7EE-9DF401071F41}"/>
              </a:ext>
            </a:extLst>
          </p:cNvPr>
          <p:cNvPicPr>
            <a:picLocks noChangeAspect="1"/>
          </p:cNvPicPr>
          <p:nvPr/>
        </p:nvPicPr>
        <p:blipFill rotWithShape="1">
          <a:blip r:embed="rId3"/>
          <a:srcRect t="82645"/>
          <a:stretch/>
        </p:blipFill>
        <p:spPr>
          <a:xfrm>
            <a:off x="2244540" y="6116163"/>
            <a:ext cx="8134598" cy="509778"/>
          </a:xfrm>
          <a:prstGeom prst="rect">
            <a:avLst/>
          </a:prstGeom>
        </p:spPr>
      </p:pic>
      <p:pic>
        <p:nvPicPr>
          <p:cNvPr id="14" name="Picture 13">
            <a:extLst>
              <a:ext uri="{FF2B5EF4-FFF2-40B4-BE49-F238E27FC236}">
                <a16:creationId xmlns:a16="http://schemas.microsoft.com/office/drawing/2014/main" id="{5A0BD7EE-26C4-4714-C7EE-9DF401071F41}"/>
              </a:ext>
            </a:extLst>
          </p:cNvPr>
          <p:cNvPicPr>
            <a:picLocks noChangeAspect="1"/>
          </p:cNvPicPr>
          <p:nvPr/>
        </p:nvPicPr>
        <p:blipFill rotWithShape="1">
          <a:blip r:embed="rId3"/>
          <a:srcRect t="59155" b="16437"/>
          <a:stretch/>
        </p:blipFill>
        <p:spPr>
          <a:xfrm>
            <a:off x="2244540" y="5410110"/>
            <a:ext cx="8134598" cy="716939"/>
          </a:xfrm>
          <a:prstGeom prst="rect">
            <a:avLst/>
          </a:prstGeom>
        </p:spPr>
      </p:pic>
      <p:grpSp>
        <p:nvGrpSpPr>
          <p:cNvPr id="12" name="Group 11"/>
          <p:cNvGrpSpPr/>
          <p:nvPr/>
        </p:nvGrpSpPr>
        <p:grpSpPr>
          <a:xfrm>
            <a:off x="54951" y="3647543"/>
            <a:ext cx="10324187" cy="1771934"/>
            <a:chOff x="54951" y="3647543"/>
            <a:chExt cx="10324187" cy="1771934"/>
          </a:xfrm>
        </p:grpSpPr>
        <p:pic>
          <p:nvPicPr>
            <p:cNvPr id="7" name="Picture 6">
              <a:extLst>
                <a:ext uri="{FF2B5EF4-FFF2-40B4-BE49-F238E27FC236}">
                  <a16:creationId xmlns:a16="http://schemas.microsoft.com/office/drawing/2014/main" id="{5A0BD7EE-26C4-4714-C7EE-9DF401071F41}"/>
                </a:ext>
              </a:extLst>
            </p:cNvPr>
            <p:cNvPicPr>
              <a:picLocks noChangeAspect="1"/>
            </p:cNvPicPr>
            <p:nvPr/>
          </p:nvPicPr>
          <p:blipFill rotWithShape="1">
            <a:blip r:embed="rId3"/>
            <a:srcRect b="40104"/>
            <a:stretch/>
          </p:blipFill>
          <p:spPr>
            <a:xfrm>
              <a:off x="2244540" y="3660150"/>
              <a:ext cx="8134598" cy="1759327"/>
            </a:xfrm>
            <a:prstGeom prst="rect">
              <a:avLst/>
            </a:prstGeom>
          </p:spPr>
        </p:pic>
        <p:pic>
          <p:nvPicPr>
            <p:cNvPr id="15" name="Picture 14"/>
            <p:cNvPicPr>
              <a:picLocks noChangeAspect="1"/>
            </p:cNvPicPr>
            <p:nvPr/>
          </p:nvPicPr>
          <p:blipFill>
            <a:blip r:embed="rId4"/>
            <a:stretch>
              <a:fillRect/>
            </a:stretch>
          </p:blipFill>
          <p:spPr>
            <a:xfrm>
              <a:off x="54951" y="3647543"/>
              <a:ext cx="2080731" cy="1172364"/>
            </a:xfrm>
            <a:prstGeom prst="rect">
              <a:avLst/>
            </a:prstGeom>
          </p:spPr>
        </p:pic>
      </p:grpSp>
    </p:spTree>
    <p:extLst>
      <p:ext uri="{BB962C8B-B14F-4D97-AF65-F5344CB8AC3E}">
        <p14:creationId xmlns:p14="http://schemas.microsoft.com/office/powerpoint/2010/main" val="1647317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8692" y="2579914"/>
            <a:ext cx="1024512" cy="646331"/>
          </a:xfrm>
          <a:prstGeom prst="rect">
            <a:avLst/>
          </a:prstGeom>
          <a:noFill/>
        </p:spPr>
        <p:txBody>
          <a:bodyPr wrap="none" rtlCol="0">
            <a:spAutoFit/>
          </a:bodyPr>
          <a:lstStyle/>
          <a:p>
            <a:pPr algn="ctr"/>
            <a:r>
              <a:rPr lang="en-US" b="1" dirty="0" smtClean="0"/>
              <a:t>BACK UP</a:t>
            </a:r>
          </a:p>
          <a:p>
            <a:pPr algn="ctr"/>
            <a:r>
              <a:rPr lang="en-US" b="1" dirty="0" smtClean="0"/>
              <a:t>SLIDES</a:t>
            </a:r>
            <a:endParaRPr lang="en-US" b="1" dirty="0"/>
          </a:p>
        </p:txBody>
      </p:sp>
    </p:spTree>
    <p:extLst>
      <p:ext uri="{BB962C8B-B14F-4D97-AF65-F5344CB8AC3E}">
        <p14:creationId xmlns:p14="http://schemas.microsoft.com/office/powerpoint/2010/main" val="3114564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10081" y="1139995"/>
            <a:ext cx="1721351" cy="3803764"/>
            <a:chOff x="4544009" y="625151"/>
            <a:chExt cx="1721351" cy="3803764"/>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677" r="48502" b="44536"/>
            <a:stretch/>
          </p:blipFill>
          <p:spPr>
            <a:xfrm>
              <a:off x="4544009" y="625151"/>
              <a:ext cx="1680172" cy="3803764"/>
            </a:xfrm>
            <a:prstGeom prst="rect">
              <a:avLst/>
            </a:prstGeom>
          </p:spPr>
        </p:pic>
        <p:sp>
          <p:nvSpPr>
            <p:cNvPr id="5" name="Rectangle 4"/>
            <p:cNvSpPr/>
            <p:nvPr/>
          </p:nvSpPr>
          <p:spPr>
            <a:xfrm>
              <a:off x="4564737" y="2024743"/>
              <a:ext cx="1700623" cy="23886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3200400" y="894301"/>
            <a:ext cx="3208764" cy="307777"/>
          </a:xfrm>
          <a:prstGeom prst="rect">
            <a:avLst/>
          </a:prstGeom>
          <a:noFill/>
        </p:spPr>
        <p:txBody>
          <a:bodyPr wrap="none" rtlCol="0">
            <a:spAutoFit/>
          </a:bodyPr>
          <a:lstStyle/>
          <a:p>
            <a:r>
              <a:rPr lang="en-US" sz="1400" b="1" dirty="0"/>
              <a:t>Denaturing 15% TBE-UREA  hand cast gel</a:t>
            </a:r>
          </a:p>
        </p:txBody>
      </p:sp>
      <p:grpSp>
        <p:nvGrpSpPr>
          <p:cNvPr id="9" name="Group 8"/>
          <p:cNvGrpSpPr/>
          <p:nvPr/>
        </p:nvGrpSpPr>
        <p:grpSpPr>
          <a:xfrm>
            <a:off x="365347" y="2639148"/>
            <a:ext cx="2390916" cy="2289075"/>
            <a:chOff x="1" y="2098165"/>
            <a:chExt cx="2390916" cy="2289075"/>
          </a:xfrm>
        </p:grpSpPr>
        <p:grpSp>
          <p:nvGrpSpPr>
            <p:cNvPr id="10" name="Group 9"/>
            <p:cNvGrpSpPr/>
            <p:nvPr/>
          </p:nvGrpSpPr>
          <p:grpSpPr>
            <a:xfrm>
              <a:off x="144486" y="2218125"/>
              <a:ext cx="2190753" cy="2109216"/>
              <a:chOff x="9517841" y="259911"/>
              <a:chExt cx="2190753" cy="2109216"/>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7841" y="259911"/>
                <a:ext cx="1341120" cy="2109216"/>
              </a:xfrm>
              <a:prstGeom prst="rect">
                <a:avLst/>
              </a:prstGeom>
              <a:ln w="19050">
                <a:noFill/>
              </a:ln>
            </p:spPr>
          </p:pic>
          <p:sp>
            <p:nvSpPr>
              <p:cNvPr id="13" name="TextBox 12"/>
              <p:cNvSpPr txBox="1"/>
              <p:nvPr/>
            </p:nvSpPr>
            <p:spPr>
              <a:xfrm>
                <a:off x="10770516" y="1198213"/>
                <a:ext cx="938078" cy="646331"/>
              </a:xfrm>
              <a:prstGeom prst="rect">
                <a:avLst/>
              </a:prstGeom>
              <a:noFill/>
            </p:spPr>
            <p:txBody>
              <a:bodyPr wrap="none" rtlCol="0">
                <a:spAutoFit/>
              </a:bodyPr>
              <a:lstStyle/>
              <a:p>
                <a:pPr algn="ctr"/>
                <a:r>
                  <a:rPr lang="en-US" b="1" dirty="0"/>
                  <a:t>Purified</a:t>
                </a:r>
              </a:p>
              <a:p>
                <a:pPr algn="ctr"/>
                <a:r>
                  <a:rPr lang="en-US" b="1" dirty="0" err="1"/>
                  <a:t>polE</a:t>
                </a:r>
                <a:endParaRPr lang="en-US" b="1" dirty="0"/>
              </a:p>
            </p:txBody>
          </p:sp>
        </p:grpSp>
        <p:sp>
          <p:nvSpPr>
            <p:cNvPr id="11" name="Rectangle 10"/>
            <p:cNvSpPr/>
            <p:nvPr/>
          </p:nvSpPr>
          <p:spPr>
            <a:xfrm>
              <a:off x="1" y="2098165"/>
              <a:ext cx="2390916" cy="22890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4289353" y="5077524"/>
            <a:ext cx="2241447" cy="1323439"/>
          </a:xfrm>
          <a:prstGeom prst="rect">
            <a:avLst/>
          </a:prstGeom>
          <a:noFill/>
        </p:spPr>
        <p:txBody>
          <a:bodyPr wrap="none" rtlCol="0">
            <a:spAutoFit/>
          </a:bodyPr>
          <a:lstStyle/>
          <a:p>
            <a:r>
              <a:rPr lang="en-US" sz="1600" dirty="0"/>
              <a:t>Enzyme 10 </a:t>
            </a:r>
            <a:r>
              <a:rPr lang="en-US" sz="1600" dirty="0" err="1"/>
              <a:t>nM</a:t>
            </a:r>
            <a:endParaRPr lang="en-US" sz="1600" dirty="0"/>
          </a:p>
          <a:p>
            <a:r>
              <a:rPr lang="en-US" sz="1600" dirty="0" err="1"/>
              <a:t>dNTPs</a:t>
            </a:r>
            <a:r>
              <a:rPr lang="en-US" sz="1600" dirty="0"/>
              <a:t> 250 </a:t>
            </a:r>
            <a:r>
              <a:rPr lang="en-US" sz="1600" dirty="0" err="1">
                <a:latin typeface="Symbol" panose="05050102010706020507" pitchFamily="18" charset="2"/>
              </a:rPr>
              <a:t>m</a:t>
            </a:r>
            <a:r>
              <a:rPr lang="en-US" sz="1600" dirty="0" err="1"/>
              <a:t>M</a:t>
            </a:r>
            <a:endParaRPr lang="en-US" sz="1600" dirty="0"/>
          </a:p>
          <a:p>
            <a:r>
              <a:rPr lang="en-US" sz="1600" dirty="0"/>
              <a:t>MgCl</a:t>
            </a:r>
            <a:r>
              <a:rPr lang="en-US" sz="1600" baseline="-25000" dirty="0"/>
              <a:t>2</a:t>
            </a:r>
            <a:r>
              <a:rPr lang="en-US" sz="1600" dirty="0"/>
              <a:t> 5 Mm</a:t>
            </a:r>
          </a:p>
          <a:p>
            <a:r>
              <a:rPr lang="en-US" sz="1600" dirty="0" err="1"/>
              <a:t>Primer:template</a:t>
            </a:r>
            <a:r>
              <a:rPr lang="en-US" sz="1600" dirty="0"/>
              <a:t> 100 </a:t>
            </a:r>
            <a:r>
              <a:rPr lang="en-US" sz="1600" dirty="0" err="1"/>
              <a:t>nM</a:t>
            </a:r>
            <a:endParaRPr lang="en-US" sz="1600" dirty="0"/>
          </a:p>
          <a:p>
            <a:r>
              <a:rPr lang="en-US" sz="1600" dirty="0"/>
              <a:t>2-20 min @35 °C</a:t>
            </a:r>
          </a:p>
        </p:txBody>
      </p:sp>
      <p:sp>
        <p:nvSpPr>
          <p:cNvPr id="16" name="TextBox 15"/>
          <p:cNvSpPr txBox="1"/>
          <p:nvPr/>
        </p:nvSpPr>
        <p:spPr>
          <a:xfrm>
            <a:off x="7652943" y="4526794"/>
            <a:ext cx="3245212" cy="2062103"/>
          </a:xfrm>
          <a:prstGeom prst="rect">
            <a:avLst/>
          </a:prstGeom>
          <a:noFill/>
        </p:spPr>
        <p:txBody>
          <a:bodyPr wrap="square" rtlCol="0">
            <a:spAutoFit/>
          </a:bodyPr>
          <a:lstStyle/>
          <a:p>
            <a:pPr algn="just"/>
            <a:r>
              <a:rPr lang="en-US" sz="1600" u="sng" dirty="0"/>
              <a:t>Important issue</a:t>
            </a:r>
            <a:r>
              <a:rPr lang="en-US" sz="1600" dirty="0"/>
              <a:t>! Polymerase and exonuclease activity always coexist. To favor polymerase over exonuclease activity, </a:t>
            </a:r>
            <a:r>
              <a:rPr lang="en-US" sz="1600" dirty="0" err="1"/>
              <a:t>dNTPs</a:t>
            </a:r>
            <a:r>
              <a:rPr lang="en-US" sz="1600" dirty="0"/>
              <a:t> are added at high concentrations.</a:t>
            </a:r>
          </a:p>
          <a:p>
            <a:pPr algn="just"/>
            <a:r>
              <a:rPr lang="en-US" sz="1600" dirty="0"/>
              <a:t>However, at longer time points (20 min) exonuclease activity starts predominating. </a:t>
            </a:r>
          </a:p>
        </p:txBody>
      </p:sp>
      <p:sp>
        <p:nvSpPr>
          <p:cNvPr id="18" name="TextBox 17"/>
          <p:cNvSpPr txBox="1"/>
          <p:nvPr/>
        </p:nvSpPr>
        <p:spPr>
          <a:xfrm>
            <a:off x="3366722" y="4566014"/>
            <a:ext cx="678391" cy="307777"/>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r>
              <a:rPr lang="en-US" sz="1400" dirty="0"/>
              <a:t>primer</a:t>
            </a:r>
          </a:p>
        </p:txBody>
      </p:sp>
      <p:sp>
        <p:nvSpPr>
          <p:cNvPr id="19" name="TextBox 18"/>
          <p:cNvSpPr txBox="1"/>
          <p:nvPr/>
        </p:nvSpPr>
        <p:spPr>
          <a:xfrm>
            <a:off x="2940971" y="2780267"/>
            <a:ext cx="1348382" cy="523220"/>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r>
              <a:rPr lang="en-US" sz="1400" dirty="0"/>
              <a:t>Maximal primer</a:t>
            </a:r>
          </a:p>
          <a:p>
            <a:r>
              <a:rPr lang="en-US" sz="1400" dirty="0"/>
              <a:t>extension</a:t>
            </a:r>
          </a:p>
        </p:txBody>
      </p:sp>
      <p:cxnSp>
        <p:nvCxnSpPr>
          <p:cNvPr id="21" name="Straight Arrow Connector 20"/>
          <p:cNvCxnSpPr/>
          <p:nvPr/>
        </p:nvCxnSpPr>
        <p:spPr>
          <a:xfrm>
            <a:off x="4289353" y="3097859"/>
            <a:ext cx="24295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087857" y="4719902"/>
            <a:ext cx="24295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6052160" y="4601956"/>
            <a:ext cx="1370775" cy="523220"/>
            <a:chOff x="6131439" y="4566014"/>
            <a:chExt cx="1370775" cy="523220"/>
          </a:xfrm>
        </p:grpSpPr>
        <p:sp>
          <p:nvSpPr>
            <p:cNvPr id="23" name="TextBox 22"/>
            <p:cNvSpPr txBox="1"/>
            <p:nvPr/>
          </p:nvSpPr>
          <p:spPr>
            <a:xfrm>
              <a:off x="6415570" y="4566014"/>
              <a:ext cx="1086644" cy="523220"/>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r>
                <a:rPr lang="en-US" sz="1400" dirty="0"/>
                <a:t>Degradation</a:t>
              </a:r>
            </a:p>
            <a:p>
              <a:r>
                <a:rPr lang="en-US" sz="1400" dirty="0"/>
                <a:t>products</a:t>
              </a:r>
            </a:p>
          </p:txBody>
        </p:sp>
        <p:cxnSp>
          <p:nvCxnSpPr>
            <p:cNvPr id="31" name="Straight Arrow Connector 30"/>
            <p:cNvCxnSpPr/>
            <p:nvPr/>
          </p:nvCxnSpPr>
          <p:spPr>
            <a:xfrm flipH="1">
              <a:off x="6131439" y="4879129"/>
              <a:ext cx="24295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t="13723"/>
          <a:stretch/>
        </p:blipFill>
        <p:spPr>
          <a:xfrm>
            <a:off x="7453105" y="2436309"/>
            <a:ext cx="3445050" cy="1985381"/>
          </a:xfrm>
          <a:prstGeom prst="rect">
            <a:avLst/>
          </a:prstGeom>
        </p:spPr>
      </p:pic>
      <p:sp>
        <p:nvSpPr>
          <p:cNvPr id="3" name="TextBox 2">
            <a:extLst>
              <a:ext uri="{FF2B5EF4-FFF2-40B4-BE49-F238E27FC236}">
                <a16:creationId xmlns:a16="http://schemas.microsoft.com/office/drawing/2014/main" id="{B8A48EC1-5B27-4D58-9C1D-F7D4F04B1025}"/>
              </a:ext>
            </a:extLst>
          </p:cNvPr>
          <p:cNvSpPr txBox="1"/>
          <p:nvPr/>
        </p:nvSpPr>
        <p:spPr>
          <a:xfrm>
            <a:off x="933485" y="-24252"/>
            <a:ext cx="9482037" cy="523220"/>
          </a:xfrm>
          <a:prstGeom prst="rect">
            <a:avLst/>
          </a:prstGeom>
          <a:noFill/>
        </p:spPr>
        <p:txBody>
          <a:bodyPr wrap="square" rtlCol="0">
            <a:spAutoFit/>
          </a:bodyPr>
          <a:lstStyle/>
          <a:p>
            <a:pPr algn="ctr"/>
            <a:r>
              <a:rPr lang="en-US" sz="2800" b="1" dirty="0">
                <a:solidFill>
                  <a:srgbClr val="1C3D6E"/>
                </a:solidFill>
              </a:rPr>
              <a:t>Recombinant POLE</a:t>
            </a:r>
          </a:p>
        </p:txBody>
      </p:sp>
      <p:sp>
        <p:nvSpPr>
          <p:cNvPr id="6" name="Rounded Rectangle 9">
            <a:extLst>
              <a:ext uri="{FF2B5EF4-FFF2-40B4-BE49-F238E27FC236}">
                <a16:creationId xmlns:a16="http://schemas.microsoft.com/office/drawing/2014/main" id="{8573D51F-5567-CA46-A31E-0DCB20709485}"/>
              </a:ext>
            </a:extLst>
          </p:cNvPr>
          <p:cNvSpPr/>
          <p:nvPr/>
        </p:nvSpPr>
        <p:spPr>
          <a:xfrm rot="10800000">
            <a:off x="-19418" y="-2571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24CA912-5336-9A9B-757B-D62715A4D4E7}"/>
              </a:ext>
            </a:extLst>
          </p:cNvPr>
          <p:cNvCxnSpPr/>
          <p:nvPr/>
        </p:nvCxnSpPr>
        <p:spPr>
          <a:xfrm>
            <a:off x="-16089" y="511713"/>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1C48961-48C1-E9E5-AB1D-4B37D32E4B1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529"/>
          <a:stretch/>
        </p:blipFill>
        <p:spPr bwMode="auto">
          <a:xfrm>
            <a:off x="11529391" y="-30663"/>
            <a:ext cx="662609" cy="46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BA1ADAC0-8715-D5CC-A30A-CA2940D8C9C2}"/>
              </a:ext>
            </a:extLst>
          </p:cNvPr>
          <p:cNvSpPr txBox="1"/>
          <p:nvPr/>
        </p:nvSpPr>
        <p:spPr>
          <a:xfrm>
            <a:off x="8970349" y="727248"/>
            <a:ext cx="2890346" cy="1323439"/>
          </a:xfrm>
          <a:prstGeom prst="rect">
            <a:avLst/>
          </a:prstGeom>
          <a:noFill/>
          <a:ln w="19050">
            <a:solidFill>
              <a:schemeClr val="tx1"/>
            </a:solidFill>
          </a:ln>
        </p:spPr>
        <p:txBody>
          <a:bodyPr wrap="square" rtlCol="0">
            <a:spAutoFit/>
          </a:bodyPr>
          <a:lstStyle/>
          <a:p>
            <a:pPr algn="ctr"/>
            <a:r>
              <a:rPr lang="en-US" sz="2000" b="1" i="1" dirty="0">
                <a:solidFill>
                  <a:srgbClr val="C00000"/>
                </a:solidFill>
                <a:effectLst>
                  <a:outerShdw blurRad="38100" dist="38100" dir="2700000" algn="tl">
                    <a:srgbClr val="000000">
                      <a:alpha val="43137"/>
                    </a:srgbClr>
                  </a:outerShdw>
                </a:effectLst>
              </a:rPr>
              <a:t>Polymerase activity </a:t>
            </a:r>
            <a:r>
              <a:rPr lang="en-US" sz="2000" i="1" dirty="0"/>
              <a:t>of the </a:t>
            </a:r>
            <a:r>
              <a:rPr lang="en-US" sz="2000" b="1" i="1" dirty="0">
                <a:solidFill>
                  <a:srgbClr val="C00000"/>
                </a:solidFill>
                <a:effectLst>
                  <a:outerShdw blurRad="38100" dist="38100" dir="2700000" algn="tl">
                    <a:srgbClr val="000000">
                      <a:alpha val="43137"/>
                    </a:srgbClr>
                  </a:outerShdw>
                </a:effectLst>
              </a:rPr>
              <a:t>F695V mutant is slower</a:t>
            </a:r>
            <a:r>
              <a:rPr lang="en-US" sz="2000" i="1" dirty="0">
                <a:solidFill>
                  <a:srgbClr val="C00000"/>
                </a:solidFill>
              </a:rPr>
              <a:t> </a:t>
            </a:r>
            <a:r>
              <a:rPr lang="en-US" sz="2000" i="1" dirty="0"/>
              <a:t>than the activity of the WT enzyme</a:t>
            </a:r>
          </a:p>
        </p:txBody>
      </p:sp>
      <p:sp>
        <p:nvSpPr>
          <p:cNvPr id="25" name="TextBox 24">
            <a:extLst>
              <a:ext uri="{FF2B5EF4-FFF2-40B4-BE49-F238E27FC236}">
                <a16:creationId xmlns:a16="http://schemas.microsoft.com/office/drawing/2014/main" id="{9B75D9A7-3779-88E7-ED31-8055872F4CDA}"/>
              </a:ext>
            </a:extLst>
          </p:cNvPr>
          <p:cNvSpPr txBox="1"/>
          <p:nvPr/>
        </p:nvSpPr>
        <p:spPr>
          <a:xfrm>
            <a:off x="0" y="1509489"/>
            <a:ext cx="3590693" cy="1015663"/>
          </a:xfrm>
          <a:prstGeom prst="rect">
            <a:avLst/>
          </a:prstGeom>
          <a:noFill/>
        </p:spPr>
        <p:txBody>
          <a:bodyPr wrap="square" rtlCol="0">
            <a:spAutoFit/>
          </a:bodyPr>
          <a:lstStyle/>
          <a:p>
            <a:pPr algn="ctr"/>
            <a:r>
              <a:rPr lang="en-US" sz="2000" b="1" dirty="0" err="1">
                <a:solidFill>
                  <a:srgbClr val="CC0000"/>
                </a:solidFill>
              </a:rPr>
              <a:t>PolE</a:t>
            </a:r>
            <a:r>
              <a:rPr lang="en-US" sz="2000" b="1" dirty="0">
                <a:solidFill>
                  <a:srgbClr val="CC0000"/>
                </a:solidFill>
              </a:rPr>
              <a:t> WT (1-1186) and F695V </a:t>
            </a:r>
            <a:r>
              <a:rPr lang="en-US" sz="2000" b="1" dirty="0" err="1">
                <a:solidFill>
                  <a:srgbClr val="CC0000"/>
                </a:solidFill>
              </a:rPr>
              <a:t>PolE</a:t>
            </a:r>
            <a:r>
              <a:rPr lang="en-US" sz="2000" b="1" dirty="0">
                <a:solidFill>
                  <a:srgbClr val="CC0000"/>
                </a:solidFill>
              </a:rPr>
              <a:t> mutant </a:t>
            </a:r>
            <a:r>
              <a:rPr lang="it-IT" sz="2000" dirty="0"/>
              <a:t>were expressed and purified in a recombinant form</a:t>
            </a:r>
          </a:p>
        </p:txBody>
      </p:sp>
    </p:spTree>
    <p:extLst>
      <p:ext uri="{BB962C8B-B14F-4D97-AF65-F5344CB8AC3E}">
        <p14:creationId xmlns:p14="http://schemas.microsoft.com/office/powerpoint/2010/main" val="32607576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15D58-54DD-FCFA-2A54-FA9510F2CCE3}"/>
              </a:ext>
            </a:extLst>
          </p:cNvPr>
          <p:cNvSpPr txBox="1"/>
          <p:nvPr/>
        </p:nvSpPr>
        <p:spPr>
          <a:xfrm>
            <a:off x="163507" y="5952354"/>
            <a:ext cx="11791763" cy="707886"/>
          </a:xfrm>
          <a:prstGeom prst="rect">
            <a:avLst/>
          </a:prstGeom>
          <a:noFill/>
          <a:ln w="19050">
            <a:noFill/>
          </a:ln>
        </p:spPr>
        <p:txBody>
          <a:bodyPr wrap="square" rtlCol="0">
            <a:spAutoFit/>
          </a:bodyPr>
          <a:lstStyle/>
          <a:p>
            <a:pPr algn="ctr"/>
            <a:r>
              <a:rPr lang="en-US" sz="2000" i="1" dirty="0"/>
              <a:t>Both proteins have </a:t>
            </a:r>
            <a:r>
              <a:rPr lang="en-US" sz="2000" b="1" i="1" dirty="0">
                <a:solidFill>
                  <a:srgbClr val="C00000"/>
                </a:solidFill>
                <a:effectLst>
                  <a:outerShdw blurRad="38100" dist="38100" dir="2700000" algn="tl">
                    <a:srgbClr val="000000">
                      <a:alpha val="43137"/>
                    </a:srgbClr>
                  </a:outerShdw>
                </a:effectLst>
              </a:rPr>
              <a:t>similar binding affinity for DNA</a:t>
            </a:r>
            <a:r>
              <a:rPr lang="en-US" sz="2000" i="1" dirty="0"/>
              <a:t>, but slightly different shapes (low resolution SAXS data)</a:t>
            </a:r>
          </a:p>
          <a:p>
            <a:pPr algn="ctr"/>
            <a:r>
              <a:rPr lang="en-US" sz="2000" i="1" dirty="0"/>
              <a:t>Modelling of SAXS data suggests that the </a:t>
            </a:r>
            <a:r>
              <a:rPr lang="en-US" sz="2000" i="1" dirty="0">
                <a:solidFill>
                  <a:srgbClr val="C00000"/>
                </a:solidFill>
                <a:effectLst>
                  <a:outerShdw blurRad="38100" dist="38100" dir="2700000" algn="tl">
                    <a:srgbClr val="000000">
                      <a:alpha val="43137"/>
                    </a:srgbClr>
                  </a:outerShdw>
                </a:effectLst>
              </a:rPr>
              <a:t>mutant</a:t>
            </a:r>
            <a:r>
              <a:rPr lang="en-US" sz="2000" i="1" dirty="0">
                <a:solidFill>
                  <a:srgbClr val="FF0000"/>
                </a:solidFill>
                <a:effectLst>
                  <a:outerShdw blurRad="38100" dist="38100" dir="2700000" algn="tl">
                    <a:srgbClr val="000000">
                      <a:alpha val="43137"/>
                    </a:srgbClr>
                  </a:outerShdw>
                </a:effectLst>
              </a:rPr>
              <a:t> </a:t>
            </a:r>
            <a:r>
              <a:rPr lang="en-US" sz="2000" i="1" dirty="0"/>
              <a:t>has a </a:t>
            </a:r>
            <a:r>
              <a:rPr lang="en-US" sz="2000" i="1" dirty="0">
                <a:solidFill>
                  <a:srgbClr val="C00000"/>
                </a:solidFill>
                <a:effectLst>
                  <a:outerShdw blurRad="38100" dist="38100" dir="2700000" algn="tl">
                    <a:srgbClr val="000000">
                      <a:alpha val="43137"/>
                    </a:srgbClr>
                  </a:outerShdw>
                </a:effectLst>
              </a:rPr>
              <a:t>higher degree of flexibility </a:t>
            </a:r>
            <a:r>
              <a:rPr lang="en-US" sz="2000" i="1" dirty="0"/>
              <a:t>compared to the WT</a:t>
            </a:r>
          </a:p>
        </p:txBody>
      </p:sp>
      <p:sp>
        <p:nvSpPr>
          <p:cNvPr id="8" name="TextBox 7">
            <a:extLst>
              <a:ext uri="{FF2B5EF4-FFF2-40B4-BE49-F238E27FC236}">
                <a16:creationId xmlns:a16="http://schemas.microsoft.com/office/drawing/2014/main" id="{DBED42B3-1865-AA5A-6A54-8E99E84EC1B7}"/>
              </a:ext>
            </a:extLst>
          </p:cNvPr>
          <p:cNvSpPr txBox="1"/>
          <p:nvPr/>
        </p:nvSpPr>
        <p:spPr>
          <a:xfrm>
            <a:off x="3652" y="37997"/>
            <a:ext cx="12234648" cy="523220"/>
          </a:xfrm>
          <a:prstGeom prst="rect">
            <a:avLst/>
          </a:prstGeom>
          <a:noFill/>
        </p:spPr>
        <p:txBody>
          <a:bodyPr wrap="square" rtlCol="0">
            <a:spAutoFit/>
          </a:bodyPr>
          <a:lstStyle/>
          <a:p>
            <a:pPr algn="ctr"/>
            <a:r>
              <a:rPr lang="en-US" sz="2800" b="1" dirty="0">
                <a:solidFill>
                  <a:srgbClr val="1C3D6E"/>
                </a:solidFill>
              </a:rPr>
              <a:t>DNA Binding and structural information</a:t>
            </a:r>
          </a:p>
        </p:txBody>
      </p:sp>
      <p:sp>
        <p:nvSpPr>
          <p:cNvPr id="9" name="Rounded Rectangle 9">
            <a:extLst>
              <a:ext uri="{FF2B5EF4-FFF2-40B4-BE49-F238E27FC236}">
                <a16:creationId xmlns:a16="http://schemas.microsoft.com/office/drawing/2014/main" id="{10FD648D-721D-433E-E04A-064E78E6DF3D}"/>
              </a:ext>
            </a:extLst>
          </p:cNvPr>
          <p:cNvSpPr/>
          <p:nvPr/>
        </p:nvSpPr>
        <p:spPr>
          <a:xfrm rot="10800000">
            <a:off x="-19418" y="-2571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13C8453D-7538-4AEB-0783-EF324592F863}"/>
              </a:ext>
            </a:extLst>
          </p:cNvPr>
          <p:cNvCxnSpPr/>
          <p:nvPr/>
        </p:nvCxnSpPr>
        <p:spPr>
          <a:xfrm>
            <a:off x="-16089" y="601164"/>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E3D5A25-7707-D1A3-1459-3BA1178FE49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529"/>
          <a:stretch/>
        </p:blipFill>
        <p:spPr bwMode="auto">
          <a:xfrm>
            <a:off x="11256773" y="-30663"/>
            <a:ext cx="935227" cy="65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567B8B2-1E61-F21F-2086-ED2628DAB5FD}"/>
              </a:ext>
            </a:extLst>
          </p:cNvPr>
          <p:cNvSpPr txBox="1"/>
          <p:nvPr/>
        </p:nvSpPr>
        <p:spPr>
          <a:xfrm>
            <a:off x="126677" y="1304832"/>
            <a:ext cx="5286492" cy="923330"/>
          </a:xfrm>
          <a:prstGeom prst="rect">
            <a:avLst/>
          </a:prstGeom>
          <a:noFill/>
        </p:spPr>
        <p:txBody>
          <a:bodyPr wrap="square">
            <a:spAutoFit/>
          </a:bodyPr>
          <a:lstStyle/>
          <a:p>
            <a:pPr marL="0" marR="0">
              <a:spcBef>
                <a:spcPts val="0"/>
              </a:spcBef>
              <a:spcAft>
                <a:spcPts val="0"/>
              </a:spcAft>
            </a:pPr>
            <a:r>
              <a:rPr lang="en-US" sz="1800" i="1" dirty="0">
                <a:solidFill>
                  <a:schemeClr val="accent6">
                    <a:lumMod val="75000"/>
                  </a:schemeClr>
                </a:solidFill>
                <a:effectLst/>
                <a:latin typeface="Calibri" panose="020F0502020204030204" pitchFamily="34" charset="0"/>
                <a:ea typeface="Calibri" panose="020F0502020204030204" pitchFamily="34" charset="0"/>
              </a:rPr>
              <a:t>DNA oligo: Cy5-polyT 30mer</a:t>
            </a:r>
            <a:r>
              <a:rPr lang="en-US" sz="1800" i="1" dirty="0">
                <a:effectLst/>
                <a:latin typeface="Calibri" panose="020F0502020204030204" pitchFamily="34" charset="0"/>
                <a:ea typeface="Calibri" panose="020F0502020204030204" pitchFamily="34" charset="0"/>
              </a:rPr>
              <a:t>; 1 </a:t>
            </a:r>
            <a:r>
              <a:rPr lang="en-US" sz="1800" i="1" dirty="0" err="1">
                <a:effectLst/>
                <a:latin typeface="Calibri" panose="020F0502020204030204" pitchFamily="34" charset="0"/>
                <a:ea typeface="Calibri" panose="020F0502020204030204" pitchFamily="34" charset="0"/>
              </a:rPr>
              <a:t>nM</a:t>
            </a:r>
            <a:r>
              <a:rPr lang="en-US" sz="1800" i="1"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rPr>
              <a:t>buffer: 5 mM HEPES pH 7.8, 150 mM NaCl, 2.5% glycerol, 2 mM TCEP, 0.05% Tween-20 </a:t>
            </a:r>
          </a:p>
        </p:txBody>
      </p:sp>
      <p:pic>
        <p:nvPicPr>
          <p:cNvPr id="2" name="Picture 1" descr="A green dot like object&#10;&#10;Description automatically generated with medium confidence">
            <a:extLst>
              <a:ext uri="{FF2B5EF4-FFF2-40B4-BE49-F238E27FC236}">
                <a16:creationId xmlns:a16="http://schemas.microsoft.com/office/drawing/2014/main" id="{4B4837C6-A6B9-0110-86CB-B7E2E9587C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7276" y="1796767"/>
            <a:ext cx="3333750" cy="3333750"/>
          </a:xfrm>
          <a:prstGeom prst="rect">
            <a:avLst/>
          </a:prstGeom>
        </p:spPr>
      </p:pic>
      <p:pic>
        <p:nvPicPr>
          <p:cNvPr id="6" name="Picture 5" descr="A green dot like shape&#10;&#10;Description automatically generated with medium confidence">
            <a:extLst>
              <a:ext uri="{FF2B5EF4-FFF2-40B4-BE49-F238E27FC236}">
                <a16:creationId xmlns:a16="http://schemas.microsoft.com/office/drawing/2014/main" id="{E8FD9B06-280E-9C8C-1F96-1A14FAB7BE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2988" y="2405037"/>
            <a:ext cx="3333750" cy="3333750"/>
          </a:xfrm>
          <a:prstGeom prst="rect">
            <a:avLst/>
          </a:prstGeom>
        </p:spPr>
      </p:pic>
      <p:pic>
        <p:nvPicPr>
          <p:cNvPr id="7" name="Picture 6" descr="A green ball shaped object&#10;&#10;Description automatically generated">
            <a:extLst>
              <a:ext uri="{FF2B5EF4-FFF2-40B4-BE49-F238E27FC236}">
                <a16:creationId xmlns:a16="http://schemas.microsoft.com/office/drawing/2014/main" id="{1B5EC649-6C75-D6EA-F547-6634530899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9815"/>
          <a:stretch/>
        </p:blipFill>
        <p:spPr>
          <a:xfrm>
            <a:off x="5447142" y="1629379"/>
            <a:ext cx="2291286" cy="2857500"/>
          </a:xfrm>
          <a:prstGeom prst="rect">
            <a:avLst/>
          </a:prstGeom>
        </p:spPr>
      </p:pic>
      <p:pic>
        <p:nvPicPr>
          <p:cNvPr id="14" name="Picture 13" descr="A green ball shaped object&#10;&#10;Description automatically generated">
            <a:extLst>
              <a:ext uri="{FF2B5EF4-FFF2-40B4-BE49-F238E27FC236}">
                <a16:creationId xmlns:a16="http://schemas.microsoft.com/office/drawing/2014/main" id="{7263DAC6-50BD-2370-A3B9-92F538B51E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613" t="8928"/>
          <a:stretch/>
        </p:blipFill>
        <p:spPr>
          <a:xfrm>
            <a:off x="6997046" y="2770721"/>
            <a:ext cx="2354209" cy="2602382"/>
          </a:xfrm>
          <a:prstGeom prst="rect">
            <a:avLst/>
          </a:prstGeom>
        </p:spPr>
      </p:pic>
      <p:sp>
        <p:nvSpPr>
          <p:cNvPr id="16" name="TextBox 15">
            <a:extLst>
              <a:ext uri="{FF2B5EF4-FFF2-40B4-BE49-F238E27FC236}">
                <a16:creationId xmlns:a16="http://schemas.microsoft.com/office/drawing/2014/main" id="{11C508F1-FE6A-29FF-7151-A2C93AFCD7EC}"/>
              </a:ext>
            </a:extLst>
          </p:cNvPr>
          <p:cNvSpPr txBox="1"/>
          <p:nvPr/>
        </p:nvSpPr>
        <p:spPr>
          <a:xfrm>
            <a:off x="7183973" y="867051"/>
            <a:ext cx="3770456" cy="769441"/>
          </a:xfrm>
          <a:prstGeom prst="rect">
            <a:avLst/>
          </a:prstGeom>
          <a:noFill/>
        </p:spPr>
        <p:txBody>
          <a:bodyPr wrap="none" rtlCol="0">
            <a:spAutoFit/>
          </a:bodyPr>
          <a:lstStyle/>
          <a:p>
            <a:r>
              <a:rPr lang="en-US" sz="2200" b="1" i="1" dirty="0"/>
              <a:t>Ab Initio Modelling (DAMMIN)</a:t>
            </a:r>
          </a:p>
          <a:p>
            <a:pPr algn="ctr"/>
            <a:r>
              <a:rPr lang="en-US" sz="2200" b="1" i="1" dirty="0"/>
              <a:t> - SEC-SAXS -</a:t>
            </a:r>
          </a:p>
        </p:txBody>
      </p:sp>
      <p:sp>
        <p:nvSpPr>
          <p:cNvPr id="17" name="TextBox 16">
            <a:extLst>
              <a:ext uri="{FF2B5EF4-FFF2-40B4-BE49-F238E27FC236}">
                <a16:creationId xmlns:a16="http://schemas.microsoft.com/office/drawing/2014/main" id="{A28D7807-748C-2E9E-B33C-A7ADDA2DF8E0}"/>
              </a:ext>
            </a:extLst>
          </p:cNvPr>
          <p:cNvSpPr txBox="1"/>
          <p:nvPr/>
        </p:nvSpPr>
        <p:spPr>
          <a:xfrm>
            <a:off x="8669750" y="1696268"/>
            <a:ext cx="1161344" cy="369332"/>
          </a:xfrm>
          <a:prstGeom prst="rect">
            <a:avLst/>
          </a:prstGeom>
          <a:noFill/>
        </p:spPr>
        <p:txBody>
          <a:bodyPr wrap="none" rtlCol="0">
            <a:spAutoFit/>
          </a:bodyPr>
          <a:lstStyle/>
          <a:p>
            <a:r>
              <a:rPr lang="en-US" dirty="0" err="1"/>
              <a:t>Refine.cif</a:t>
            </a:r>
            <a:r>
              <a:rPr lang="en-US" dirty="0"/>
              <a:t> </a:t>
            </a:r>
          </a:p>
        </p:txBody>
      </p:sp>
      <p:sp>
        <p:nvSpPr>
          <p:cNvPr id="18" name="TextBox 17">
            <a:extLst>
              <a:ext uri="{FF2B5EF4-FFF2-40B4-BE49-F238E27FC236}">
                <a16:creationId xmlns:a16="http://schemas.microsoft.com/office/drawing/2014/main" id="{D2ABB576-D655-6A0C-33AF-43C2900D993D}"/>
              </a:ext>
            </a:extLst>
          </p:cNvPr>
          <p:cNvSpPr txBox="1"/>
          <p:nvPr/>
        </p:nvSpPr>
        <p:spPr>
          <a:xfrm>
            <a:off x="7277448" y="2283950"/>
            <a:ext cx="615874" cy="461665"/>
          </a:xfrm>
          <a:prstGeom prst="rect">
            <a:avLst/>
          </a:prstGeom>
          <a:noFill/>
        </p:spPr>
        <p:txBody>
          <a:bodyPr wrap="none" rtlCol="0">
            <a:spAutoFit/>
          </a:bodyPr>
          <a:lstStyle/>
          <a:p>
            <a:r>
              <a:rPr lang="en-US" sz="2400" b="1" i="1" dirty="0">
                <a:solidFill>
                  <a:srgbClr val="002060"/>
                </a:solidFill>
              </a:rPr>
              <a:t>WT</a:t>
            </a:r>
          </a:p>
        </p:txBody>
      </p:sp>
      <p:sp>
        <p:nvSpPr>
          <p:cNvPr id="19" name="TextBox 18">
            <a:extLst>
              <a:ext uri="{FF2B5EF4-FFF2-40B4-BE49-F238E27FC236}">
                <a16:creationId xmlns:a16="http://schemas.microsoft.com/office/drawing/2014/main" id="{D75C1112-97EE-2103-BD76-86DBA6380BD5}"/>
              </a:ext>
            </a:extLst>
          </p:cNvPr>
          <p:cNvSpPr txBox="1"/>
          <p:nvPr/>
        </p:nvSpPr>
        <p:spPr>
          <a:xfrm>
            <a:off x="9801211" y="2596464"/>
            <a:ext cx="974947" cy="461665"/>
          </a:xfrm>
          <a:prstGeom prst="rect">
            <a:avLst/>
          </a:prstGeom>
          <a:noFill/>
        </p:spPr>
        <p:txBody>
          <a:bodyPr wrap="none" rtlCol="0">
            <a:spAutoFit/>
          </a:bodyPr>
          <a:lstStyle/>
          <a:p>
            <a:r>
              <a:rPr lang="en-US" sz="2400" b="1" i="1" dirty="0">
                <a:solidFill>
                  <a:srgbClr val="FF0000"/>
                </a:solidFill>
              </a:rPr>
              <a:t>F695V</a:t>
            </a:r>
          </a:p>
        </p:txBody>
      </p:sp>
      <p:pic>
        <p:nvPicPr>
          <p:cNvPr id="13" name="Picture 12">
            <a:extLst>
              <a:ext uri="{FF2B5EF4-FFF2-40B4-BE49-F238E27FC236}">
                <a16:creationId xmlns:a16="http://schemas.microsoft.com/office/drawing/2014/main" id="{2C885DAA-65EA-BA65-7085-8665202274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430" y="2348192"/>
            <a:ext cx="4983064" cy="3304932"/>
          </a:xfrm>
          <a:prstGeom prst="rect">
            <a:avLst/>
          </a:prstGeom>
        </p:spPr>
      </p:pic>
      <p:pic>
        <p:nvPicPr>
          <p:cNvPr id="1026" name="Picture 2" descr="Diamond Light Source - Harwell Campus">
            <a:extLst>
              <a:ext uri="{FF2B5EF4-FFF2-40B4-BE49-F238E27FC236}">
                <a16:creationId xmlns:a16="http://schemas.microsoft.com/office/drawing/2014/main" id="{F9C5AD9D-D6CB-1B3B-FB89-3238A3B18E0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71231" y="1352560"/>
            <a:ext cx="1611630" cy="4533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E48229-25A0-2ABB-4B79-0E56B755FBAE}"/>
              </a:ext>
            </a:extLst>
          </p:cNvPr>
          <p:cNvSpPr txBox="1"/>
          <p:nvPr/>
        </p:nvSpPr>
        <p:spPr>
          <a:xfrm>
            <a:off x="0" y="871412"/>
            <a:ext cx="5890972" cy="430887"/>
          </a:xfrm>
          <a:prstGeom prst="rect">
            <a:avLst/>
          </a:prstGeom>
          <a:noFill/>
        </p:spPr>
        <p:txBody>
          <a:bodyPr wrap="none" rtlCol="0">
            <a:spAutoFit/>
          </a:bodyPr>
          <a:lstStyle/>
          <a:p>
            <a:r>
              <a:rPr lang="en-US" sz="2200" b="1" i="1" dirty="0"/>
              <a:t>Microscale Thermophoresis (MST) – DNA binding</a:t>
            </a:r>
          </a:p>
        </p:txBody>
      </p:sp>
      <p:sp>
        <p:nvSpPr>
          <p:cNvPr id="15" name="Rectangle 14">
            <a:extLst>
              <a:ext uri="{FF2B5EF4-FFF2-40B4-BE49-F238E27FC236}">
                <a16:creationId xmlns:a16="http://schemas.microsoft.com/office/drawing/2014/main" id="{827DA39F-FEE3-FA2F-73BA-10400D9A7206}"/>
              </a:ext>
            </a:extLst>
          </p:cNvPr>
          <p:cNvSpPr/>
          <p:nvPr/>
        </p:nvSpPr>
        <p:spPr>
          <a:xfrm>
            <a:off x="0" y="833677"/>
            <a:ext cx="5879475" cy="493947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DA9327-C76C-492C-13A7-D83BAFC28795}"/>
              </a:ext>
            </a:extLst>
          </p:cNvPr>
          <p:cNvSpPr/>
          <p:nvPr/>
        </p:nvSpPr>
        <p:spPr>
          <a:xfrm>
            <a:off x="6019612" y="833676"/>
            <a:ext cx="6013215" cy="493947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2213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5" y="763969"/>
            <a:ext cx="12199815" cy="5731514"/>
          </a:xfrm>
          <a:prstGeom prst="rect">
            <a:avLst/>
          </a:prstGeom>
        </p:spPr>
      </p:pic>
      <p:sp>
        <p:nvSpPr>
          <p:cNvPr id="5" name="TextBox 4"/>
          <p:cNvSpPr txBox="1"/>
          <p:nvPr/>
        </p:nvSpPr>
        <p:spPr>
          <a:xfrm>
            <a:off x="-19418" y="77341"/>
            <a:ext cx="12234648" cy="523220"/>
          </a:xfrm>
          <a:prstGeom prst="rect">
            <a:avLst/>
          </a:prstGeom>
          <a:noFill/>
        </p:spPr>
        <p:txBody>
          <a:bodyPr wrap="square" rtlCol="0">
            <a:spAutoFit/>
          </a:bodyPr>
          <a:lstStyle/>
          <a:p>
            <a:pPr algn="ctr"/>
            <a:r>
              <a:rPr lang="en-US" sz="2800" b="1" dirty="0">
                <a:solidFill>
                  <a:srgbClr val="1C3D6E"/>
                </a:solidFill>
              </a:rPr>
              <a:t>Radius of Gyration in </a:t>
            </a:r>
            <a:r>
              <a:rPr lang="en-US" sz="2800" b="1" i="1" dirty="0">
                <a:solidFill>
                  <a:srgbClr val="1C3D6E"/>
                </a:solidFill>
              </a:rPr>
              <a:t>POLE sub-unit MD simulation</a:t>
            </a:r>
            <a:endParaRPr lang="en-US" sz="2800" b="1" dirty="0">
              <a:solidFill>
                <a:srgbClr val="1C3D6E"/>
              </a:solidFill>
            </a:endParaRPr>
          </a:p>
        </p:txBody>
      </p:sp>
      <p:sp>
        <p:nvSpPr>
          <p:cNvPr id="6"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7815" y="644214"/>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Date Placeholder 1"/>
          <p:cNvSpPr>
            <a:spLocks noGrp="1"/>
          </p:cNvSpPr>
          <p:nvPr>
            <p:ph type="dt" sz="half" idx="10"/>
          </p:nvPr>
        </p:nvSpPr>
        <p:spPr>
          <a:xfrm>
            <a:off x="838200" y="6356350"/>
            <a:ext cx="2743200" cy="365125"/>
          </a:xfrm>
        </p:spPr>
        <p:txBody>
          <a:bodyPr/>
          <a:lstStyle/>
          <a:p>
            <a:fld id="{03330D1F-6F12-4595-9466-9ACA099999C8}" type="datetime1">
              <a:rPr lang="it-IT" smtClean="0"/>
              <a:t>24/06/2024</a:t>
            </a:fld>
            <a:endParaRPr lang="en-US"/>
          </a:p>
        </p:txBody>
      </p:sp>
      <p:sp>
        <p:nvSpPr>
          <p:cNvPr id="9" name="Slide Number Placeholder 2"/>
          <p:cNvSpPr>
            <a:spLocks noGrp="1"/>
          </p:cNvSpPr>
          <p:nvPr>
            <p:ph type="sldNum" sz="quarter" idx="12"/>
          </p:nvPr>
        </p:nvSpPr>
        <p:spPr>
          <a:xfrm>
            <a:off x="8610600" y="6356350"/>
            <a:ext cx="2743200" cy="365125"/>
          </a:xfrm>
        </p:spPr>
        <p:txBody>
          <a:bodyPr/>
          <a:lstStyle/>
          <a:p>
            <a:fld id="{3ACA13C1-3C29-4A84-B088-8D25C2A41364}" type="slidenum">
              <a:rPr lang="en-US" smtClean="0"/>
              <a:t>18</a:t>
            </a:fld>
            <a:endParaRPr lang="en-US"/>
          </a:p>
        </p:txBody>
      </p:sp>
      <p:sp>
        <p:nvSpPr>
          <p:cNvPr id="10" name="Rounded Rectangle 9"/>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455846" y="2461143"/>
            <a:ext cx="981359" cy="400110"/>
          </a:xfrm>
          <a:prstGeom prst="rect">
            <a:avLst/>
          </a:prstGeom>
          <a:noFill/>
        </p:spPr>
        <p:txBody>
          <a:bodyPr wrap="none" rtlCol="0">
            <a:spAutoFit/>
          </a:bodyPr>
          <a:lstStyle/>
          <a:p>
            <a:r>
              <a:rPr lang="en-US" sz="2000" b="1" dirty="0"/>
              <a:t>pF695V</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1481" y="37709"/>
            <a:ext cx="976534" cy="55788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8027" t="9744" r="5229" b="7179"/>
          <a:stretch/>
        </p:blipFill>
        <p:spPr>
          <a:xfrm>
            <a:off x="682623" y="929077"/>
            <a:ext cx="1455712" cy="1521455"/>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6908" t="10587" r="4669" b="6496"/>
          <a:stretch/>
        </p:blipFill>
        <p:spPr>
          <a:xfrm>
            <a:off x="2178906" y="929077"/>
            <a:ext cx="1483888" cy="1518547"/>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5559" t="11342" r="5483" b="5740"/>
          <a:stretch/>
        </p:blipFill>
        <p:spPr>
          <a:xfrm>
            <a:off x="3703366" y="931985"/>
            <a:ext cx="1492888" cy="1518547"/>
          </a:xfrm>
          <a:prstGeom prst="rect">
            <a:avLst/>
          </a:prstGeom>
          <a:effectLst>
            <a:outerShdw blurRad="50800" dist="38100" dir="2700000" algn="tl" rotWithShape="0">
              <a:prstClr val="black">
                <a:alpha val="40000"/>
              </a:prstClr>
            </a:outerShdw>
          </a:effectLst>
        </p:spPr>
      </p:pic>
      <p:sp>
        <p:nvSpPr>
          <p:cNvPr id="26" name="Rectangle 25"/>
          <p:cNvSpPr/>
          <p:nvPr/>
        </p:nvSpPr>
        <p:spPr>
          <a:xfrm>
            <a:off x="553915" y="2645676"/>
            <a:ext cx="123093" cy="2172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p:cNvCxnSpPr>
            <a:stCxn id="3" idx="2"/>
          </p:cNvCxnSpPr>
          <p:nvPr/>
        </p:nvCxnSpPr>
        <p:spPr>
          <a:xfrm flipH="1">
            <a:off x="682623" y="2450532"/>
            <a:ext cx="727856" cy="1268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3" idx="2"/>
          </p:cNvCxnSpPr>
          <p:nvPr/>
        </p:nvCxnSpPr>
        <p:spPr>
          <a:xfrm flipH="1">
            <a:off x="717579" y="2447624"/>
            <a:ext cx="2203271" cy="1284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4" idx="2"/>
          </p:cNvCxnSpPr>
          <p:nvPr/>
        </p:nvCxnSpPr>
        <p:spPr>
          <a:xfrm flipH="1">
            <a:off x="717579" y="2450532"/>
            <a:ext cx="3732231" cy="1281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rotWithShape="1">
          <a:blip r:embed="rId7" cstate="print">
            <a:extLst>
              <a:ext uri="{28A0092B-C50C-407E-A947-70E740481C1C}">
                <a14:useLocalDpi xmlns:a14="http://schemas.microsoft.com/office/drawing/2010/main" val="0"/>
              </a:ext>
            </a:extLst>
          </a:blip>
          <a:srcRect l="16095" t="9615" r="13950" b="25384"/>
          <a:stretch/>
        </p:blipFill>
        <p:spPr>
          <a:xfrm>
            <a:off x="7069015" y="929077"/>
            <a:ext cx="1884819" cy="1911207"/>
          </a:xfrm>
          <a:prstGeom prst="rect">
            <a:avLst/>
          </a:prstGeom>
          <a:effectLst>
            <a:outerShdw blurRad="50800" dist="38100" dir="2700000" algn="tl" rotWithShape="0">
              <a:prstClr val="black">
                <a:alpha val="40000"/>
              </a:prstClr>
            </a:outerShdw>
          </a:effectLst>
        </p:spPr>
      </p:pic>
      <p:sp>
        <p:nvSpPr>
          <p:cNvPr id="35" name="Rectangle 34"/>
          <p:cNvSpPr/>
          <p:nvPr/>
        </p:nvSpPr>
        <p:spPr>
          <a:xfrm>
            <a:off x="9560169" y="1092368"/>
            <a:ext cx="463062" cy="2172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Arrow Connector 36"/>
          <p:cNvCxnSpPr/>
          <p:nvPr/>
        </p:nvCxnSpPr>
        <p:spPr>
          <a:xfrm>
            <a:off x="8968154" y="2004646"/>
            <a:ext cx="592015" cy="173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24350" t="12180" r="406" b="22051"/>
          <a:stretch/>
        </p:blipFill>
        <p:spPr>
          <a:xfrm>
            <a:off x="9987023" y="5506582"/>
            <a:ext cx="1075104" cy="1025508"/>
          </a:xfrm>
          <a:prstGeom prst="rect">
            <a:avLst/>
          </a:prstGeom>
          <a:effectLst>
            <a:outerShdw blurRad="50800" dist="38100" dir="2700000" algn="tl" rotWithShape="0">
              <a:prstClr val="black">
                <a:alpha val="40000"/>
              </a:prstClr>
            </a:outerShdw>
          </a:effectLst>
        </p:spPr>
      </p:pic>
      <p:pic>
        <p:nvPicPr>
          <p:cNvPr id="39" name="Picture 38"/>
          <p:cNvPicPr>
            <a:picLocks noChangeAspect="1"/>
          </p:cNvPicPr>
          <p:nvPr/>
        </p:nvPicPr>
        <p:blipFill rotWithShape="1">
          <a:blip r:embed="rId9" cstate="print">
            <a:extLst>
              <a:ext uri="{28A0092B-C50C-407E-A947-70E740481C1C}">
                <a14:useLocalDpi xmlns:a14="http://schemas.microsoft.com/office/drawing/2010/main" val="0"/>
              </a:ext>
            </a:extLst>
          </a:blip>
          <a:srcRect l="21831" t="17564" r="12691" b="23333"/>
          <a:stretch/>
        </p:blipFill>
        <p:spPr>
          <a:xfrm>
            <a:off x="8377412" y="5506582"/>
            <a:ext cx="1047135" cy="1031473"/>
          </a:xfrm>
          <a:prstGeom prst="rect">
            <a:avLst/>
          </a:prstGeom>
          <a:effectLst>
            <a:outerShdw blurRad="50800" dist="38100" dir="2700000" algn="tl" rotWithShape="0">
              <a:prstClr val="black">
                <a:alpha val="40000"/>
              </a:prstClr>
            </a:outerShdw>
          </a:effectLst>
        </p:spPr>
      </p:pic>
      <p:sp>
        <p:nvSpPr>
          <p:cNvPr id="40" name="Rectangle 39"/>
          <p:cNvSpPr/>
          <p:nvPr/>
        </p:nvSpPr>
        <p:spPr>
          <a:xfrm>
            <a:off x="9560169" y="4114800"/>
            <a:ext cx="463062" cy="12748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Arrow Connector 41"/>
          <p:cNvCxnSpPr>
            <a:stCxn id="38" idx="0"/>
            <a:endCxn id="40" idx="3"/>
          </p:cNvCxnSpPr>
          <p:nvPr/>
        </p:nvCxnSpPr>
        <p:spPr>
          <a:xfrm flipH="1" flipV="1">
            <a:off x="10023231" y="4752243"/>
            <a:ext cx="501344" cy="754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9" idx="0"/>
            <a:endCxn id="40" idx="1"/>
          </p:cNvCxnSpPr>
          <p:nvPr/>
        </p:nvCxnSpPr>
        <p:spPr>
          <a:xfrm flipV="1">
            <a:off x="8900980" y="4752243"/>
            <a:ext cx="659189" cy="754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76110" y="2467004"/>
            <a:ext cx="543739" cy="400110"/>
          </a:xfrm>
          <a:prstGeom prst="rect">
            <a:avLst/>
          </a:prstGeom>
          <a:noFill/>
        </p:spPr>
        <p:txBody>
          <a:bodyPr wrap="none" rtlCol="0">
            <a:spAutoFit/>
          </a:bodyPr>
          <a:lstStyle/>
          <a:p>
            <a:r>
              <a:rPr lang="en-US" sz="2000" b="1" dirty="0"/>
              <a:t>WT</a:t>
            </a:r>
          </a:p>
        </p:txBody>
      </p:sp>
      <p:sp>
        <p:nvSpPr>
          <p:cNvPr id="53" name="TextBox 52"/>
          <p:cNvSpPr txBox="1"/>
          <p:nvPr/>
        </p:nvSpPr>
        <p:spPr>
          <a:xfrm>
            <a:off x="3958326" y="2461143"/>
            <a:ext cx="898003" cy="400110"/>
          </a:xfrm>
          <a:prstGeom prst="rect">
            <a:avLst/>
          </a:prstGeom>
          <a:noFill/>
        </p:spPr>
        <p:txBody>
          <a:bodyPr wrap="none" rtlCol="0">
            <a:spAutoFit/>
          </a:bodyPr>
          <a:lstStyle/>
          <a:p>
            <a:r>
              <a:rPr lang="en-US" sz="2000" b="1" dirty="0"/>
              <a:t>pF695I</a:t>
            </a:r>
          </a:p>
        </p:txBody>
      </p:sp>
      <p:pic>
        <p:nvPicPr>
          <p:cNvPr id="54" name="Picture 53"/>
          <p:cNvPicPr>
            <a:picLocks noChangeAspect="1"/>
          </p:cNvPicPr>
          <p:nvPr/>
        </p:nvPicPr>
        <p:blipFill rotWithShape="1">
          <a:blip r:embed="rId10"/>
          <a:srcRect l="15324" t="9048" r="19438" b="3679"/>
          <a:stretch/>
        </p:blipFill>
        <p:spPr>
          <a:xfrm>
            <a:off x="6486518" y="929077"/>
            <a:ext cx="558660" cy="747347"/>
          </a:xfrm>
          <a:prstGeom prst="rect">
            <a:avLst/>
          </a:prstGeom>
          <a:ln w="19050">
            <a:solidFill>
              <a:srgbClr val="92D050"/>
            </a:solidFill>
          </a:ln>
          <a:effectLst>
            <a:outerShdw blurRad="50800" dist="38100" dir="2700000" algn="tl" rotWithShape="0">
              <a:prstClr val="black">
                <a:alpha val="40000"/>
              </a:prstClr>
            </a:outerShdw>
          </a:effectLst>
        </p:spPr>
      </p:pic>
      <p:pic>
        <p:nvPicPr>
          <p:cNvPr id="55" name="Picture 54"/>
          <p:cNvPicPr>
            <a:picLocks noChangeAspect="1"/>
          </p:cNvPicPr>
          <p:nvPr/>
        </p:nvPicPr>
        <p:blipFill rotWithShape="1">
          <a:blip r:embed="rId11"/>
          <a:srcRect l="30074" t="11631" b="6887"/>
          <a:stretch/>
        </p:blipFill>
        <p:spPr>
          <a:xfrm>
            <a:off x="11072036" y="5506582"/>
            <a:ext cx="416354" cy="607712"/>
          </a:xfrm>
          <a:prstGeom prst="rect">
            <a:avLst/>
          </a:prstGeom>
          <a:ln>
            <a:solidFill>
              <a:srgbClr val="92D050"/>
            </a:solidFill>
          </a:ln>
          <a:effectLst>
            <a:outerShdw blurRad="50800" dist="38100" dir="2700000" algn="tl" rotWithShape="0">
              <a:prstClr val="black">
                <a:alpha val="40000"/>
              </a:prstClr>
            </a:outerShdw>
          </a:effectLst>
        </p:spPr>
      </p:pic>
      <p:sp>
        <p:nvSpPr>
          <p:cNvPr id="58" name="TextBox 57"/>
          <p:cNvSpPr txBox="1"/>
          <p:nvPr/>
        </p:nvSpPr>
        <p:spPr>
          <a:xfrm>
            <a:off x="6494716" y="1656034"/>
            <a:ext cx="559064" cy="307777"/>
          </a:xfrm>
          <a:prstGeom prst="rect">
            <a:avLst/>
          </a:prstGeom>
          <a:noFill/>
        </p:spPr>
        <p:txBody>
          <a:bodyPr wrap="none" rtlCol="0">
            <a:spAutoFit/>
          </a:bodyPr>
          <a:lstStyle/>
          <a:p>
            <a:r>
              <a:rPr lang="en-US" sz="1400" b="1" dirty="0">
                <a:solidFill>
                  <a:srgbClr val="00B050"/>
                </a:solidFill>
              </a:rPr>
              <a:t>SAXS</a:t>
            </a:r>
            <a:endParaRPr lang="en-GB" sz="1400" b="1" dirty="0">
              <a:solidFill>
                <a:srgbClr val="00B050"/>
              </a:solidFill>
            </a:endParaRPr>
          </a:p>
        </p:txBody>
      </p:sp>
      <p:sp>
        <p:nvSpPr>
          <p:cNvPr id="59" name="TextBox 58"/>
          <p:cNvSpPr txBox="1"/>
          <p:nvPr/>
        </p:nvSpPr>
        <p:spPr>
          <a:xfrm>
            <a:off x="11010770" y="6075430"/>
            <a:ext cx="559064" cy="307777"/>
          </a:xfrm>
          <a:prstGeom prst="rect">
            <a:avLst/>
          </a:prstGeom>
          <a:noFill/>
        </p:spPr>
        <p:txBody>
          <a:bodyPr wrap="none" rtlCol="0">
            <a:spAutoFit/>
          </a:bodyPr>
          <a:lstStyle/>
          <a:p>
            <a:r>
              <a:rPr lang="en-US" sz="1400" b="1" dirty="0">
                <a:solidFill>
                  <a:srgbClr val="00B050"/>
                </a:solidFill>
              </a:rPr>
              <a:t>SAXS</a:t>
            </a:r>
            <a:endParaRPr lang="en-GB" sz="1400" b="1" dirty="0">
              <a:solidFill>
                <a:srgbClr val="00B050"/>
              </a:solidFill>
            </a:endParaRPr>
          </a:p>
        </p:txBody>
      </p:sp>
    </p:spTree>
    <p:extLst>
      <p:ext uri="{BB962C8B-B14F-4D97-AF65-F5344CB8AC3E}">
        <p14:creationId xmlns:p14="http://schemas.microsoft.com/office/powerpoint/2010/main" val="31680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52" y="147326"/>
            <a:ext cx="12234648" cy="523220"/>
          </a:xfrm>
          <a:prstGeom prst="rect">
            <a:avLst/>
          </a:prstGeom>
          <a:noFill/>
        </p:spPr>
        <p:txBody>
          <a:bodyPr wrap="square" rtlCol="0">
            <a:spAutoFit/>
          </a:bodyPr>
          <a:lstStyle/>
          <a:p>
            <a:pPr algn="ctr"/>
            <a:r>
              <a:rPr lang="en-US" sz="2800" b="1" dirty="0" smtClean="0">
                <a:solidFill>
                  <a:srgbClr val="1C3D6E"/>
                </a:solidFill>
              </a:rPr>
              <a:t>Analysis of Various POLE Variants</a:t>
            </a:r>
            <a:endParaRPr lang="en-US" sz="2800" b="1" dirty="0">
              <a:solidFill>
                <a:srgbClr val="1C3D6E"/>
              </a:solidFill>
            </a:endParaRPr>
          </a:p>
        </p:txBody>
      </p:sp>
      <p:sp>
        <p:nvSpPr>
          <p:cNvPr id="11" name="Rounded Rectangle 9"/>
          <p:cNvSpPr/>
          <p:nvPr/>
        </p:nvSpPr>
        <p:spPr>
          <a:xfrm rot="10800000">
            <a:off x="-19418" y="-2571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Straight Connector 66"/>
          <p:cNvCxnSpPr/>
          <p:nvPr/>
        </p:nvCxnSpPr>
        <p:spPr>
          <a:xfrm>
            <a:off x="-16089" y="710493"/>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B4EFD72-4536-BADD-4AEE-580860553A9C}"/>
              </a:ext>
            </a:extLst>
          </p:cNvPr>
          <p:cNvSpPr txBox="1"/>
          <p:nvPr/>
        </p:nvSpPr>
        <p:spPr>
          <a:xfrm>
            <a:off x="0" y="843591"/>
            <a:ext cx="12188670" cy="461665"/>
          </a:xfrm>
          <a:prstGeom prst="rect">
            <a:avLst/>
          </a:prstGeom>
          <a:noFill/>
        </p:spPr>
        <p:txBody>
          <a:bodyPr wrap="square" rtlCol="0">
            <a:spAutoFit/>
          </a:bodyPr>
          <a:lstStyle/>
          <a:p>
            <a:pPr marL="342900" indent="-342900" algn="ctr">
              <a:buFont typeface="Wingdings" panose="05000000000000000000" pitchFamily="2" charset="2"/>
              <a:buChar char="Ø"/>
            </a:pPr>
            <a:r>
              <a:rPr lang="en-US" sz="2400" b="1" dirty="0">
                <a:solidFill>
                  <a:schemeClr val="accent5">
                    <a:lumMod val="75000"/>
                  </a:schemeClr>
                </a:solidFill>
              </a:rPr>
              <a:t>Expression and purification of </a:t>
            </a:r>
            <a:r>
              <a:rPr lang="en-US" sz="2400" b="1" dirty="0" smtClean="0">
                <a:solidFill>
                  <a:schemeClr val="accent5">
                    <a:lumMod val="75000"/>
                  </a:schemeClr>
                </a:solidFill>
              </a:rPr>
              <a:t>additional variants of POLE in position 695, 694 and 696</a:t>
            </a:r>
            <a:endParaRPr lang="en-US" sz="2400" b="1" dirty="0">
              <a:solidFill>
                <a:schemeClr val="accent5">
                  <a:lumMod val="75000"/>
                </a:schemeClr>
              </a:solidFill>
            </a:endParaRPr>
          </a:p>
        </p:txBody>
      </p:sp>
      <p:pic>
        <p:nvPicPr>
          <p:cNvPr id="3" name="Picture 2">
            <a:extLst>
              <a:ext uri="{FF2B5EF4-FFF2-40B4-BE49-F238E27FC236}">
                <a16:creationId xmlns:a16="http://schemas.microsoft.com/office/drawing/2014/main" id="{849F6618-BF29-3DE7-33DC-660BB150B46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8529"/>
          <a:stretch/>
        </p:blipFill>
        <p:spPr bwMode="auto">
          <a:xfrm>
            <a:off x="11130649" y="18172"/>
            <a:ext cx="935227" cy="65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4E9F993-0B27-3009-A3F7-CC58BBB38A4D}"/>
              </a:ext>
            </a:extLst>
          </p:cNvPr>
          <p:cNvSpPr txBox="1"/>
          <p:nvPr/>
        </p:nvSpPr>
        <p:spPr>
          <a:xfrm>
            <a:off x="1639992" y="1403223"/>
            <a:ext cx="10323408" cy="892552"/>
          </a:xfrm>
          <a:prstGeom prst="rect">
            <a:avLst/>
          </a:prstGeom>
          <a:noFill/>
        </p:spPr>
        <p:txBody>
          <a:bodyPr wrap="square" rtlCol="0">
            <a:spAutoFit/>
          </a:bodyPr>
          <a:lstStyle/>
          <a:p>
            <a:pPr marL="342900" indent="-342900">
              <a:buFont typeface="Wingdings" panose="05000000000000000000" pitchFamily="2" charset="2"/>
              <a:buChar char="q"/>
            </a:pPr>
            <a:r>
              <a:rPr lang="en-US" sz="2200" b="1" dirty="0" smtClean="0">
                <a:solidFill>
                  <a:srgbClr val="92D050"/>
                </a:solidFill>
              </a:rPr>
              <a:t>F695I</a:t>
            </a:r>
            <a:r>
              <a:rPr lang="en-US" sz="2200" b="1" dirty="0"/>
              <a:t>, </a:t>
            </a:r>
            <a:r>
              <a:rPr lang="en-US" sz="2200" b="1" dirty="0" smtClean="0">
                <a:solidFill>
                  <a:srgbClr val="C00000"/>
                </a:solidFill>
              </a:rPr>
              <a:t>F695L</a:t>
            </a:r>
            <a:r>
              <a:rPr lang="en-US" sz="2200" b="1" dirty="0"/>
              <a:t>, </a:t>
            </a:r>
            <a:r>
              <a:rPr lang="en-US" sz="2200" b="1" dirty="0">
                <a:solidFill>
                  <a:srgbClr val="C00000"/>
                </a:solidFill>
              </a:rPr>
              <a:t>F695C</a:t>
            </a:r>
            <a:r>
              <a:rPr lang="en-US" sz="2200" b="1" dirty="0"/>
              <a:t> </a:t>
            </a:r>
            <a:r>
              <a:rPr lang="en-US" sz="2200" dirty="0"/>
              <a:t>(the </a:t>
            </a:r>
            <a:r>
              <a:rPr lang="en-US" sz="2200" dirty="0" smtClean="0"/>
              <a:t>other </a:t>
            </a:r>
            <a:r>
              <a:rPr lang="en-US" sz="2200" dirty="0"/>
              <a:t>3 variants identified in this position</a:t>
            </a:r>
            <a:r>
              <a:rPr lang="en-US" sz="2200" dirty="0" smtClean="0"/>
              <a:t>).</a:t>
            </a:r>
          </a:p>
          <a:p>
            <a:r>
              <a:rPr lang="en-US" sz="2200" b="1" dirty="0" smtClean="0"/>
              <a:t>     </a:t>
            </a:r>
            <a:r>
              <a:rPr lang="en-US" sz="2200" b="1" dirty="0" smtClean="0">
                <a:solidFill>
                  <a:srgbClr val="92D050"/>
                </a:solidFill>
              </a:rPr>
              <a:t>F695I</a:t>
            </a:r>
            <a:r>
              <a:rPr lang="en-US" sz="2200" dirty="0" smtClean="0"/>
              <a:t> </a:t>
            </a:r>
            <a:r>
              <a:rPr lang="en-US" sz="2200" dirty="0"/>
              <a:t>the only variant </a:t>
            </a:r>
            <a:r>
              <a:rPr lang="en-US" sz="2200" dirty="0" smtClean="0"/>
              <a:t>in this position predicted to be </a:t>
            </a:r>
            <a:r>
              <a:rPr lang="en-US" sz="2200" dirty="0">
                <a:solidFill>
                  <a:srgbClr val="92D050"/>
                </a:solidFill>
              </a:rPr>
              <a:t>benign</a:t>
            </a:r>
            <a:r>
              <a:rPr lang="en-US" sz="2200" dirty="0"/>
              <a:t> or </a:t>
            </a:r>
            <a:r>
              <a:rPr lang="en-US" sz="2200" dirty="0">
                <a:solidFill>
                  <a:srgbClr val="92D050"/>
                </a:solidFill>
              </a:rPr>
              <a:t>likely benign</a:t>
            </a:r>
          </a:p>
          <a:p>
            <a:endParaRPr lang="en-US" sz="800" i="1" dirty="0"/>
          </a:p>
        </p:txBody>
      </p:sp>
      <p:sp>
        <p:nvSpPr>
          <p:cNvPr id="8" name="Rectangle 7"/>
          <p:cNvSpPr/>
          <p:nvPr/>
        </p:nvSpPr>
        <p:spPr>
          <a:xfrm>
            <a:off x="1639992" y="3106152"/>
            <a:ext cx="9343694" cy="430887"/>
          </a:xfrm>
          <a:prstGeom prst="rect">
            <a:avLst/>
          </a:prstGeom>
        </p:spPr>
        <p:txBody>
          <a:bodyPr wrap="square">
            <a:spAutoFit/>
          </a:bodyPr>
          <a:lstStyle/>
          <a:p>
            <a:pPr marL="342900" indent="-342900">
              <a:buFont typeface="Wingdings" panose="05000000000000000000" pitchFamily="2" charset="2"/>
              <a:buChar char="q"/>
            </a:pPr>
            <a:r>
              <a:rPr lang="en-US" sz="2200" b="1" dirty="0" smtClean="0">
                <a:solidFill>
                  <a:srgbClr val="92D050"/>
                </a:solidFill>
              </a:rPr>
              <a:t>P696T</a:t>
            </a:r>
            <a:r>
              <a:rPr lang="en-US" sz="2200" dirty="0" smtClean="0"/>
              <a:t> predicted </a:t>
            </a:r>
            <a:r>
              <a:rPr lang="en-US" sz="2200" dirty="0">
                <a:solidFill>
                  <a:srgbClr val="92D050"/>
                </a:solidFill>
              </a:rPr>
              <a:t>benign</a:t>
            </a:r>
            <a:r>
              <a:rPr lang="en-US" sz="2200" dirty="0"/>
              <a:t> or </a:t>
            </a:r>
            <a:r>
              <a:rPr lang="en-US" sz="2200" dirty="0">
                <a:solidFill>
                  <a:srgbClr val="92D050"/>
                </a:solidFill>
              </a:rPr>
              <a:t>likely benign</a:t>
            </a:r>
            <a:r>
              <a:rPr lang="en-US" sz="2200" dirty="0" smtClean="0"/>
              <a:t> </a:t>
            </a:r>
            <a:endParaRPr lang="en-US" sz="2200" dirty="0"/>
          </a:p>
        </p:txBody>
      </p:sp>
      <p:sp>
        <p:nvSpPr>
          <p:cNvPr id="9" name="Rectangle 8"/>
          <p:cNvSpPr/>
          <p:nvPr/>
        </p:nvSpPr>
        <p:spPr>
          <a:xfrm>
            <a:off x="1639992" y="2213600"/>
            <a:ext cx="9787524" cy="769441"/>
          </a:xfrm>
          <a:prstGeom prst="rect">
            <a:avLst/>
          </a:prstGeom>
        </p:spPr>
        <p:txBody>
          <a:bodyPr wrap="square">
            <a:spAutoFit/>
          </a:bodyPr>
          <a:lstStyle/>
          <a:p>
            <a:pPr marL="342900" indent="-342900">
              <a:buFont typeface="Wingdings" panose="05000000000000000000" pitchFamily="2" charset="2"/>
              <a:buChar char="q"/>
            </a:pPr>
            <a:r>
              <a:rPr lang="en-US" sz="2200" b="1" dirty="0" smtClean="0">
                <a:solidFill>
                  <a:srgbClr val="C00000"/>
                </a:solidFill>
              </a:rPr>
              <a:t>K694N</a:t>
            </a:r>
            <a:r>
              <a:rPr lang="en-US" sz="2200" b="1" dirty="0" smtClean="0"/>
              <a:t> </a:t>
            </a:r>
            <a:r>
              <a:rPr lang="en-US" sz="2200" dirty="0" smtClean="0"/>
              <a:t>and</a:t>
            </a:r>
            <a:r>
              <a:rPr lang="en-US" sz="2200" b="1" dirty="0" smtClean="0"/>
              <a:t> </a:t>
            </a:r>
            <a:r>
              <a:rPr lang="en-US" sz="2200" b="1" dirty="0">
                <a:solidFill>
                  <a:srgbClr val="92D050"/>
                </a:solidFill>
              </a:rPr>
              <a:t>K694M</a:t>
            </a:r>
            <a:r>
              <a:rPr lang="en-US" sz="2200" b="1" dirty="0"/>
              <a:t> </a:t>
            </a:r>
            <a:r>
              <a:rPr lang="en-US" sz="2200" dirty="0" smtClean="0"/>
              <a:t>two </a:t>
            </a:r>
            <a:r>
              <a:rPr lang="en-US" sz="2200" dirty="0"/>
              <a:t>mutations at position </a:t>
            </a:r>
            <a:r>
              <a:rPr lang="en-US" sz="2200" b="1" dirty="0"/>
              <a:t>K694 </a:t>
            </a:r>
            <a:r>
              <a:rPr lang="en-US" sz="2200" dirty="0"/>
              <a:t>one that is predicted to be likely pathogenic and the other likely </a:t>
            </a:r>
            <a:r>
              <a:rPr lang="en-US" sz="2200" dirty="0" smtClean="0"/>
              <a:t>benign</a:t>
            </a:r>
            <a:endParaRPr lang="en-US" sz="2200" dirty="0"/>
          </a:p>
        </p:txBody>
      </p:sp>
      <p:pic>
        <p:nvPicPr>
          <p:cNvPr id="13" name="Picture 12">
            <a:extLst>
              <a:ext uri="{FF2B5EF4-FFF2-40B4-BE49-F238E27FC236}">
                <a16:creationId xmlns:a16="http://schemas.microsoft.com/office/drawing/2014/main" id="{5A0BD7EE-26C4-4714-C7EE-9DF401071F41}"/>
              </a:ext>
            </a:extLst>
          </p:cNvPr>
          <p:cNvPicPr>
            <a:picLocks noChangeAspect="1"/>
          </p:cNvPicPr>
          <p:nvPr/>
        </p:nvPicPr>
        <p:blipFill rotWithShape="1">
          <a:blip r:embed="rId3"/>
          <a:srcRect t="82645"/>
          <a:stretch/>
        </p:blipFill>
        <p:spPr>
          <a:xfrm>
            <a:off x="2244540" y="6116163"/>
            <a:ext cx="8134598" cy="509778"/>
          </a:xfrm>
          <a:prstGeom prst="rect">
            <a:avLst/>
          </a:prstGeom>
        </p:spPr>
      </p:pic>
      <p:pic>
        <p:nvPicPr>
          <p:cNvPr id="14" name="Picture 13">
            <a:extLst>
              <a:ext uri="{FF2B5EF4-FFF2-40B4-BE49-F238E27FC236}">
                <a16:creationId xmlns:a16="http://schemas.microsoft.com/office/drawing/2014/main" id="{5A0BD7EE-26C4-4714-C7EE-9DF401071F41}"/>
              </a:ext>
            </a:extLst>
          </p:cNvPr>
          <p:cNvPicPr>
            <a:picLocks noChangeAspect="1"/>
          </p:cNvPicPr>
          <p:nvPr/>
        </p:nvPicPr>
        <p:blipFill rotWithShape="1">
          <a:blip r:embed="rId3"/>
          <a:srcRect t="59155" b="16437"/>
          <a:stretch/>
        </p:blipFill>
        <p:spPr>
          <a:xfrm>
            <a:off x="2244540" y="5410110"/>
            <a:ext cx="8134598" cy="716939"/>
          </a:xfrm>
          <a:prstGeom prst="rect">
            <a:avLst/>
          </a:prstGeom>
        </p:spPr>
      </p:pic>
      <p:grpSp>
        <p:nvGrpSpPr>
          <p:cNvPr id="12" name="Group 11"/>
          <p:cNvGrpSpPr/>
          <p:nvPr/>
        </p:nvGrpSpPr>
        <p:grpSpPr>
          <a:xfrm>
            <a:off x="54951" y="3647543"/>
            <a:ext cx="10324187" cy="1771934"/>
            <a:chOff x="54951" y="3647543"/>
            <a:chExt cx="10324187" cy="1771934"/>
          </a:xfrm>
        </p:grpSpPr>
        <p:pic>
          <p:nvPicPr>
            <p:cNvPr id="7" name="Picture 6">
              <a:extLst>
                <a:ext uri="{FF2B5EF4-FFF2-40B4-BE49-F238E27FC236}">
                  <a16:creationId xmlns:a16="http://schemas.microsoft.com/office/drawing/2014/main" id="{5A0BD7EE-26C4-4714-C7EE-9DF401071F41}"/>
                </a:ext>
              </a:extLst>
            </p:cNvPr>
            <p:cNvPicPr>
              <a:picLocks noChangeAspect="1"/>
            </p:cNvPicPr>
            <p:nvPr/>
          </p:nvPicPr>
          <p:blipFill rotWithShape="1">
            <a:blip r:embed="rId3"/>
            <a:srcRect b="40104"/>
            <a:stretch/>
          </p:blipFill>
          <p:spPr>
            <a:xfrm>
              <a:off x="2244540" y="3660150"/>
              <a:ext cx="8134598" cy="1759327"/>
            </a:xfrm>
            <a:prstGeom prst="rect">
              <a:avLst/>
            </a:prstGeom>
          </p:spPr>
        </p:pic>
        <p:pic>
          <p:nvPicPr>
            <p:cNvPr id="15" name="Picture 14"/>
            <p:cNvPicPr>
              <a:picLocks noChangeAspect="1"/>
            </p:cNvPicPr>
            <p:nvPr/>
          </p:nvPicPr>
          <p:blipFill>
            <a:blip r:embed="rId4"/>
            <a:stretch>
              <a:fillRect/>
            </a:stretch>
          </p:blipFill>
          <p:spPr>
            <a:xfrm>
              <a:off x="54951" y="3647543"/>
              <a:ext cx="2080731" cy="1172364"/>
            </a:xfrm>
            <a:prstGeom prst="rect">
              <a:avLst/>
            </a:prstGeom>
          </p:spPr>
        </p:pic>
      </p:grpSp>
    </p:spTree>
    <p:extLst>
      <p:ext uri="{BB962C8B-B14F-4D97-AF65-F5344CB8AC3E}">
        <p14:creationId xmlns:p14="http://schemas.microsoft.com/office/powerpoint/2010/main" val="349717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1481" y="17831"/>
            <a:ext cx="976534" cy="557880"/>
          </a:xfrm>
          <a:prstGeom prst="rect">
            <a:avLst/>
          </a:prstGeom>
        </p:spPr>
      </p:pic>
      <p:cxnSp>
        <p:nvCxnSpPr>
          <p:cNvPr id="21" name="Straight Connector 20"/>
          <p:cNvCxnSpPr/>
          <p:nvPr/>
        </p:nvCxnSpPr>
        <p:spPr>
          <a:xfrm>
            <a:off x="0" y="610001"/>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9418" y="43513"/>
            <a:ext cx="12234648" cy="523220"/>
          </a:xfrm>
          <a:prstGeom prst="rect">
            <a:avLst/>
          </a:prstGeom>
          <a:noFill/>
        </p:spPr>
        <p:txBody>
          <a:bodyPr wrap="square" rtlCol="0">
            <a:spAutoFit/>
          </a:bodyPr>
          <a:lstStyle/>
          <a:p>
            <a:pPr algn="ctr"/>
            <a:r>
              <a:rPr lang="en-US" sz="2800" b="1" dirty="0">
                <a:solidFill>
                  <a:srgbClr val="1C3D6E"/>
                </a:solidFill>
              </a:rPr>
              <a:t>Case Report: Germline/Somatic WGS</a:t>
            </a:r>
          </a:p>
        </p:txBody>
      </p:sp>
      <p:graphicFrame>
        <p:nvGraphicFramePr>
          <p:cNvPr id="36" name="Table 35"/>
          <p:cNvGraphicFramePr>
            <a:graphicFrameLocks noGrp="1"/>
          </p:cNvGraphicFramePr>
          <p:nvPr/>
        </p:nvGraphicFramePr>
        <p:xfrm>
          <a:off x="6211480" y="1680857"/>
          <a:ext cx="2905550" cy="1188660"/>
        </p:xfrm>
        <a:graphic>
          <a:graphicData uri="http://schemas.openxmlformats.org/drawingml/2006/table">
            <a:tbl>
              <a:tblPr>
                <a:noFill/>
              </a:tblPr>
              <a:tblGrid>
                <a:gridCol w="1466863">
                  <a:extLst>
                    <a:ext uri="{9D8B030D-6E8A-4147-A177-3AD203B41FA5}">
                      <a16:colId xmlns:a16="http://schemas.microsoft.com/office/drawing/2014/main" val="1994458091"/>
                    </a:ext>
                  </a:extLst>
                </a:gridCol>
                <a:gridCol w="1438687">
                  <a:extLst>
                    <a:ext uri="{9D8B030D-6E8A-4147-A177-3AD203B41FA5}">
                      <a16:colId xmlns:a16="http://schemas.microsoft.com/office/drawing/2014/main" val="581617866"/>
                    </a:ext>
                  </a:extLst>
                </a:gridCol>
              </a:tblGrid>
              <a:tr h="679427">
                <a:tc>
                  <a:txBody>
                    <a:bodyPr/>
                    <a:lstStyle/>
                    <a:p>
                      <a:pPr marL="0" marR="0" lvl="0" indent="0" algn="ctr" rtl="0">
                        <a:lnSpc>
                          <a:spcPct val="100000"/>
                        </a:lnSpc>
                        <a:spcBef>
                          <a:spcPts val="0"/>
                        </a:spcBef>
                        <a:spcAft>
                          <a:spcPts val="0"/>
                        </a:spcAft>
                        <a:buClr>
                          <a:srgbClr val="000000"/>
                        </a:buClr>
                        <a:buSzPts val="1400"/>
                        <a:buFont typeface="Arial"/>
                        <a:buNone/>
                      </a:pPr>
                      <a:r>
                        <a:rPr lang="en-US" sz="1800" b="1" u="none" strike="noStrike" cap="none" dirty="0">
                          <a:latin typeface="+mn-lt"/>
                        </a:rPr>
                        <a:t>TMB </a:t>
                      </a:r>
                    </a:p>
                    <a:p>
                      <a:pPr marL="0" marR="0" lvl="0" indent="0" algn="ctr" rtl="0">
                        <a:lnSpc>
                          <a:spcPct val="100000"/>
                        </a:lnSpc>
                        <a:spcBef>
                          <a:spcPts val="0"/>
                        </a:spcBef>
                        <a:spcAft>
                          <a:spcPts val="0"/>
                        </a:spcAft>
                        <a:buClr>
                          <a:srgbClr val="000000"/>
                        </a:buClr>
                        <a:buSzPts val="1400"/>
                        <a:buFont typeface="Arial"/>
                        <a:buNone/>
                      </a:pPr>
                      <a:r>
                        <a:rPr lang="en-US" sz="1800" b="1" u="none" strike="noStrike" cap="none" dirty="0">
                          <a:latin typeface="+mn-lt"/>
                        </a:rPr>
                        <a:t>(TMB/Mb)</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b="1" u="none" strike="noStrike" cap="none" dirty="0">
                          <a:solidFill>
                            <a:schemeClr val="dk1"/>
                          </a:solidFill>
                          <a:latin typeface="+mn-lt"/>
                        </a:rPr>
                        <a:t>MSS</a:t>
                      </a: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u="none" strike="noStrike" cap="none" dirty="0">
                          <a:latin typeface="+mn-lt"/>
                        </a:rPr>
                        <a:t>(%)</a:t>
                      </a: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338188"/>
                  </a:ext>
                </a:extLst>
              </a:tr>
              <a:tr h="424631">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dirty="0">
                          <a:latin typeface="+mn-lt"/>
                        </a:rPr>
                        <a:t>10.15</a:t>
                      </a:r>
                      <a:endParaRPr sz="1800" u="none" strike="noStrike" cap="none" dirty="0">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dirty="0">
                          <a:latin typeface="+mn-lt"/>
                          <a:ea typeface="Arial"/>
                          <a:cs typeface="Arial"/>
                          <a:sym typeface="Arial"/>
                        </a:rPr>
                        <a:t>0.12</a:t>
                      </a:r>
                      <a:endParaRPr sz="1800" u="none" strike="noStrike" cap="none" dirty="0">
                        <a:latin typeface="+mn-lt"/>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3033719"/>
                  </a:ext>
                </a:extLst>
              </a:tr>
            </a:tbl>
          </a:graphicData>
        </a:graphic>
      </p:graphicFrame>
      <p:sp>
        <p:nvSpPr>
          <p:cNvPr id="37" name="Google Shape;144;p8"/>
          <p:cNvSpPr txBox="1"/>
          <p:nvPr/>
        </p:nvSpPr>
        <p:spPr>
          <a:xfrm>
            <a:off x="6143165" y="2851700"/>
            <a:ext cx="3724432" cy="615523"/>
          </a:xfrm>
          <a:prstGeom prst="rect">
            <a:avLst/>
          </a:prstGeom>
          <a:noFill/>
          <a:ln>
            <a:noFill/>
          </a:ln>
        </p:spPr>
        <p:txBody>
          <a:bodyPr spcFirstLastPara="1" wrap="square" lIns="91425" tIns="91425" rIns="91425" bIns="91425" anchor="t" anchorCtr="0">
            <a:spAutoFit/>
          </a:bodyPr>
          <a:lstStyle/>
          <a:p>
            <a:pPr lvl="0">
              <a:buClr>
                <a:schemeClr val="dk1"/>
              </a:buClr>
              <a:buSzPts val="1100"/>
            </a:pPr>
            <a:r>
              <a:rPr lang="en-US" sz="1400" dirty="0">
                <a:solidFill>
                  <a:schemeClr val="dk1"/>
                </a:solidFill>
                <a:cs typeface="Calibri" panose="020F0502020204030204" pitchFamily="34" charset="0"/>
              </a:rPr>
              <a:t>TMB-High cut-off: </a:t>
            </a:r>
            <a:r>
              <a:rPr lang="en-US" sz="1400" b="1" dirty="0"/>
              <a:t>≥</a:t>
            </a:r>
            <a:r>
              <a:rPr lang="en-US" sz="1400" dirty="0"/>
              <a:t> 10 </a:t>
            </a:r>
            <a:r>
              <a:rPr lang="en-US" sz="1400" dirty="0" err="1"/>
              <a:t>mutazioni</a:t>
            </a:r>
            <a:r>
              <a:rPr lang="en-US" sz="1400" dirty="0"/>
              <a:t>/Mb</a:t>
            </a:r>
          </a:p>
          <a:p>
            <a:pPr lvl="0">
              <a:buClr>
                <a:schemeClr val="dk1"/>
              </a:buClr>
              <a:buSzPts val="1100"/>
            </a:pPr>
            <a:r>
              <a:rPr lang="en-US" sz="1400" b="0" i="0" u="none" strike="noStrike" cap="none" dirty="0">
                <a:solidFill>
                  <a:schemeClr val="dk1"/>
                </a:solidFill>
                <a:cs typeface="Calibri" panose="020F0502020204030204" pitchFamily="34" charset="0"/>
                <a:sym typeface="Arial"/>
              </a:rPr>
              <a:t>MSI-High cut-off: </a:t>
            </a:r>
            <a:r>
              <a:rPr lang="en-US" sz="1400" b="1" dirty="0"/>
              <a:t>≥ </a:t>
            </a:r>
            <a:r>
              <a:rPr lang="en-US" sz="1400" b="0" i="0" u="none" strike="noStrike" cap="none" dirty="0">
                <a:solidFill>
                  <a:schemeClr val="dk1"/>
                </a:solidFill>
                <a:cs typeface="Calibri" panose="020F0502020204030204" pitchFamily="34" charset="0"/>
                <a:sym typeface="Arial"/>
              </a:rPr>
              <a:t>3.5%</a:t>
            </a:r>
          </a:p>
        </p:txBody>
      </p:sp>
      <p:sp>
        <p:nvSpPr>
          <p:cNvPr id="39" name="TextBox 38"/>
          <p:cNvSpPr txBox="1"/>
          <p:nvPr/>
        </p:nvSpPr>
        <p:spPr>
          <a:xfrm>
            <a:off x="9154353" y="1595941"/>
            <a:ext cx="1941622" cy="646331"/>
          </a:xfrm>
          <a:prstGeom prst="rect">
            <a:avLst/>
          </a:prstGeom>
          <a:noFill/>
        </p:spPr>
        <p:txBody>
          <a:bodyPr wrap="none" rtlCol="0">
            <a:spAutoFit/>
          </a:bodyPr>
          <a:lstStyle/>
          <a:p>
            <a:pPr marL="285750" indent="-285750">
              <a:buFont typeface="Wingdings" panose="05000000000000000000" pitchFamily="2" charset="2"/>
              <a:buChar char="q"/>
            </a:pPr>
            <a:r>
              <a:rPr lang="en-US" dirty="0"/>
              <a:t>TMB borderline</a:t>
            </a:r>
          </a:p>
          <a:p>
            <a:pPr marL="285750" indent="-285750">
              <a:buFont typeface="Wingdings" panose="05000000000000000000" pitchFamily="2" charset="2"/>
              <a:buChar char="q"/>
            </a:pPr>
            <a:r>
              <a:rPr lang="en-US" dirty="0"/>
              <a:t>MSS (stable)</a:t>
            </a:r>
          </a:p>
        </p:txBody>
      </p:sp>
      <p:sp>
        <p:nvSpPr>
          <p:cNvPr id="40" name="TextBox 39"/>
          <p:cNvSpPr txBox="1"/>
          <p:nvPr/>
        </p:nvSpPr>
        <p:spPr>
          <a:xfrm>
            <a:off x="5218530" y="1131340"/>
            <a:ext cx="5950796" cy="369332"/>
          </a:xfrm>
          <a:prstGeom prst="rect">
            <a:avLst/>
          </a:prstGeom>
          <a:noFill/>
        </p:spPr>
        <p:txBody>
          <a:bodyPr wrap="none" rtlCol="0">
            <a:spAutoFit/>
          </a:bodyPr>
          <a:lstStyle/>
          <a:p>
            <a:r>
              <a:rPr lang="en-US" b="1" dirty="0"/>
              <a:t>Pathogenic SNV in: </a:t>
            </a:r>
            <a:r>
              <a:rPr lang="en-US" b="1" i="1" dirty="0"/>
              <a:t>APC</a:t>
            </a:r>
            <a:r>
              <a:rPr lang="en-US" b="1" dirty="0"/>
              <a:t>, </a:t>
            </a:r>
            <a:r>
              <a:rPr lang="en-US" b="1" i="1" dirty="0"/>
              <a:t>KRAS</a:t>
            </a:r>
            <a:r>
              <a:rPr lang="en-US" b="1" dirty="0"/>
              <a:t>, </a:t>
            </a:r>
            <a:r>
              <a:rPr lang="en-US" b="1" i="1" dirty="0"/>
              <a:t>TP53</a:t>
            </a:r>
            <a:r>
              <a:rPr lang="en-US" b="1" dirty="0"/>
              <a:t>, </a:t>
            </a:r>
            <a:r>
              <a:rPr lang="en-US" b="1" i="1" dirty="0"/>
              <a:t>CTNND2</a:t>
            </a:r>
            <a:r>
              <a:rPr lang="en-US" b="1" dirty="0"/>
              <a:t>, </a:t>
            </a:r>
            <a:r>
              <a:rPr lang="en-US" b="1" i="1" dirty="0"/>
              <a:t>SETD1B</a:t>
            </a:r>
            <a:r>
              <a:rPr lang="en-US" b="1" dirty="0"/>
              <a:t>, </a:t>
            </a:r>
            <a:r>
              <a:rPr lang="en-US" b="1" i="1" dirty="0"/>
              <a:t>TSC2</a:t>
            </a:r>
          </a:p>
        </p:txBody>
      </p:sp>
      <p:sp>
        <p:nvSpPr>
          <p:cNvPr id="5" name="Rectangle 4"/>
          <p:cNvSpPr/>
          <p:nvPr/>
        </p:nvSpPr>
        <p:spPr>
          <a:xfrm>
            <a:off x="5210685" y="1102189"/>
            <a:ext cx="5950796" cy="2306356"/>
          </a:xfrm>
          <a:prstGeom prst="rect">
            <a:avLst/>
          </a:prstGeom>
          <a:no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9DF642D-1584-752C-AF89-505073D1CA24}"/>
              </a:ext>
            </a:extLst>
          </p:cNvPr>
          <p:cNvSpPr/>
          <p:nvPr/>
        </p:nvSpPr>
        <p:spPr>
          <a:xfrm>
            <a:off x="2430444" y="1702709"/>
            <a:ext cx="918262" cy="1600438"/>
          </a:xfrm>
          <a:prstGeom prst="rect">
            <a:avLst/>
          </a:prstGeom>
        </p:spPr>
        <p:txBody>
          <a:bodyPr wrap="square">
            <a:spAutoFit/>
          </a:bodyPr>
          <a:lstStyle/>
          <a:p>
            <a:r>
              <a:rPr lang="en-US" sz="1400" b="1" dirty="0">
                <a:solidFill>
                  <a:srgbClr val="00B050"/>
                </a:solidFill>
              </a:rPr>
              <a:t>APC</a:t>
            </a:r>
            <a:br>
              <a:rPr lang="en-US" sz="1400" b="1" dirty="0">
                <a:solidFill>
                  <a:srgbClr val="00B050"/>
                </a:solidFill>
              </a:rPr>
            </a:br>
            <a:r>
              <a:rPr lang="en-US" sz="1400" b="1" dirty="0">
                <a:solidFill>
                  <a:srgbClr val="00B050"/>
                </a:solidFill>
              </a:rPr>
              <a:t>BMPR1A</a:t>
            </a:r>
            <a:br>
              <a:rPr lang="en-US" sz="1400" b="1" dirty="0">
                <a:solidFill>
                  <a:srgbClr val="00B050"/>
                </a:solidFill>
              </a:rPr>
            </a:br>
            <a:r>
              <a:rPr lang="en-US" sz="1400" b="1" dirty="0">
                <a:solidFill>
                  <a:srgbClr val="00B050"/>
                </a:solidFill>
              </a:rPr>
              <a:t>EPCAM</a:t>
            </a:r>
            <a:br>
              <a:rPr lang="en-US" sz="1400" b="1" dirty="0">
                <a:solidFill>
                  <a:srgbClr val="00B050"/>
                </a:solidFill>
              </a:rPr>
            </a:br>
            <a:r>
              <a:rPr lang="en-US" sz="1400" b="1" dirty="0">
                <a:solidFill>
                  <a:srgbClr val="00B050"/>
                </a:solidFill>
              </a:rPr>
              <a:t>MLH1</a:t>
            </a:r>
            <a:br>
              <a:rPr lang="en-US" sz="1400" b="1" dirty="0">
                <a:solidFill>
                  <a:srgbClr val="00B050"/>
                </a:solidFill>
              </a:rPr>
            </a:br>
            <a:r>
              <a:rPr lang="en-US" sz="1400" b="1" dirty="0">
                <a:solidFill>
                  <a:srgbClr val="00B050"/>
                </a:solidFill>
              </a:rPr>
              <a:t>MSH2</a:t>
            </a:r>
            <a:br>
              <a:rPr lang="en-US" sz="1400" b="1" dirty="0">
                <a:solidFill>
                  <a:srgbClr val="00B050"/>
                </a:solidFill>
              </a:rPr>
            </a:br>
            <a:r>
              <a:rPr lang="en-US" sz="1400" b="1" dirty="0">
                <a:solidFill>
                  <a:srgbClr val="00B050"/>
                </a:solidFill>
              </a:rPr>
              <a:t>MSH6</a:t>
            </a:r>
          </a:p>
          <a:p>
            <a:r>
              <a:rPr lang="en-US" sz="1400" b="1" dirty="0">
                <a:solidFill>
                  <a:srgbClr val="00B050"/>
                </a:solidFill>
              </a:rPr>
              <a:t>MUTYH</a:t>
            </a:r>
            <a:endParaRPr lang="en-US" sz="1400" dirty="0"/>
          </a:p>
        </p:txBody>
      </p:sp>
      <p:sp>
        <p:nvSpPr>
          <p:cNvPr id="14" name="Rectangle 13">
            <a:extLst>
              <a:ext uri="{FF2B5EF4-FFF2-40B4-BE49-F238E27FC236}">
                <a16:creationId xmlns:a16="http://schemas.microsoft.com/office/drawing/2014/main" id="{ABBD09EE-F0AF-71E8-B903-6F219170F3F6}"/>
              </a:ext>
            </a:extLst>
          </p:cNvPr>
          <p:cNvSpPr/>
          <p:nvPr/>
        </p:nvSpPr>
        <p:spPr>
          <a:xfrm>
            <a:off x="1214797" y="1415833"/>
            <a:ext cx="184731" cy="369332"/>
          </a:xfrm>
          <a:prstGeom prst="rect">
            <a:avLst/>
          </a:prstGeom>
        </p:spPr>
        <p:txBody>
          <a:bodyPr wrap="none">
            <a:spAutoFit/>
          </a:bodyPr>
          <a:lstStyle/>
          <a:p>
            <a:endParaRPr lang="fr-FR" b="1" dirty="0">
              <a:solidFill>
                <a:srgbClr val="333333"/>
              </a:solidFill>
            </a:endParaRPr>
          </a:p>
        </p:txBody>
      </p:sp>
      <p:grpSp>
        <p:nvGrpSpPr>
          <p:cNvPr id="38" name="Group 37">
            <a:extLst>
              <a:ext uri="{FF2B5EF4-FFF2-40B4-BE49-F238E27FC236}">
                <a16:creationId xmlns:a16="http://schemas.microsoft.com/office/drawing/2014/main" id="{E77E69B1-5383-39F9-DF2C-33E0E07803F3}"/>
              </a:ext>
            </a:extLst>
          </p:cNvPr>
          <p:cNvGrpSpPr/>
          <p:nvPr/>
        </p:nvGrpSpPr>
        <p:grpSpPr>
          <a:xfrm>
            <a:off x="4139996" y="4104960"/>
            <a:ext cx="8089261" cy="2171166"/>
            <a:chOff x="2396753" y="1462675"/>
            <a:chExt cx="8089261" cy="2171166"/>
          </a:xfrm>
        </p:grpSpPr>
        <p:pic>
          <p:nvPicPr>
            <p:cNvPr id="41" name="Picture 40">
              <a:extLst>
                <a:ext uri="{FF2B5EF4-FFF2-40B4-BE49-F238E27FC236}">
                  <a16:creationId xmlns:a16="http://schemas.microsoft.com/office/drawing/2014/main" id="{F1D77B76-5AE6-E0E9-7EE0-4A109939917A}"/>
                </a:ext>
              </a:extLst>
            </p:cNvPr>
            <p:cNvPicPr>
              <a:picLocks noChangeAspect="1"/>
            </p:cNvPicPr>
            <p:nvPr/>
          </p:nvPicPr>
          <p:blipFill>
            <a:blip r:embed="rId4"/>
            <a:stretch>
              <a:fillRect/>
            </a:stretch>
          </p:blipFill>
          <p:spPr>
            <a:xfrm>
              <a:off x="2396753" y="1480840"/>
              <a:ext cx="3685939" cy="2153001"/>
            </a:xfrm>
            <a:prstGeom prst="rect">
              <a:avLst/>
            </a:prstGeom>
            <a:ln>
              <a:solidFill>
                <a:schemeClr val="accent5">
                  <a:lumMod val="75000"/>
                </a:schemeClr>
              </a:solidFill>
            </a:ln>
            <a:effectLst>
              <a:outerShdw blurRad="50800" dist="38100" dir="2700000" algn="tl" rotWithShape="0">
                <a:prstClr val="black">
                  <a:alpha val="40000"/>
                </a:prstClr>
              </a:outerShdw>
            </a:effectLst>
          </p:spPr>
        </p:pic>
        <p:sp>
          <p:nvSpPr>
            <p:cNvPr id="50" name="Rectangle 49">
              <a:extLst>
                <a:ext uri="{FF2B5EF4-FFF2-40B4-BE49-F238E27FC236}">
                  <a16:creationId xmlns:a16="http://schemas.microsoft.com/office/drawing/2014/main" id="{B02F26E7-1FE5-6F0F-C9CE-48F00BAC3B27}"/>
                </a:ext>
              </a:extLst>
            </p:cNvPr>
            <p:cNvSpPr/>
            <p:nvPr/>
          </p:nvSpPr>
          <p:spPr>
            <a:xfrm>
              <a:off x="6156608" y="1462675"/>
              <a:ext cx="3034549" cy="923330"/>
            </a:xfrm>
            <a:prstGeom prst="rect">
              <a:avLst/>
            </a:prstGeom>
          </p:spPr>
          <p:txBody>
            <a:bodyPr wrap="none">
              <a:spAutoFit/>
            </a:bodyPr>
            <a:lstStyle/>
            <a:p>
              <a:r>
                <a:rPr lang="en-US" b="1" dirty="0"/>
                <a:t>POLE LP/P variants:</a:t>
              </a:r>
            </a:p>
            <a:p>
              <a:pPr marL="285750" indent="-285750">
                <a:buFont typeface="Wingdings" panose="05000000000000000000" pitchFamily="2" charset="2"/>
                <a:buChar char="§"/>
              </a:pPr>
              <a:r>
                <a:rPr lang="en-US" dirty="0"/>
                <a:t>Increase base substitutions</a:t>
              </a:r>
            </a:p>
            <a:p>
              <a:pPr marL="285750" indent="-285750">
                <a:buFont typeface="Wingdings" panose="05000000000000000000" pitchFamily="2" charset="2"/>
                <a:buChar char="§"/>
              </a:pPr>
              <a:r>
                <a:rPr lang="en-US" dirty="0"/>
                <a:t>Collapse of replication fork </a:t>
              </a:r>
            </a:p>
          </p:txBody>
        </p:sp>
        <p:sp>
          <p:nvSpPr>
            <p:cNvPr id="60" name="Right Arrow 12">
              <a:extLst>
                <a:ext uri="{FF2B5EF4-FFF2-40B4-BE49-F238E27FC236}">
                  <a16:creationId xmlns:a16="http://schemas.microsoft.com/office/drawing/2014/main" id="{05CE895A-E8A1-30A8-1C05-BBC00798E811}"/>
                </a:ext>
              </a:extLst>
            </p:cNvPr>
            <p:cNvSpPr/>
            <p:nvPr/>
          </p:nvSpPr>
          <p:spPr>
            <a:xfrm rot="5400000">
              <a:off x="7666134" y="2470724"/>
              <a:ext cx="231160" cy="470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55D24B8-06E7-2CD7-11F4-4557F1BE819A}"/>
                </a:ext>
              </a:extLst>
            </p:cNvPr>
            <p:cNvSpPr/>
            <p:nvPr/>
          </p:nvSpPr>
          <p:spPr>
            <a:xfrm>
              <a:off x="6156608" y="2864725"/>
              <a:ext cx="4329406" cy="646331"/>
            </a:xfrm>
            <a:prstGeom prst="rect">
              <a:avLst/>
            </a:prstGeom>
          </p:spPr>
          <p:txBody>
            <a:bodyPr wrap="square">
              <a:spAutoFit/>
            </a:bodyPr>
            <a:lstStyle/>
            <a:p>
              <a:pPr marL="285750" indent="-285750">
                <a:buFont typeface="Wingdings" panose="05000000000000000000" pitchFamily="2" charset="2"/>
                <a:buChar char="§"/>
              </a:pPr>
              <a:r>
                <a:rPr lang="en-US" dirty="0"/>
                <a:t>Production of DNA DSBs</a:t>
              </a:r>
            </a:p>
            <a:p>
              <a:pPr marL="285750" indent="-285750">
                <a:buFont typeface="Wingdings" panose="05000000000000000000" pitchFamily="2" charset="2"/>
                <a:buChar char="§"/>
              </a:pPr>
              <a:r>
                <a:rPr lang="en-US" dirty="0"/>
                <a:t>Repair deficiency during DNA replication</a:t>
              </a:r>
            </a:p>
          </p:txBody>
        </p:sp>
      </p:grpSp>
      <p:grpSp>
        <p:nvGrpSpPr>
          <p:cNvPr id="4" name="Group 3"/>
          <p:cNvGrpSpPr/>
          <p:nvPr/>
        </p:nvGrpSpPr>
        <p:grpSpPr>
          <a:xfrm>
            <a:off x="275396" y="897993"/>
            <a:ext cx="1606184" cy="1650139"/>
            <a:chOff x="3569433" y="1619244"/>
            <a:chExt cx="1606184" cy="1650139"/>
          </a:xfrm>
        </p:grpSpPr>
        <p:sp>
          <p:nvSpPr>
            <p:cNvPr id="24" name="Rectangle 23"/>
            <p:cNvSpPr/>
            <p:nvPr/>
          </p:nvSpPr>
          <p:spPr>
            <a:xfrm>
              <a:off x="4278512" y="1959276"/>
              <a:ext cx="897105" cy="464871"/>
            </a:xfrm>
            <a:prstGeom prst="rect">
              <a:avLst/>
            </a:prstGeom>
          </p:spPr>
          <p:txBody>
            <a:bodyPr wrap="none">
              <a:spAutoFit/>
            </a:bodyPr>
            <a:lstStyle/>
            <a:p>
              <a:pPr>
                <a:lnSpc>
                  <a:spcPct val="150000"/>
                </a:lnSpc>
              </a:pPr>
              <a:r>
                <a:rPr lang="en-US" b="1" dirty="0"/>
                <a:t>Age: 37</a:t>
              </a:r>
            </a:p>
          </p:txBody>
        </p:sp>
        <p:pic>
          <p:nvPicPr>
            <p:cNvPr id="27" name="Picture 2" descr="Black White Icon Men Women Png And Psd - Mall Signs And Symbols, transparent png downloa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687" t="73550" r="69515" b="4708"/>
            <a:stretch/>
          </p:blipFill>
          <p:spPr bwMode="auto">
            <a:xfrm>
              <a:off x="3569433" y="1795825"/>
              <a:ext cx="723085" cy="147355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285451" y="1619244"/>
              <a:ext cx="556499" cy="507831"/>
            </a:xfrm>
            <a:prstGeom prst="rect">
              <a:avLst/>
            </a:prstGeom>
          </p:spPr>
          <p:txBody>
            <a:bodyPr wrap="none">
              <a:spAutoFit/>
            </a:bodyPr>
            <a:lstStyle/>
            <a:p>
              <a:pPr>
                <a:lnSpc>
                  <a:spcPct val="150000"/>
                </a:lnSpc>
              </a:pPr>
              <a:r>
                <a:rPr lang="en-US" b="1" dirty="0"/>
                <a:t>CRC</a:t>
              </a:r>
            </a:p>
          </p:txBody>
        </p:sp>
      </p:grpSp>
      <p:sp>
        <p:nvSpPr>
          <p:cNvPr id="6" name="TextBox 5"/>
          <p:cNvSpPr txBox="1"/>
          <p:nvPr/>
        </p:nvSpPr>
        <p:spPr>
          <a:xfrm>
            <a:off x="7509602" y="697938"/>
            <a:ext cx="1607428" cy="400110"/>
          </a:xfrm>
          <a:prstGeom prst="rect">
            <a:avLst/>
          </a:prstGeom>
          <a:noFill/>
        </p:spPr>
        <p:txBody>
          <a:bodyPr wrap="none" rtlCol="0">
            <a:spAutoFit/>
          </a:bodyPr>
          <a:lstStyle/>
          <a:p>
            <a:r>
              <a:rPr lang="en-US" sz="2000" b="1" dirty="0">
                <a:solidFill>
                  <a:schemeClr val="accent5">
                    <a:lumMod val="75000"/>
                  </a:schemeClr>
                </a:solidFill>
              </a:rPr>
              <a:t>Somatic WGS</a:t>
            </a:r>
          </a:p>
        </p:txBody>
      </p:sp>
      <p:sp>
        <p:nvSpPr>
          <p:cNvPr id="30" name="TextBox 29"/>
          <p:cNvSpPr txBox="1"/>
          <p:nvPr/>
        </p:nvSpPr>
        <p:spPr>
          <a:xfrm>
            <a:off x="2586803" y="726638"/>
            <a:ext cx="1742849" cy="400110"/>
          </a:xfrm>
          <a:prstGeom prst="rect">
            <a:avLst/>
          </a:prstGeom>
          <a:noFill/>
        </p:spPr>
        <p:txBody>
          <a:bodyPr wrap="none" rtlCol="0">
            <a:spAutoFit/>
          </a:bodyPr>
          <a:lstStyle/>
          <a:p>
            <a:r>
              <a:rPr lang="en-US" sz="2000" b="1" dirty="0">
                <a:solidFill>
                  <a:schemeClr val="accent5">
                    <a:lumMod val="75000"/>
                  </a:schemeClr>
                </a:solidFill>
              </a:rPr>
              <a:t>Germline WGS</a:t>
            </a:r>
          </a:p>
        </p:txBody>
      </p:sp>
      <p:sp>
        <p:nvSpPr>
          <p:cNvPr id="9" name="Rectangle 8"/>
          <p:cNvSpPr/>
          <p:nvPr/>
        </p:nvSpPr>
        <p:spPr>
          <a:xfrm>
            <a:off x="3348705" y="1702709"/>
            <a:ext cx="992734" cy="1600438"/>
          </a:xfrm>
          <a:prstGeom prst="rect">
            <a:avLst/>
          </a:prstGeom>
        </p:spPr>
        <p:txBody>
          <a:bodyPr wrap="square">
            <a:spAutoFit/>
          </a:bodyPr>
          <a:lstStyle/>
          <a:p>
            <a:r>
              <a:rPr lang="en-US" sz="1400" b="1" dirty="0">
                <a:solidFill>
                  <a:srgbClr val="00B050"/>
                </a:solidFill>
              </a:rPr>
              <a:t>NTHL1</a:t>
            </a:r>
            <a:br>
              <a:rPr lang="en-US" sz="1400" b="1" dirty="0">
                <a:solidFill>
                  <a:srgbClr val="00B050"/>
                </a:solidFill>
              </a:rPr>
            </a:br>
            <a:r>
              <a:rPr lang="en-US" sz="1400" b="1" dirty="0">
                <a:solidFill>
                  <a:srgbClr val="00B050"/>
                </a:solidFill>
              </a:rPr>
              <a:t>PMS2</a:t>
            </a:r>
            <a:br>
              <a:rPr lang="en-US" sz="1400" b="1" dirty="0">
                <a:solidFill>
                  <a:srgbClr val="00B050"/>
                </a:solidFill>
              </a:rPr>
            </a:br>
            <a:r>
              <a:rPr lang="en-US" sz="1400" b="1" dirty="0">
                <a:solidFill>
                  <a:srgbClr val="00B050"/>
                </a:solidFill>
              </a:rPr>
              <a:t>POLD1</a:t>
            </a:r>
            <a:br>
              <a:rPr lang="en-US" sz="1400" b="1" dirty="0">
                <a:solidFill>
                  <a:srgbClr val="00B050"/>
                </a:solidFill>
              </a:rPr>
            </a:br>
            <a:r>
              <a:rPr lang="en-US" sz="1400" b="1" dirty="0">
                <a:solidFill>
                  <a:srgbClr val="00B050"/>
                </a:solidFill>
              </a:rPr>
              <a:t>POLE</a:t>
            </a:r>
            <a:br>
              <a:rPr lang="en-US" sz="1400" b="1" dirty="0">
                <a:solidFill>
                  <a:srgbClr val="00B050"/>
                </a:solidFill>
              </a:rPr>
            </a:br>
            <a:r>
              <a:rPr lang="en-US" sz="1400" b="1" dirty="0">
                <a:solidFill>
                  <a:srgbClr val="00B050"/>
                </a:solidFill>
              </a:rPr>
              <a:t>PTEN</a:t>
            </a:r>
            <a:br>
              <a:rPr lang="en-US" sz="1400" b="1" dirty="0">
                <a:solidFill>
                  <a:srgbClr val="00B050"/>
                </a:solidFill>
              </a:rPr>
            </a:br>
            <a:r>
              <a:rPr lang="en-US" sz="1400" b="1" dirty="0">
                <a:solidFill>
                  <a:srgbClr val="00B050"/>
                </a:solidFill>
              </a:rPr>
              <a:t>SMAD4</a:t>
            </a:r>
            <a:br>
              <a:rPr lang="en-US" sz="1400" b="1" dirty="0">
                <a:solidFill>
                  <a:srgbClr val="00B050"/>
                </a:solidFill>
              </a:rPr>
            </a:br>
            <a:r>
              <a:rPr lang="en-US" sz="1400" b="1" dirty="0">
                <a:solidFill>
                  <a:srgbClr val="00B050"/>
                </a:solidFill>
              </a:rPr>
              <a:t>STK11</a:t>
            </a:r>
          </a:p>
        </p:txBody>
      </p:sp>
      <p:grpSp>
        <p:nvGrpSpPr>
          <p:cNvPr id="13" name="Group 12"/>
          <p:cNvGrpSpPr/>
          <p:nvPr/>
        </p:nvGrpSpPr>
        <p:grpSpPr>
          <a:xfrm>
            <a:off x="2497257" y="1065176"/>
            <a:ext cx="1921940" cy="2306356"/>
            <a:chOff x="2332008" y="1190906"/>
            <a:chExt cx="1921940" cy="2306356"/>
          </a:xfrm>
        </p:grpSpPr>
        <p:pic>
          <p:nvPicPr>
            <p:cNvPr id="12" name="Picture 11">
              <a:extLst>
                <a:ext uri="{FF2B5EF4-FFF2-40B4-BE49-F238E27FC236}">
                  <a16:creationId xmlns:a16="http://schemas.microsoft.com/office/drawing/2014/main" id="{113A7D55-6EBB-E2D2-D389-C79C227E6E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3576" y="1272130"/>
              <a:ext cx="1069065" cy="551665"/>
            </a:xfrm>
            <a:prstGeom prst="rect">
              <a:avLst/>
            </a:prstGeom>
          </p:spPr>
        </p:pic>
        <p:sp>
          <p:nvSpPr>
            <p:cNvPr id="33" name="Rectangle 32"/>
            <p:cNvSpPr/>
            <p:nvPr/>
          </p:nvSpPr>
          <p:spPr>
            <a:xfrm>
              <a:off x="2332008" y="1190906"/>
              <a:ext cx="1921940" cy="2306356"/>
            </a:xfrm>
            <a:prstGeom prst="rect">
              <a:avLst/>
            </a:prstGeom>
            <a:no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p:cNvSpPr/>
          <p:nvPr/>
        </p:nvSpPr>
        <p:spPr>
          <a:xfrm>
            <a:off x="2781399" y="3714727"/>
            <a:ext cx="8624358" cy="369332"/>
          </a:xfrm>
          <a:prstGeom prst="rect">
            <a:avLst/>
          </a:prstGeom>
        </p:spPr>
        <p:txBody>
          <a:bodyPr wrap="square">
            <a:spAutoFit/>
          </a:bodyPr>
          <a:lstStyle/>
          <a:p>
            <a:r>
              <a:rPr lang="en-US" b="1" dirty="0">
                <a:solidFill>
                  <a:schemeClr val="accent5">
                    <a:lumMod val="75000"/>
                  </a:schemeClr>
                </a:solidFill>
              </a:rPr>
              <a:t>Identification of a VUS in the DNA polymerase epsilon gene (</a:t>
            </a:r>
            <a:r>
              <a:rPr lang="en-US" b="1" i="1" dirty="0">
                <a:solidFill>
                  <a:schemeClr val="accent5">
                    <a:lumMod val="75000"/>
                  </a:schemeClr>
                </a:solidFill>
              </a:rPr>
              <a:t>POLE</a:t>
            </a:r>
            <a:r>
              <a:rPr lang="en-US" b="1" dirty="0">
                <a:solidFill>
                  <a:schemeClr val="accent5">
                    <a:lumMod val="75000"/>
                  </a:schemeClr>
                </a:solidFill>
              </a:rPr>
              <a:t>) in position F695V</a:t>
            </a:r>
          </a:p>
        </p:txBody>
      </p:sp>
      <p:sp>
        <p:nvSpPr>
          <p:cNvPr id="42" name="Right Arrow 12">
            <a:extLst>
              <a:ext uri="{FF2B5EF4-FFF2-40B4-BE49-F238E27FC236}">
                <a16:creationId xmlns:a16="http://schemas.microsoft.com/office/drawing/2014/main" id="{05CE895A-E8A1-30A8-1C05-BBC00798E811}"/>
              </a:ext>
            </a:extLst>
          </p:cNvPr>
          <p:cNvSpPr/>
          <p:nvPr/>
        </p:nvSpPr>
        <p:spPr>
          <a:xfrm rot="5400000">
            <a:off x="3552820" y="3341284"/>
            <a:ext cx="218272" cy="470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99" y="4151203"/>
            <a:ext cx="4101796" cy="1077218"/>
          </a:xfrm>
          <a:prstGeom prst="rect">
            <a:avLst/>
          </a:prstGeom>
        </p:spPr>
        <p:txBody>
          <a:bodyPr wrap="square">
            <a:spAutoFit/>
          </a:bodyPr>
          <a:lstStyle/>
          <a:p>
            <a:pPr marL="285750" indent="-285750" algn="just">
              <a:buFont typeface="Wingdings" panose="05000000000000000000" pitchFamily="2" charset="2"/>
              <a:buChar char="q"/>
            </a:pPr>
            <a:r>
              <a:rPr lang="en-US" sz="1600" b="1" dirty="0"/>
              <a:t>POLE</a:t>
            </a:r>
            <a:r>
              <a:rPr lang="en-US" sz="1600" dirty="0"/>
              <a:t> and </a:t>
            </a:r>
            <a:r>
              <a:rPr lang="en-US" sz="1600" b="1" dirty="0"/>
              <a:t>POLD1</a:t>
            </a:r>
            <a:r>
              <a:rPr lang="en-US" sz="1600" dirty="0"/>
              <a:t> encode the catalytic and proofreading subunits of </a:t>
            </a:r>
            <a:r>
              <a:rPr lang="en-US" sz="1600" b="1" dirty="0"/>
              <a:t>DNA polymerase ε </a:t>
            </a:r>
            <a:r>
              <a:rPr lang="en-US" sz="1600" dirty="0"/>
              <a:t>and </a:t>
            </a:r>
            <a:r>
              <a:rPr lang="en-US" sz="1600" b="1" dirty="0"/>
              <a:t>polymerase δ</a:t>
            </a:r>
            <a:r>
              <a:rPr lang="en-US" sz="1600" dirty="0"/>
              <a:t>, and play important roles in </a:t>
            </a:r>
            <a:r>
              <a:rPr lang="en-US" sz="1600" b="1" dirty="0"/>
              <a:t>DNA replication and proofreading</a:t>
            </a:r>
          </a:p>
        </p:txBody>
      </p:sp>
      <p:sp>
        <p:nvSpPr>
          <p:cNvPr id="7" name="Rectangle 6"/>
          <p:cNvSpPr/>
          <p:nvPr/>
        </p:nvSpPr>
        <p:spPr>
          <a:xfrm>
            <a:off x="52819" y="5438472"/>
            <a:ext cx="4087178" cy="830997"/>
          </a:xfrm>
          <a:prstGeom prst="rect">
            <a:avLst/>
          </a:prstGeom>
        </p:spPr>
        <p:txBody>
          <a:bodyPr wrap="square">
            <a:spAutoFit/>
          </a:bodyPr>
          <a:lstStyle/>
          <a:p>
            <a:pPr marL="285750" indent="-285750" algn="just">
              <a:buFont typeface="Wingdings" panose="05000000000000000000" pitchFamily="2" charset="2"/>
              <a:buChar char="q"/>
            </a:pPr>
            <a:r>
              <a:rPr lang="en-US" sz="1600" b="1" dirty="0"/>
              <a:t>DNA polymerase ε (POLE) </a:t>
            </a:r>
            <a:r>
              <a:rPr lang="en-US" sz="1600" dirty="0"/>
              <a:t>is a major DNA polymerase, responsible for synthesizing the leading strand during DNA replication</a:t>
            </a:r>
          </a:p>
        </p:txBody>
      </p:sp>
      <p:sp>
        <p:nvSpPr>
          <p:cNvPr id="34" name="Date Placeholder 1"/>
          <p:cNvSpPr>
            <a:spLocks noGrp="1"/>
          </p:cNvSpPr>
          <p:nvPr>
            <p:ph type="dt" sz="half" idx="10"/>
          </p:nvPr>
        </p:nvSpPr>
        <p:spPr>
          <a:xfrm>
            <a:off x="38199" y="6529258"/>
            <a:ext cx="2743200" cy="365125"/>
          </a:xfrm>
        </p:spPr>
        <p:txBody>
          <a:bodyPr/>
          <a:lstStyle/>
          <a:p>
            <a:fld id="{03330D1F-6F12-4595-9466-9ACA099999C8}" type="datetime1">
              <a:rPr lang="it-IT" smtClean="0"/>
              <a:t>24/06/2024</a:t>
            </a:fld>
            <a:endParaRPr lang="en-US" dirty="0"/>
          </a:p>
        </p:txBody>
      </p:sp>
      <p:sp>
        <p:nvSpPr>
          <p:cNvPr id="35" name="Slide Number Placeholder 2"/>
          <p:cNvSpPr>
            <a:spLocks noGrp="1"/>
          </p:cNvSpPr>
          <p:nvPr>
            <p:ph type="sldNum" sz="quarter" idx="12"/>
          </p:nvPr>
        </p:nvSpPr>
        <p:spPr>
          <a:xfrm>
            <a:off x="9105999" y="6474135"/>
            <a:ext cx="2743200" cy="365125"/>
          </a:xfrm>
        </p:spPr>
        <p:txBody>
          <a:bodyPr/>
          <a:lstStyle/>
          <a:p>
            <a:fld id="{3ACA13C1-3C29-4A84-B088-8D25C2A41364}" type="slidenum">
              <a:rPr lang="en-US" smtClean="0"/>
              <a:t>2</a:t>
            </a:fld>
            <a:endParaRPr lang="en-US" dirty="0"/>
          </a:p>
        </p:txBody>
      </p:sp>
      <p:sp>
        <p:nvSpPr>
          <p:cNvPr id="43" name="Rounded Rectangle 42"/>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03EF215-8B42-9245-CA56-DE2DA8259206}"/>
              </a:ext>
            </a:extLst>
          </p:cNvPr>
          <p:cNvSpPr/>
          <p:nvPr/>
        </p:nvSpPr>
        <p:spPr>
          <a:xfrm>
            <a:off x="3357024" y="2391384"/>
            <a:ext cx="588584" cy="21639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2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additive="base">
                                        <p:cTn id="57" dur="500" fill="hold"/>
                                        <p:tgtEl>
                                          <p:spTgt spid="45"/>
                                        </p:tgtEl>
                                        <p:attrNameLst>
                                          <p:attrName>ppt_x</p:attrName>
                                        </p:attrNameLst>
                                      </p:cBhvr>
                                      <p:tavLst>
                                        <p:tav tm="0">
                                          <p:val>
                                            <p:strVal val="#ppt_x"/>
                                          </p:val>
                                        </p:tav>
                                        <p:tav tm="100000">
                                          <p:val>
                                            <p:strVal val="#ppt_x"/>
                                          </p:val>
                                        </p:tav>
                                      </p:tavLst>
                                    </p:anim>
                                    <p:anim calcmode="lin" valueType="num">
                                      <p:cBhvr additive="base">
                                        <p:cTn id="58" dur="500" fill="hold"/>
                                        <p:tgtEl>
                                          <p:spTgt spid="4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ppt_x"/>
                                          </p:val>
                                        </p:tav>
                                        <p:tav tm="100000">
                                          <p:val>
                                            <p:strVal val="#ppt_x"/>
                                          </p:val>
                                        </p:tav>
                                      </p:tavLst>
                                    </p:anim>
                                    <p:anim calcmode="lin" valueType="num">
                                      <p:cBhvr additive="base">
                                        <p:cTn id="74" dur="500" fill="hold"/>
                                        <p:tgtEl>
                                          <p:spTgt spid="3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5" grpId="0" animBg="1"/>
      <p:bldP spid="8" grpId="0"/>
      <p:bldP spid="14" grpId="0"/>
      <p:bldP spid="6" grpId="0"/>
      <p:bldP spid="30" grpId="0"/>
      <p:bldP spid="9" grpId="0"/>
      <p:bldP spid="15" grpId="0"/>
      <p:bldP spid="42" grpId="0" animBg="1"/>
      <p:bldP spid="2" grpId="0"/>
      <p:bldP spid="7" grpId="0"/>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70158" y="157291"/>
            <a:ext cx="7507839" cy="523220"/>
          </a:xfrm>
          <a:prstGeom prst="rect">
            <a:avLst/>
          </a:prstGeom>
          <a:noFill/>
        </p:spPr>
        <p:txBody>
          <a:bodyPr wrap="square" rtlCol="0">
            <a:spAutoFit/>
          </a:bodyPr>
          <a:lstStyle/>
          <a:p>
            <a:r>
              <a:rPr lang="en-US" sz="2800" b="1" i="1" dirty="0">
                <a:solidFill>
                  <a:srgbClr val="1C3D6E"/>
                </a:solidFill>
              </a:rPr>
              <a:t>Pathogenicity prediction - DeepMind</a:t>
            </a:r>
            <a:endParaRPr lang="en-US" sz="2800" b="1" dirty="0">
              <a:solidFill>
                <a:srgbClr val="1C3D6E"/>
              </a:solidFill>
            </a:endParaRPr>
          </a:p>
        </p:txBody>
      </p:sp>
      <p:sp>
        <p:nvSpPr>
          <p:cNvPr id="10"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0551" y="-64743"/>
            <a:ext cx="1452719" cy="829235"/>
          </a:xfrm>
          <a:prstGeom prst="rect">
            <a:avLst/>
          </a:prstGeom>
        </p:spPr>
      </p:pic>
      <p:cxnSp>
        <p:nvCxnSpPr>
          <p:cNvPr id="13" name="Straight Connector 12"/>
          <p:cNvCxnSpPr/>
          <p:nvPr/>
        </p:nvCxnSpPr>
        <p:spPr>
          <a:xfrm>
            <a:off x="-16089" y="764492"/>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E66617F-872D-4BEB-B67F-9A6137317EF3}"/>
              </a:ext>
            </a:extLst>
          </p:cNvPr>
          <p:cNvSpPr txBox="1"/>
          <p:nvPr/>
        </p:nvSpPr>
        <p:spPr>
          <a:xfrm>
            <a:off x="3123500" y="1077583"/>
            <a:ext cx="8618864" cy="5262979"/>
          </a:xfrm>
          <a:prstGeom prst="rect">
            <a:avLst/>
          </a:prstGeom>
          <a:noFill/>
        </p:spPr>
        <p:txBody>
          <a:bodyPr wrap="square" rtlCol="0">
            <a:spAutoFit/>
          </a:bodyPr>
          <a:lstStyle/>
          <a:p>
            <a:pPr marL="0" marR="0">
              <a:spcBef>
                <a:spcPts val="0"/>
              </a:spcBef>
              <a:spcAft>
                <a:spcPts val="0"/>
              </a:spcAft>
            </a:pPr>
            <a:r>
              <a:rPr lang="en-GB" sz="1400" b="1" dirty="0">
                <a:effectLst/>
                <a:latin typeface="Calibri" panose="020F0502020204030204" pitchFamily="34" charset="0"/>
                <a:ea typeface="Calibri" panose="020F0502020204030204" pitchFamily="34" charset="0"/>
              </a:rPr>
              <a:t>chr12   132668446       A       T       hg38    Q07864  ENST00000320574.9       F695I   0.4482  ambiguous</a:t>
            </a:r>
            <a:endParaRPr lang="en-US" sz="1400" b="1"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b="1" dirty="0">
                <a:effectLst/>
                <a:latin typeface="Calibri" panose="020F0502020204030204" pitchFamily="34" charset="0"/>
                <a:ea typeface="Calibri" panose="020F0502020204030204" pitchFamily="34" charset="0"/>
              </a:rPr>
              <a:t>chr12   132668446       A       G       hg38    Q07864  ENST00000320574.9       F695L   0.9409  </a:t>
            </a:r>
            <a:r>
              <a:rPr lang="en-GB" sz="1400" b="1" dirty="0" err="1">
                <a:effectLst/>
                <a:latin typeface="Calibri" panose="020F0502020204030204" pitchFamily="34" charset="0"/>
                <a:ea typeface="Calibri" panose="020F0502020204030204" pitchFamily="34" charset="0"/>
              </a:rPr>
              <a:t>likely_pathogenic</a:t>
            </a:r>
            <a:endParaRPr lang="en-US" sz="1400" b="1"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b="1" dirty="0">
                <a:solidFill>
                  <a:srgbClr val="FF0000"/>
                </a:solidFill>
                <a:effectLst/>
                <a:latin typeface="Calibri" panose="020F0502020204030204" pitchFamily="34" charset="0"/>
                <a:ea typeface="Calibri" panose="020F0502020204030204" pitchFamily="34" charset="0"/>
              </a:rPr>
              <a:t>chr12   132668446       A       C       hg38    Q07864  ENST00000320574.9       F695V   0.5892  </a:t>
            </a:r>
            <a:r>
              <a:rPr lang="en-GB" sz="1400" b="1" dirty="0" err="1">
                <a:solidFill>
                  <a:srgbClr val="FF0000"/>
                </a:solidFill>
                <a:effectLst/>
                <a:latin typeface="Calibri" panose="020F0502020204030204" pitchFamily="34" charset="0"/>
                <a:ea typeface="Calibri" panose="020F0502020204030204" pitchFamily="34" charset="0"/>
              </a:rPr>
              <a:t>likely_pathogenic</a:t>
            </a:r>
            <a:endParaRPr lang="en-US" sz="1400" b="1" dirty="0">
              <a:solidFill>
                <a:srgbClr val="FF0000"/>
              </a:solidFill>
              <a:effectLst/>
              <a:latin typeface="Calibri" panose="020F0502020204030204" pitchFamily="34" charset="0"/>
              <a:ea typeface="Calibri" panose="020F0502020204030204" pitchFamily="34" charset="0"/>
            </a:endParaRPr>
          </a:p>
          <a:p>
            <a:r>
              <a:rPr lang="en-GB" sz="1400" b="1" dirty="0">
                <a:effectLst/>
                <a:latin typeface="Calibri" panose="020F0502020204030204" pitchFamily="34" charset="0"/>
                <a:ea typeface="Calibri" panose="020F0502020204030204" pitchFamily="34" charset="0"/>
              </a:rPr>
              <a:t>chr12   132668445       A       C       hg38    Q07864  ENST00000320574.9       F695C   0.8781  </a:t>
            </a:r>
            <a:r>
              <a:rPr lang="en-GB" sz="1400" b="1" dirty="0" err="1">
                <a:effectLst/>
                <a:latin typeface="Calibri" panose="020F0502020204030204" pitchFamily="34" charset="0"/>
                <a:ea typeface="Calibri" panose="020F0502020204030204" pitchFamily="34" charset="0"/>
              </a:rPr>
              <a:t>likely_pathogenic</a:t>
            </a:r>
            <a:endParaRPr lang="en-US" sz="1400" b="1"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400" b="1"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i="1" dirty="0">
                <a:effectLst/>
                <a:latin typeface="Calibri" panose="020F0502020204030204" pitchFamily="34" charset="0"/>
                <a:ea typeface="Calibri" panose="020F0502020204030204" pitchFamily="34" charset="0"/>
              </a:rPr>
              <a:t>Other aa change in the same position:</a:t>
            </a:r>
            <a:endParaRPr lang="en-US" sz="1400" i="1"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dirty="0" smtClean="0">
                <a:effectLst/>
                <a:latin typeface="Calibri" panose="020F0502020204030204" pitchFamily="34" charset="0"/>
                <a:ea typeface="Calibri" panose="020F0502020204030204" pitchFamily="34" charset="0"/>
              </a:rPr>
              <a:t>chr12</a:t>
            </a:r>
            <a:r>
              <a:rPr lang="en-GB" sz="1400" dirty="0">
                <a:effectLst/>
                <a:latin typeface="Calibri" panose="020F0502020204030204" pitchFamily="34" charset="0"/>
                <a:ea typeface="Calibri" panose="020F0502020204030204" pitchFamily="34" charset="0"/>
              </a:rPr>
              <a:t>   132668445       A       G       hg38    Q07864  ENST00000320574.9       F695S   0.9507  </a:t>
            </a:r>
            <a:r>
              <a:rPr lang="en-GB" sz="1400" dirty="0" err="1">
                <a:effectLst/>
                <a:latin typeface="Calibri" panose="020F0502020204030204" pitchFamily="34" charset="0"/>
                <a:ea typeface="Calibri" panose="020F0502020204030204" pitchFamily="34" charset="0"/>
              </a:rPr>
              <a:t>likely_pathogenic</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ea typeface="Calibri" panose="020F0502020204030204" pitchFamily="34" charset="0"/>
              </a:rPr>
              <a:t>chr12   132668445       A       T        hg38    Q07864  ENST00000320574.9       F695Y   0.4903  ambiguous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i="1" dirty="0">
                <a:effectLst/>
                <a:latin typeface="Calibri" panose="020F0502020204030204" pitchFamily="34" charset="0"/>
                <a:ea typeface="Calibri" panose="020F0502020204030204" pitchFamily="34" charset="0"/>
              </a:rPr>
              <a:t>Changes in positions close to 695</a:t>
            </a:r>
            <a:r>
              <a:rPr lang="en-GB" sz="1400" dirty="0">
                <a:effectLst/>
                <a:latin typeface="Calibri" panose="020F0502020204030204" pitchFamily="34" charset="0"/>
                <a:ea typeface="Calibri" panose="020F0502020204030204" pitchFamily="34" charset="0"/>
              </a:rPr>
              <a:t>:</a:t>
            </a:r>
            <a:endParaRPr lang="en-US" sz="1400" dirty="0">
              <a:effectLst/>
              <a:latin typeface="Calibri" panose="020F0502020204030204" pitchFamily="34" charset="0"/>
              <a:ea typeface="Calibri" panose="020F0502020204030204" pitchFamily="34" charset="0"/>
            </a:endParaRPr>
          </a:p>
          <a:p>
            <a:r>
              <a:rPr lang="en-GB" sz="1400" dirty="0">
                <a:effectLst/>
                <a:latin typeface="Calibri" panose="020F0502020204030204" pitchFamily="34" charset="0"/>
                <a:ea typeface="Calibri" panose="020F0502020204030204" pitchFamily="34" charset="0"/>
              </a:rPr>
              <a:t>chr12   132668447       C       G       hg38    Q07864  ENST00000320574.9       K694N   0.6425  </a:t>
            </a:r>
            <a:r>
              <a:rPr lang="en-GB" sz="1400" dirty="0" err="1">
                <a:effectLst/>
                <a:latin typeface="Calibri" panose="020F0502020204030204" pitchFamily="34" charset="0"/>
                <a:ea typeface="Calibri" panose="020F0502020204030204" pitchFamily="34" charset="0"/>
              </a:rPr>
              <a:t>likely_pathogenic</a:t>
            </a:r>
            <a:r>
              <a:rPr lang="en-GB" sz="1400" dirty="0">
                <a:latin typeface="Calibri" panose="020F0502020204030204" pitchFamily="34" charset="0"/>
                <a:ea typeface="Calibri" panose="020F0502020204030204" pitchFamily="34" charset="0"/>
              </a:rPr>
              <a:t>                chr12   132668447       C       A       hg38    Q07864  ENST00000320574.9       K694N   0.6425  </a:t>
            </a:r>
            <a:r>
              <a:rPr lang="en-GB" sz="1400" dirty="0" err="1">
                <a:latin typeface="Calibri" panose="020F0502020204030204" pitchFamily="34" charset="0"/>
                <a:ea typeface="Calibri" panose="020F0502020204030204" pitchFamily="34" charset="0"/>
              </a:rPr>
              <a:t>likely_pathogenic</a:t>
            </a:r>
            <a:r>
              <a:rPr lang="en-GB" sz="1400" dirty="0">
                <a:latin typeface="Calibri" panose="020F0502020204030204" pitchFamily="34" charset="0"/>
                <a:ea typeface="Calibri" panose="020F0502020204030204" pitchFamily="34" charset="0"/>
              </a:rPr>
              <a:t> </a:t>
            </a:r>
          </a:p>
          <a:p>
            <a:r>
              <a:rPr lang="en-GB" sz="1400" dirty="0">
                <a:latin typeface="Calibri" panose="020F0502020204030204" pitchFamily="34" charset="0"/>
                <a:ea typeface="Calibri" panose="020F0502020204030204" pitchFamily="34" charset="0"/>
              </a:rPr>
              <a:t>chr12   132668448       T       C       hg38    Q07864  ENST00000320574.9       K694R   0.0831  </a:t>
            </a:r>
            <a:r>
              <a:rPr lang="en-GB" sz="1400" dirty="0" err="1">
                <a:latin typeface="Calibri" panose="020F0502020204030204" pitchFamily="34" charset="0"/>
                <a:ea typeface="Calibri" panose="020F0502020204030204" pitchFamily="34" charset="0"/>
              </a:rPr>
              <a:t>likely_benign</a:t>
            </a:r>
            <a:endParaRPr lang="en-GB" sz="1400" dirty="0">
              <a:latin typeface="Calibri" panose="020F0502020204030204" pitchFamily="34" charset="0"/>
              <a:ea typeface="Calibri" panose="020F0502020204030204" pitchFamily="34" charset="0"/>
            </a:endParaRPr>
          </a:p>
          <a:p>
            <a:r>
              <a:rPr lang="en-GB" sz="1400" dirty="0">
                <a:latin typeface="Calibri" panose="020F0502020204030204" pitchFamily="34" charset="0"/>
                <a:ea typeface="Calibri" panose="020F0502020204030204" pitchFamily="34" charset="0"/>
              </a:rPr>
              <a:t>chr12   132668448       T       A       hg38    Q07864  ENST00000320574.9       K694M   0.306   </a:t>
            </a:r>
            <a:r>
              <a:rPr lang="en-GB" sz="1400" dirty="0" err="1">
                <a:latin typeface="Calibri" panose="020F0502020204030204" pitchFamily="34" charset="0"/>
                <a:ea typeface="Calibri" panose="020F0502020204030204" pitchFamily="34" charset="0"/>
              </a:rPr>
              <a:t>likely_benign</a:t>
            </a:r>
            <a:endParaRPr lang="en-GB" sz="1400" dirty="0">
              <a:latin typeface="Calibri" panose="020F0502020204030204" pitchFamily="34" charset="0"/>
              <a:ea typeface="Calibri" panose="020F0502020204030204" pitchFamily="34" charset="0"/>
            </a:endParaRPr>
          </a:p>
          <a:p>
            <a:r>
              <a:rPr lang="en-GB" sz="1400" dirty="0">
                <a:latin typeface="Calibri" panose="020F0502020204030204" pitchFamily="34" charset="0"/>
                <a:ea typeface="Calibri" panose="020F0502020204030204" pitchFamily="34" charset="0"/>
              </a:rPr>
              <a:t>chr12   132668448       T       G       hg38    Q07864  ENST00000320574.9       K694T   0.261   </a:t>
            </a:r>
            <a:r>
              <a:rPr lang="en-GB" sz="1400" dirty="0" err="1">
                <a:latin typeface="Calibri" panose="020F0502020204030204" pitchFamily="34" charset="0"/>
                <a:ea typeface="Calibri" panose="020F0502020204030204" pitchFamily="34" charset="0"/>
              </a:rPr>
              <a:t>likely_benign</a:t>
            </a:r>
            <a:endParaRPr lang="en-US" sz="1400" dirty="0">
              <a:latin typeface="Calibri" panose="020F0502020204030204" pitchFamily="34" charset="0"/>
              <a:ea typeface="Calibri" panose="020F0502020204030204" pitchFamily="34" charset="0"/>
            </a:endParaRPr>
          </a:p>
          <a:p>
            <a:r>
              <a:rPr lang="en-GB" sz="1400" dirty="0">
                <a:latin typeface="Calibri" panose="020F0502020204030204" pitchFamily="34" charset="0"/>
                <a:ea typeface="Calibri" panose="020F0502020204030204" pitchFamily="34" charset="0"/>
              </a:rPr>
              <a:t>chr12   132668449       T       G       hg38    Q07864  ENST00000320574.9       K694Q   0.1897  </a:t>
            </a:r>
            <a:r>
              <a:rPr lang="en-GB" sz="1400" dirty="0" err="1">
                <a:latin typeface="Calibri" panose="020F0502020204030204" pitchFamily="34" charset="0"/>
                <a:ea typeface="Calibri" panose="020F0502020204030204" pitchFamily="34" charset="0"/>
              </a:rPr>
              <a:t>likely_benign</a:t>
            </a:r>
            <a:endParaRPr lang="en-US" sz="1400" dirty="0">
              <a:latin typeface="Calibri" panose="020F0502020204030204" pitchFamily="34" charset="0"/>
              <a:ea typeface="Calibri" panose="020F0502020204030204" pitchFamily="34" charset="0"/>
            </a:endParaRPr>
          </a:p>
          <a:p>
            <a:r>
              <a:rPr lang="en-GB" sz="1400" dirty="0">
                <a:latin typeface="Calibri" panose="020F0502020204030204" pitchFamily="34" charset="0"/>
                <a:ea typeface="Calibri" panose="020F0502020204030204" pitchFamily="34" charset="0"/>
              </a:rPr>
              <a:t>chr12   132668449       T       C       hg38    Q07864  ENST00000320574.9       K694E   0.4669  ambiguous</a:t>
            </a:r>
            <a:endParaRPr lang="en-US" sz="1400" dirty="0">
              <a:latin typeface="Calibri" panose="020F0502020204030204" pitchFamily="34" charset="0"/>
              <a:ea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ea typeface="Calibri" panose="020F0502020204030204" pitchFamily="34" charset="0"/>
              </a:rPr>
              <a:t>chr12   132668442       G       C       hg38    Q07864  ENST00000320574.9       P696R   0.2167  </a:t>
            </a:r>
            <a:r>
              <a:rPr lang="en-GB" sz="1400" dirty="0" err="1">
                <a:effectLst/>
                <a:latin typeface="Calibri" panose="020F0502020204030204" pitchFamily="34" charset="0"/>
                <a:ea typeface="Calibri" panose="020F0502020204030204" pitchFamily="34" charset="0"/>
              </a:rPr>
              <a:t>likely_benign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ea typeface="Calibri" panose="020F0502020204030204" pitchFamily="34" charset="0"/>
              </a:rPr>
              <a:t>chr12   132668442       G       T       hg38    Q07864  ENST00000320574.9       P696H   0.1927  </a:t>
            </a:r>
            <a:r>
              <a:rPr lang="en-GB" sz="1400" dirty="0" err="1">
                <a:effectLst/>
                <a:latin typeface="Calibri" panose="020F0502020204030204" pitchFamily="34" charset="0"/>
                <a:ea typeface="Calibri" panose="020F0502020204030204" pitchFamily="34" charset="0"/>
              </a:rPr>
              <a:t>likely_benign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ea typeface="Calibri" panose="020F0502020204030204" pitchFamily="34" charset="0"/>
              </a:rPr>
              <a:t>chr12   132668442       G       A       hg38    Q07864  ENST00000320574.9       P696L   0.1067  </a:t>
            </a:r>
            <a:r>
              <a:rPr lang="en-GB" sz="1400" dirty="0" err="1">
                <a:effectLst/>
                <a:latin typeface="Calibri" panose="020F0502020204030204" pitchFamily="34" charset="0"/>
                <a:ea typeface="Calibri" panose="020F0502020204030204" pitchFamily="34" charset="0"/>
              </a:rPr>
              <a:t>likely_benign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ea typeface="Calibri" panose="020F0502020204030204" pitchFamily="34" charset="0"/>
              </a:rPr>
              <a:t>chr12   132668443       G       C       hg38    Q07864  ENST00000320574.9       P696A   0.085   </a:t>
            </a:r>
            <a:r>
              <a:rPr lang="en-GB" sz="1400" dirty="0" err="1">
                <a:effectLst/>
                <a:latin typeface="Calibri" panose="020F0502020204030204" pitchFamily="34" charset="0"/>
                <a:ea typeface="Calibri" panose="020F0502020204030204" pitchFamily="34" charset="0"/>
              </a:rPr>
              <a:t>likely_benign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ea typeface="Calibri" panose="020F0502020204030204" pitchFamily="34" charset="0"/>
              </a:rPr>
              <a:t>chr12   132668443       G       A       hg38    Q07864  ENST00000320574.9       P696S   0.1101  </a:t>
            </a:r>
            <a:r>
              <a:rPr lang="en-GB" sz="1400" dirty="0" err="1">
                <a:effectLst/>
                <a:latin typeface="Calibri" panose="020F0502020204030204" pitchFamily="34" charset="0"/>
                <a:ea typeface="Calibri" panose="020F0502020204030204" pitchFamily="34" charset="0"/>
              </a:rPr>
              <a:t>likely_benign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GB" sz="1400" dirty="0">
                <a:effectLst/>
                <a:latin typeface="Calibri" panose="020F0502020204030204" pitchFamily="34" charset="0"/>
                <a:ea typeface="Calibri" panose="020F0502020204030204" pitchFamily="34" charset="0"/>
              </a:rPr>
              <a:t>chr12   132668443       G       T       hg38    Q07864  ENST00000320574.9       P696T   0.1204  </a:t>
            </a:r>
            <a:r>
              <a:rPr lang="en-GB" sz="1400" dirty="0" err="1">
                <a:effectLst/>
                <a:latin typeface="Calibri" panose="020F0502020204030204" pitchFamily="34" charset="0"/>
                <a:ea typeface="Calibri" panose="020F0502020204030204" pitchFamily="34" charset="0"/>
              </a:rPr>
              <a:t>likely_benign</a:t>
            </a:r>
            <a:endParaRPr lang="en-US" sz="14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28E9B0FF-8A60-FFDF-6E7C-D1DA350D76CC}"/>
              </a:ext>
            </a:extLst>
          </p:cNvPr>
          <p:cNvSpPr txBox="1"/>
          <p:nvPr/>
        </p:nvSpPr>
        <p:spPr>
          <a:xfrm>
            <a:off x="103920" y="1073842"/>
            <a:ext cx="2754557" cy="830997"/>
          </a:xfrm>
          <a:prstGeom prst="rect">
            <a:avLst/>
          </a:prstGeom>
          <a:noFill/>
        </p:spPr>
        <p:txBody>
          <a:bodyPr wrap="square" rtlCol="0">
            <a:spAutoFit/>
          </a:bodyPr>
          <a:lstStyle/>
          <a:p>
            <a:pPr algn="ctr"/>
            <a:r>
              <a:rPr lang="en-US" sz="2400" i="1" dirty="0" err="1">
                <a:solidFill>
                  <a:srgbClr val="1C3D6E"/>
                </a:solidFill>
                <a:effectLst>
                  <a:outerShdw blurRad="38100" dist="38100" dir="2700000" algn="tl">
                    <a:srgbClr val="000000">
                      <a:alpha val="43137"/>
                    </a:srgbClr>
                  </a:outerShdw>
                </a:effectLst>
              </a:rPr>
              <a:t>AlphaMissense</a:t>
            </a:r>
            <a:r>
              <a:rPr lang="en-US" sz="2400" i="1" dirty="0">
                <a:solidFill>
                  <a:srgbClr val="1C3D6E"/>
                </a:solidFill>
                <a:effectLst>
                  <a:outerShdw blurRad="38100" dist="38100" dir="2700000" algn="tl">
                    <a:srgbClr val="000000">
                      <a:alpha val="43137"/>
                    </a:srgbClr>
                  </a:outerShdw>
                </a:effectLst>
              </a:rPr>
              <a:t> </a:t>
            </a:r>
          </a:p>
          <a:p>
            <a:pPr algn="ctr"/>
            <a:r>
              <a:rPr lang="en-US" sz="2400" i="1" dirty="0">
                <a:solidFill>
                  <a:srgbClr val="1C3D6E"/>
                </a:solidFill>
                <a:effectLst>
                  <a:outerShdw blurRad="38100" dist="38100" dir="2700000" algn="tl">
                    <a:srgbClr val="000000">
                      <a:alpha val="43137"/>
                    </a:srgbClr>
                  </a:outerShdw>
                </a:effectLst>
              </a:rPr>
              <a:t>POLE position F695</a:t>
            </a:r>
          </a:p>
        </p:txBody>
      </p:sp>
      <p:sp>
        <p:nvSpPr>
          <p:cNvPr id="9" name="Rectangle 8">
            <a:extLst>
              <a:ext uri="{FF2B5EF4-FFF2-40B4-BE49-F238E27FC236}">
                <a16:creationId xmlns:a16="http://schemas.microsoft.com/office/drawing/2014/main" id="{958A8209-D4B8-59BB-C875-B4C4F8B88FA6}"/>
              </a:ext>
            </a:extLst>
          </p:cNvPr>
          <p:cNvSpPr/>
          <p:nvPr/>
        </p:nvSpPr>
        <p:spPr>
          <a:xfrm>
            <a:off x="3123500" y="1073843"/>
            <a:ext cx="8061323" cy="1836626"/>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37373" y="1904839"/>
            <a:ext cx="2674879" cy="1507131"/>
          </a:xfrm>
          <a:prstGeom prst="rect">
            <a:avLst/>
          </a:prstGeom>
        </p:spPr>
      </p:pic>
    </p:spTree>
    <p:extLst>
      <p:ext uri="{BB962C8B-B14F-4D97-AF65-F5344CB8AC3E}">
        <p14:creationId xmlns:p14="http://schemas.microsoft.com/office/powerpoint/2010/main" val="1517943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59456" y="822994"/>
            <a:ext cx="5637228" cy="5343709"/>
            <a:chOff x="6578510" y="716902"/>
            <a:chExt cx="5637228" cy="5343709"/>
          </a:xfrm>
        </p:grpSpPr>
        <p:grpSp>
          <p:nvGrpSpPr>
            <p:cNvPr id="4" name="Group 3"/>
            <p:cNvGrpSpPr/>
            <p:nvPr/>
          </p:nvGrpSpPr>
          <p:grpSpPr>
            <a:xfrm>
              <a:off x="6578510" y="716902"/>
              <a:ext cx="5637228" cy="5343709"/>
              <a:chOff x="6638489" y="820602"/>
              <a:chExt cx="5637228" cy="5343709"/>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6528"/>
              <a:stretch/>
            </p:blipFill>
            <p:spPr>
              <a:xfrm>
                <a:off x="7033256" y="1226313"/>
                <a:ext cx="4615646" cy="4937998"/>
              </a:xfrm>
              <a:prstGeom prst="rect">
                <a:avLst/>
              </a:prstGeom>
            </p:spPr>
          </p:pic>
          <p:sp>
            <p:nvSpPr>
              <p:cNvPr id="39" name="TextBox 38"/>
              <p:cNvSpPr txBox="1"/>
              <p:nvPr/>
            </p:nvSpPr>
            <p:spPr>
              <a:xfrm>
                <a:off x="7343875" y="820602"/>
                <a:ext cx="4536883" cy="369332"/>
              </a:xfrm>
              <a:prstGeom prst="rect">
                <a:avLst/>
              </a:prstGeom>
              <a:noFill/>
            </p:spPr>
            <p:txBody>
              <a:bodyPr wrap="none" rtlCol="0">
                <a:spAutoFit/>
              </a:bodyPr>
              <a:lstStyle/>
              <a:p>
                <a:r>
                  <a:rPr lang="it-IT" b="1" i="1" dirty="0">
                    <a:effectLst>
                      <a:outerShdw blurRad="38100" dist="38100" dir="2700000" algn="tl">
                        <a:srgbClr val="000000">
                          <a:alpha val="43137"/>
                        </a:srgbClr>
                      </a:outerShdw>
                    </a:effectLst>
                  </a:rPr>
                  <a:t>N-terminal catalytic domain (NTD, 1-1186 aa)</a:t>
                </a:r>
                <a:endParaRPr lang="en-US" b="1" i="1" dirty="0">
                  <a:effectLst>
                    <a:outerShdw blurRad="38100" dist="38100" dir="2700000" algn="tl">
                      <a:srgbClr val="000000">
                        <a:alpha val="43137"/>
                      </a:srgbClr>
                    </a:outerShdw>
                  </a:effectLst>
                </a:endParaRPr>
              </a:p>
            </p:txBody>
          </p:sp>
          <p:sp>
            <p:nvSpPr>
              <p:cNvPr id="46" name="TextBox 45"/>
              <p:cNvSpPr txBox="1"/>
              <p:nvPr/>
            </p:nvSpPr>
            <p:spPr>
              <a:xfrm>
                <a:off x="7676392" y="3139883"/>
                <a:ext cx="641522" cy="369332"/>
              </a:xfrm>
              <a:prstGeom prst="rect">
                <a:avLst/>
              </a:prstGeom>
              <a:noFill/>
            </p:spPr>
            <p:txBody>
              <a:bodyPr wrap="none" rtlCol="0">
                <a:spAutoFit/>
              </a:bodyPr>
              <a:lstStyle/>
              <a:p>
                <a:r>
                  <a:rPr lang="en-US" b="1" i="1" dirty="0"/>
                  <a:t>F695</a:t>
                </a:r>
                <a:endParaRPr lang="en-US" dirty="0"/>
              </a:p>
            </p:txBody>
          </p:sp>
          <p:sp>
            <p:nvSpPr>
              <p:cNvPr id="52" name="TextBox 51"/>
              <p:cNvSpPr txBox="1"/>
              <p:nvPr/>
            </p:nvSpPr>
            <p:spPr>
              <a:xfrm>
                <a:off x="7566623" y="5260290"/>
                <a:ext cx="882165" cy="338554"/>
              </a:xfrm>
              <a:prstGeom prst="rect">
                <a:avLst/>
              </a:prstGeom>
              <a:noFill/>
            </p:spPr>
            <p:txBody>
              <a:bodyPr wrap="none" rtlCol="0">
                <a:spAutoFit/>
              </a:bodyPr>
              <a:lstStyle/>
              <a:p>
                <a:r>
                  <a:rPr lang="en-US" sz="1600" b="1" i="1" dirty="0"/>
                  <a:t>[4Fe-4S]</a:t>
                </a:r>
              </a:p>
            </p:txBody>
          </p:sp>
          <p:sp>
            <p:nvSpPr>
              <p:cNvPr id="53" name="TextBox 52"/>
              <p:cNvSpPr txBox="1"/>
              <p:nvPr/>
            </p:nvSpPr>
            <p:spPr>
              <a:xfrm>
                <a:off x="10414373" y="1449060"/>
                <a:ext cx="1261786" cy="430887"/>
              </a:xfrm>
              <a:prstGeom prst="rect">
                <a:avLst/>
              </a:prstGeom>
              <a:noFill/>
            </p:spPr>
            <p:txBody>
              <a:bodyPr wrap="square" rtlCol="0">
                <a:spAutoFit/>
              </a:bodyPr>
              <a:lstStyle/>
              <a:p>
                <a:r>
                  <a:rPr lang="en-US" sz="2200" b="1" i="1" dirty="0">
                    <a:solidFill>
                      <a:srgbClr val="00B050"/>
                    </a:solidFill>
                  </a:rPr>
                  <a:t>Thumb</a:t>
                </a:r>
              </a:p>
            </p:txBody>
          </p:sp>
          <p:sp>
            <p:nvSpPr>
              <p:cNvPr id="54" name="TextBox 53"/>
              <p:cNvSpPr txBox="1"/>
              <p:nvPr/>
            </p:nvSpPr>
            <p:spPr>
              <a:xfrm>
                <a:off x="11013931" y="2270557"/>
                <a:ext cx="1261786" cy="430887"/>
              </a:xfrm>
              <a:prstGeom prst="rect">
                <a:avLst/>
              </a:prstGeom>
              <a:noFill/>
            </p:spPr>
            <p:txBody>
              <a:bodyPr wrap="square" rtlCol="0">
                <a:spAutoFit/>
              </a:bodyPr>
              <a:lstStyle/>
              <a:p>
                <a:r>
                  <a:rPr lang="en-US" sz="2200" b="1" i="1" dirty="0">
                    <a:solidFill>
                      <a:srgbClr val="002060"/>
                    </a:solidFill>
                  </a:rPr>
                  <a:t>Fingers</a:t>
                </a:r>
              </a:p>
            </p:txBody>
          </p:sp>
          <p:sp>
            <p:nvSpPr>
              <p:cNvPr id="55" name="TextBox 54"/>
              <p:cNvSpPr txBox="1"/>
              <p:nvPr/>
            </p:nvSpPr>
            <p:spPr>
              <a:xfrm>
                <a:off x="6638489" y="1393598"/>
                <a:ext cx="1970447" cy="430887"/>
              </a:xfrm>
              <a:prstGeom prst="rect">
                <a:avLst/>
              </a:prstGeom>
              <a:noFill/>
            </p:spPr>
            <p:txBody>
              <a:bodyPr wrap="square" rtlCol="0">
                <a:spAutoFit/>
              </a:bodyPr>
              <a:lstStyle/>
              <a:p>
                <a:r>
                  <a:rPr lang="en-US" sz="2200" b="1" i="1" dirty="0">
                    <a:solidFill>
                      <a:schemeClr val="accent2">
                        <a:lumMod val="75000"/>
                      </a:schemeClr>
                    </a:solidFill>
                  </a:rPr>
                  <a:t>Exonuclease</a:t>
                </a:r>
              </a:p>
            </p:txBody>
          </p:sp>
          <p:sp>
            <p:nvSpPr>
              <p:cNvPr id="56" name="TextBox 55"/>
              <p:cNvSpPr txBox="1"/>
              <p:nvPr/>
            </p:nvSpPr>
            <p:spPr>
              <a:xfrm>
                <a:off x="10383038" y="5287147"/>
                <a:ext cx="1261786" cy="430887"/>
              </a:xfrm>
              <a:prstGeom prst="rect">
                <a:avLst/>
              </a:prstGeom>
              <a:noFill/>
            </p:spPr>
            <p:txBody>
              <a:bodyPr wrap="square" rtlCol="0">
                <a:spAutoFit/>
              </a:bodyPr>
              <a:lstStyle/>
              <a:p>
                <a:r>
                  <a:rPr lang="en-US" sz="2200" b="1" i="1" dirty="0">
                    <a:solidFill>
                      <a:srgbClr val="7030A0"/>
                    </a:solidFill>
                  </a:rPr>
                  <a:t>Palm</a:t>
                </a:r>
              </a:p>
            </p:txBody>
          </p:sp>
        </p:grpSp>
        <p:sp>
          <p:nvSpPr>
            <p:cNvPr id="43" name="Rectangle 42"/>
            <p:cNvSpPr/>
            <p:nvPr/>
          </p:nvSpPr>
          <p:spPr>
            <a:xfrm>
              <a:off x="10752157" y="5534340"/>
              <a:ext cx="1258678" cy="338554"/>
            </a:xfrm>
            <a:prstGeom prst="rect">
              <a:avLst/>
            </a:prstGeom>
            <a:solidFill>
              <a:schemeClr val="bg1"/>
            </a:solidFill>
          </p:spPr>
          <p:txBody>
            <a:bodyPr wrap="none">
              <a:spAutoFit/>
            </a:bodyPr>
            <a:lstStyle/>
            <a:p>
              <a:r>
                <a:rPr lang="en-US" sz="1600" i="1" dirty="0"/>
                <a:t>PDB ID: 6QIB</a:t>
              </a:r>
            </a:p>
          </p:txBody>
        </p:sp>
      </p:grpSp>
      <p:sp>
        <p:nvSpPr>
          <p:cNvPr id="6" name="Rounded Rectangle 5"/>
          <p:cNvSpPr/>
          <p:nvPr/>
        </p:nvSpPr>
        <p:spPr>
          <a:xfrm>
            <a:off x="7532090" y="6068079"/>
            <a:ext cx="3524874" cy="646331"/>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t="100000"/>
            </a:path>
            <a:tileRect r="-100000" b="-100000"/>
          </a:gra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418" y="55039"/>
            <a:ext cx="12234648" cy="523220"/>
          </a:xfrm>
          <a:prstGeom prst="rect">
            <a:avLst/>
          </a:prstGeom>
          <a:noFill/>
        </p:spPr>
        <p:txBody>
          <a:bodyPr wrap="square" rtlCol="0">
            <a:spAutoFit/>
          </a:bodyPr>
          <a:lstStyle/>
          <a:p>
            <a:pPr algn="ctr"/>
            <a:r>
              <a:rPr lang="en-US" sz="2800" b="1" dirty="0">
                <a:solidFill>
                  <a:srgbClr val="1C3D6E"/>
                </a:solidFill>
              </a:rPr>
              <a:t>POLE Variant</a:t>
            </a:r>
          </a:p>
        </p:txBody>
      </p:sp>
      <p:sp>
        <p:nvSpPr>
          <p:cNvPr id="11" name="Rounded Rectangle 9"/>
          <p:cNvSpPr/>
          <p:nvPr/>
        </p:nvSpPr>
        <p:spPr>
          <a:xfrm rot="10800000">
            <a:off x="-19418" y="-2571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0" y="647580"/>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Slide Number Placeholder 2"/>
          <p:cNvSpPr>
            <a:spLocks noGrp="1"/>
          </p:cNvSpPr>
          <p:nvPr>
            <p:ph type="sldNum" sz="quarter" idx="12"/>
          </p:nvPr>
        </p:nvSpPr>
        <p:spPr>
          <a:xfrm>
            <a:off x="8194964" y="6356350"/>
            <a:ext cx="2743200" cy="365125"/>
          </a:xfrm>
        </p:spPr>
        <p:txBody>
          <a:bodyPr/>
          <a:lstStyle/>
          <a:p>
            <a:fld id="{3ACA13C1-3C29-4A84-B088-8D25C2A41364}" type="slidenum">
              <a:rPr lang="en-US" smtClean="0"/>
              <a:t>21</a:t>
            </a:fld>
            <a:endParaRPr lang="en-US"/>
          </a:p>
        </p:txBody>
      </p:sp>
      <p:sp>
        <p:nvSpPr>
          <p:cNvPr id="36" name="Rounded Rectangle 35"/>
          <p:cNvSpPr/>
          <p:nvPr/>
        </p:nvSpPr>
        <p:spPr>
          <a:xfrm>
            <a:off x="0" y="6545960"/>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514202" y="3159110"/>
            <a:ext cx="1523913" cy="1018571"/>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559870" y="6057499"/>
            <a:ext cx="3491029" cy="646331"/>
          </a:xfrm>
          <a:prstGeom prst="rect">
            <a:avLst/>
          </a:prstGeom>
          <a:noFill/>
        </p:spPr>
        <p:txBody>
          <a:bodyPr wrap="square" rtlCol="0">
            <a:spAutoFit/>
          </a:bodyPr>
          <a:lstStyle/>
          <a:p>
            <a:pPr algn="just"/>
            <a:r>
              <a:rPr lang="en-US" b="1" i="1" dirty="0"/>
              <a:t>F695</a:t>
            </a:r>
            <a:r>
              <a:rPr lang="en-US" i="1" dirty="0"/>
              <a:t> is located in the Palm domain, at the base of the </a:t>
            </a:r>
            <a:r>
              <a:rPr lang="en-US" i="1" dirty="0">
                <a:solidFill>
                  <a:srgbClr val="00FFFF"/>
                </a:solidFill>
              </a:rPr>
              <a:t>P-domain</a:t>
            </a:r>
          </a:p>
        </p:txBody>
      </p:sp>
      <p:sp>
        <p:nvSpPr>
          <p:cNvPr id="42" name="Rounded Rectangle 41"/>
          <p:cNvSpPr/>
          <p:nvPr/>
        </p:nvSpPr>
        <p:spPr>
          <a:xfrm>
            <a:off x="0" y="6590027"/>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A19C15-0584-A985-DFC9-7BDBCED2FF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529"/>
          <a:stretch/>
        </p:blipFill>
        <p:spPr bwMode="auto">
          <a:xfrm>
            <a:off x="11256773" y="-30663"/>
            <a:ext cx="935227" cy="65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487828" y="6175800"/>
            <a:ext cx="6052747" cy="430887"/>
          </a:xfrm>
          <a:prstGeom prst="rect">
            <a:avLst/>
          </a:prstGeom>
          <a:noFill/>
        </p:spPr>
        <p:txBody>
          <a:bodyPr wrap="none" rtlCol="0">
            <a:spAutoFit/>
          </a:bodyPr>
          <a:lstStyle/>
          <a:p>
            <a:r>
              <a:rPr lang="it-IT" sz="2200" b="1" i="1" dirty="0">
                <a:solidFill>
                  <a:srgbClr val="002060"/>
                </a:solidFill>
                <a:effectLst>
                  <a:outerShdw blurRad="38100" dist="38100" dir="2700000" algn="tl">
                    <a:srgbClr val="000000">
                      <a:alpha val="43137"/>
                    </a:srgbClr>
                  </a:outerShdw>
                </a:effectLst>
              </a:rPr>
              <a:t>Can F695V mutation affect PolE catalytic activity?</a:t>
            </a:r>
            <a:endParaRPr lang="en-US" sz="2200" b="1" i="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4033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6578510" y="716902"/>
            <a:ext cx="5637228" cy="5343709"/>
            <a:chOff x="6578510" y="716902"/>
            <a:chExt cx="5637228" cy="5343709"/>
          </a:xfrm>
        </p:grpSpPr>
        <p:grpSp>
          <p:nvGrpSpPr>
            <p:cNvPr id="4" name="Group 3"/>
            <p:cNvGrpSpPr/>
            <p:nvPr/>
          </p:nvGrpSpPr>
          <p:grpSpPr>
            <a:xfrm>
              <a:off x="6578510" y="716902"/>
              <a:ext cx="5637228" cy="5343709"/>
              <a:chOff x="6638489" y="820602"/>
              <a:chExt cx="5637228" cy="5343709"/>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6528"/>
              <a:stretch/>
            </p:blipFill>
            <p:spPr>
              <a:xfrm>
                <a:off x="7033256" y="1226313"/>
                <a:ext cx="4615646" cy="4937998"/>
              </a:xfrm>
              <a:prstGeom prst="rect">
                <a:avLst/>
              </a:prstGeom>
            </p:spPr>
          </p:pic>
          <p:sp>
            <p:nvSpPr>
              <p:cNvPr id="39" name="TextBox 38"/>
              <p:cNvSpPr txBox="1"/>
              <p:nvPr/>
            </p:nvSpPr>
            <p:spPr>
              <a:xfrm>
                <a:off x="7343875" y="820602"/>
                <a:ext cx="4536883" cy="369332"/>
              </a:xfrm>
              <a:prstGeom prst="rect">
                <a:avLst/>
              </a:prstGeom>
              <a:noFill/>
            </p:spPr>
            <p:txBody>
              <a:bodyPr wrap="none" rtlCol="0">
                <a:spAutoFit/>
              </a:bodyPr>
              <a:lstStyle/>
              <a:p>
                <a:r>
                  <a:rPr lang="it-IT" b="1" i="1" dirty="0">
                    <a:effectLst>
                      <a:outerShdw blurRad="38100" dist="38100" dir="2700000" algn="tl">
                        <a:srgbClr val="000000">
                          <a:alpha val="43137"/>
                        </a:srgbClr>
                      </a:outerShdw>
                    </a:effectLst>
                  </a:rPr>
                  <a:t>N-terminal catalytic domain (NTD, 1-1186 aa)</a:t>
                </a:r>
                <a:endParaRPr lang="en-US" b="1" i="1" dirty="0">
                  <a:effectLst>
                    <a:outerShdw blurRad="38100" dist="38100" dir="2700000" algn="tl">
                      <a:srgbClr val="000000">
                        <a:alpha val="43137"/>
                      </a:srgbClr>
                    </a:outerShdw>
                  </a:effectLst>
                </a:endParaRPr>
              </a:p>
            </p:txBody>
          </p:sp>
          <p:sp>
            <p:nvSpPr>
              <p:cNvPr id="46" name="TextBox 45"/>
              <p:cNvSpPr txBox="1"/>
              <p:nvPr/>
            </p:nvSpPr>
            <p:spPr>
              <a:xfrm>
                <a:off x="7676392" y="3139883"/>
                <a:ext cx="641522" cy="369332"/>
              </a:xfrm>
              <a:prstGeom prst="rect">
                <a:avLst/>
              </a:prstGeom>
              <a:noFill/>
            </p:spPr>
            <p:txBody>
              <a:bodyPr wrap="none" rtlCol="0">
                <a:spAutoFit/>
              </a:bodyPr>
              <a:lstStyle/>
              <a:p>
                <a:r>
                  <a:rPr lang="en-US" b="1" i="1" dirty="0"/>
                  <a:t>F695</a:t>
                </a:r>
                <a:endParaRPr lang="en-US" dirty="0"/>
              </a:p>
            </p:txBody>
          </p:sp>
          <p:sp>
            <p:nvSpPr>
              <p:cNvPr id="52" name="TextBox 51"/>
              <p:cNvSpPr txBox="1"/>
              <p:nvPr/>
            </p:nvSpPr>
            <p:spPr>
              <a:xfrm>
                <a:off x="7566623" y="5260290"/>
                <a:ext cx="882165" cy="338554"/>
              </a:xfrm>
              <a:prstGeom prst="rect">
                <a:avLst/>
              </a:prstGeom>
              <a:noFill/>
            </p:spPr>
            <p:txBody>
              <a:bodyPr wrap="none" rtlCol="0">
                <a:spAutoFit/>
              </a:bodyPr>
              <a:lstStyle/>
              <a:p>
                <a:r>
                  <a:rPr lang="en-US" sz="1600" b="1" i="1" dirty="0"/>
                  <a:t>[4Fe-4S]</a:t>
                </a:r>
              </a:p>
            </p:txBody>
          </p:sp>
          <p:sp>
            <p:nvSpPr>
              <p:cNvPr id="53" name="TextBox 52"/>
              <p:cNvSpPr txBox="1"/>
              <p:nvPr/>
            </p:nvSpPr>
            <p:spPr>
              <a:xfrm>
                <a:off x="10414373" y="1449060"/>
                <a:ext cx="1261786" cy="430887"/>
              </a:xfrm>
              <a:prstGeom prst="rect">
                <a:avLst/>
              </a:prstGeom>
              <a:noFill/>
            </p:spPr>
            <p:txBody>
              <a:bodyPr wrap="square" rtlCol="0">
                <a:spAutoFit/>
              </a:bodyPr>
              <a:lstStyle/>
              <a:p>
                <a:r>
                  <a:rPr lang="en-US" sz="2200" b="1" i="1" dirty="0">
                    <a:solidFill>
                      <a:srgbClr val="00B050"/>
                    </a:solidFill>
                  </a:rPr>
                  <a:t>Thumb</a:t>
                </a:r>
              </a:p>
            </p:txBody>
          </p:sp>
          <p:sp>
            <p:nvSpPr>
              <p:cNvPr id="54" name="TextBox 53"/>
              <p:cNvSpPr txBox="1"/>
              <p:nvPr/>
            </p:nvSpPr>
            <p:spPr>
              <a:xfrm>
                <a:off x="11013931" y="2270557"/>
                <a:ext cx="1261786" cy="430887"/>
              </a:xfrm>
              <a:prstGeom prst="rect">
                <a:avLst/>
              </a:prstGeom>
              <a:noFill/>
            </p:spPr>
            <p:txBody>
              <a:bodyPr wrap="square" rtlCol="0">
                <a:spAutoFit/>
              </a:bodyPr>
              <a:lstStyle/>
              <a:p>
                <a:r>
                  <a:rPr lang="en-US" sz="2200" b="1" i="1" dirty="0">
                    <a:solidFill>
                      <a:srgbClr val="002060"/>
                    </a:solidFill>
                  </a:rPr>
                  <a:t>Fingers</a:t>
                </a:r>
              </a:p>
            </p:txBody>
          </p:sp>
          <p:sp>
            <p:nvSpPr>
              <p:cNvPr id="55" name="TextBox 54"/>
              <p:cNvSpPr txBox="1"/>
              <p:nvPr/>
            </p:nvSpPr>
            <p:spPr>
              <a:xfrm>
                <a:off x="6638489" y="1393598"/>
                <a:ext cx="1970447" cy="430887"/>
              </a:xfrm>
              <a:prstGeom prst="rect">
                <a:avLst/>
              </a:prstGeom>
              <a:noFill/>
            </p:spPr>
            <p:txBody>
              <a:bodyPr wrap="square" rtlCol="0">
                <a:spAutoFit/>
              </a:bodyPr>
              <a:lstStyle/>
              <a:p>
                <a:r>
                  <a:rPr lang="en-US" sz="2200" b="1" i="1" dirty="0">
                    <a:solidFill>
                      <a:schemeClr val="accent2">
                        <a:lumMod val="75000"/>
                      </a:schemeClr>
                    </a:solidFill>
                  </a:rPr>
                  <a:t>Exonuclease</a:t>
                </a:r>
              </a:p>
            </p:txBody>
          </p:sp>
          <p:sp>
            <p:nvSpPr>
              <p:cNvPr id="56" name="TextBox 55"/>
              <p:cNvSpPr txBox="1"/>
              <p:nvPr/>
            </p:nvSpPr>
            <p:spPr>
              <a:xfrm>
                <a:off x="10383038" y="5287147"/>
                <a:ext cx="1261786" cy="430887"/>
              </a:xfrm>
              <a:prstGeom prst="rect">
                <a:avLst/>
              </a:prstGeom>
              <a:noFill/>
            </p:spPr>
            <p:txBody>
              <a:bodyPr wrap="square" rtlCol="0">
                <a:spAutoFit/>
              </a:bodyPr>
              <a:lstStyle/>
              <a:p>
                <a:r>
                  <a:rPr lang="en-US" sz="2200" b="1" i="1" dirty="0">
                    <a:solidFill>
                      <a:srgbClr val="7030A0"/>
                    </a:solidFill>
                  </a:rPr>
                  <a:t>Palm</a:t>
                </a:r>
              </a:p>
            </p:txBody>
          </p:sp>
        </p:grpSp>
        <p:sp>
          <p:nvSpPr>
            <p:cNvPr id="43" name="Rectangle 42"/>
            <p:cNvSpPr/>
            <p:nvPr/>
          </p:nvSpPr>
          <p:spPr>
            <a:xfrm>
              <a:off x="10752157" y="5534340"/>
              <a:ext cx="1258678" cy="338554"/>
            </a:xfrm>
            <a:prstGeom prst="rect">
              <a:avLst/>
            </a:prstGeom>
            <a:solidFill>
              <a:schemeClr val="bg1"/>
            </a:solidFill>
          </p:spPr>
          <p:txBody>
            <a:bodyPr wrap="none">
              <a:spAutoFit/>
            </a:bodyPr>
            <a:lstStyle/>
            <a:p>
              <a:r>
                <a:rPr lang="en-US" sz="1600" i="1" dirty="0"/>
                <a:t>PDB ID: 6QIB</a:t>
              </a:r>
            </a:p>
          </p:txBody>
        </p:sp>
      </p:grpSp>
      <p:sp>
        <p:nvSpPr>
          <p:cNvPr id="6" name="Rounded Rectangle 5"/>
          <p:cNvSpPr/>
          <p:nvPr/>
        </p:nvSpPr>
        <p:spPr>
          <a:xfrm>
            <a:off x="7947726" y="6068079"/>
            <a:ext cx="3524874" cy="646331"/>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t="100000"/>
            </a:path>
            <a:tileRect r="-100000" b="-100000"/>
          </a:gra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418" y="55039"/>
            <a:ext cx="12234648" cy="523220"/>
          </a:xfrm>
          <a:prstGeom prst="rect">
            <a:avLst/>
          </a:prstGeom>
          <a:noFill/>
        </p:spPr>
        <p:txBody>
          <a:bodyPr wrap="square" rtlCol="0">
            <a:spAutoFit/>
          </a:bodyPr>
          <a:lstStyle/>
          <a:p>
            <a:pPr algn="ctr"/>
            <a:r>
              <a:rPr lang="en-US" sz="2800" b="1" dirty="0">
                <a:solidFill>
                  <a:srgbClr val="1C3D6E"/>
                </a:solidFill>
              </a:rPr>
              <a:t>Characterization of POLE Variant</a:t>
            </a:r>
          </a:p>
        </p:txBody>
      </p:sp>
      <p:sp>
        <p:nvSpPr>
          <p:cNvPr id="11" name="Rounded Rectangle 9"/>
          <p:cNvSpPr/>
          <p:nvPr/>
        </p:nvSpPr>
        <p:spPr>
          <a:xfrm rot="10800000">
            <a:off x="-19418" y="-2571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0" y="647580"/>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Slide Number Placeholder 2"/>
          <p:cNvSpPr>
            <a:spLocks noGrp="1"/>
          </p:cNvSpPr>
          <p:nvPr>
            <p:ph type="sldNum" sz="quarter" idx="12"/>
          </p:nvPr>
        </p:nvSpPr>
        <p:spPr>
          <a:xfrm>
            <a:off x="8610600" y="6356350"/>
            <a:ext cx="2743200" cy="365125"/>
          </a:xfrm>
        </p:spPr>
        <p:txBody>
          <a:bodyPr/>
          <a:lstStyle/>
          <a:p>
            <a:fld id="{3ACA13C1-3C29-4A84-B088-8D25C2A41364}" type="slidenum">
              <a:rPr lang="en-US" smtClean="0"/>
              <a:t>22</a:t>
            </a:fld>
            <a:endParaRPr lang="en-US"/>
          </a:p>
        </p:txBody>
      </p:sp>
      <p:grpSp>
        <p:nvGrpSpPr>
          <p:cNvPr id="28" name="Group 27"/>
          <p:cNvGrpSpPr/>
          <p:nvPr/>
        </p:nvGrpSpPr>
        <p:grpSpPr>
          <a:xfrm>
            <a:off x="394137" y="5166686"/>
            <a:ext cx="5128171" cy="1533235"/>
            <a:chOff x="1691932" y="6636166"/>
            <a:chExt cx="5128171" cy="1533235"/>
          </a:xfrm>
        </p:grpSpPr>
        <p:sp>
          <p:nvSpPr>
            <p:cNvPr id="29" name="Rectangle 28"/>
            <p:cNvSpPr/>
            <p:nvPr/>
          </p:nvSpPr>
          <p:spPr>
            <a:xfrm>
              <a:off x="5050183" y="6636166"/>
              <a:ext cx="1769920" cy="10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691932" y="7892402"/>
              <a:ext cx="184731" cy="276999"/>
            </a:xfrm>
            <a:prstGeom prst="rect">
              <a:avLst/>
            </a:prstGeom>
            <a:noFill/>
          </p:spPr>
          <p:txBody>
            <a:bodyPr wrap="none" rtlCol="0">
              <a:spAutoFit/>
            </a:bodyPr>
            <a:lstStyle/>
            <a:p>
              <a:endParaRPr lang="en-US" sz="1200" i="1" dirty="0"/>
            </a:p>
          </p:txBody>
        </p:sp>
      </p:grpSp>
      <p:grpSp>
        <p:nvGrpSpPr>
          <p:cNvPr id="34" name="Group 33"/>
          <p:cNvGrpSpPr>
            <a:grpSpLocks noChangeAspect="1"/>
          </p:cNvGrpSpPr>
          <p:nvPr/>
        </p:nvGrpSpPr>
        <p:grpSpPr>
          <a:xfrm>
            <a:off x="820759" y="1263449"/>
            <a:ext cx="3959929" cy="5450961"/>
            <a:chOff x="781587" y="1006770"/>
            <a:chExt cx="3676131" cy="5060305"/>
          </a:xfrm>
        </p:grpSpPr>
        <p:grpSp>
          <p:nvGrpSpPr>
            <p:cNvPr id="22" name="Group 21"/>
            <p:cNvGrpSpPr/>
            <p:nvPr/>
          </p:nvGrpSpPr>
          <p:grpSpPr>
            <a:xfrm>
              <a:off x="781587" y="1006770"/>
              <a:ext cx="3676131" cy="5060305"/>
              <a:chOff x="910161" y="1109695"/>
              <a:chExt cx="3676131" cy="5060305"/>
            </a:xfrm>
          </p:grpSpPr>
          <p:grpSp>
            <p:nvGrpSpPr>
              <p:cNvPr id="23" name="Group 22"/>
              <p:cNvGrpSpPr/>
              <p:nvPr/>
            </p:nvGrpSpPr>
            <p:grpSpPr>
              <a:xfrm>
                <a:off x="910161" y="1109695"/>
                <a:ext cx="3471068" cy="5060305"/>
                <a:chOff x="910161" y="1109695"/>
                <a:chExt cx="3471068" cy="5060305"/>
              </a:xfrm>
            </p:grpSpPr>
            <p:pic>
              <p:nvPicPr>
                <p:cNvPr id="25" name="Picture 2" descr="figure 1"/>
                <p:cNvPicPr>
                  <a:picLocks noChangeAspect="1" noChangeArrowheads="1"/>
                </p:cNvPicPr>
                <p:nvPr/>
              </p:nvPicPr>
              <p:blipFill rotWithShape="1">
                <a:blip r:embed="rId4">
                  <a:extLst>
                    <a:ext uri="{28A0092B-C50C-407E-A947-70E740481C1C}">
                      <a14:useLocalDpi xmlns:a14="http://schemas.microsoft.com/office/drawing/2010/main" val="0"/>
                    </a:ext>
                  </a:extLst>
                </a:blip>
                <a:srcRect t="55765" r="46801"/>
                <a:stretch/>
              </p:blipFill>
              <p:spPr bwMode="auto">
                <a:xfrm>
                  <a:off x="910161" y="1109695"/>
                  <a:ext cx="3471068" cy="506030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108997" y="1174992"/>
                  <a:ext cx="234028" cy="133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4156060" y="1655834"/>
                <a:ext cx="430232" cy="1249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p:nvSpPr>
          <p:spPr>
            <a:xfrm>
              <a:off x="3818490" y="1299990"/>
              <a:ext cx="378937" cy="1502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578868" y="1194709"/>
            <a:ext cx="6562746" cy="4633214"/>
            <a:chOff x="627814" y="950962"/>
            <a:chExt cx="6562746" cy="4633214"/>
          </a:xfrm>
        </p:grpSpPr>
        <p:cxnSp>
          <p:nvCxnSpPr>
            <p:cNvPr id="41" name="Straight Connector 40"/>
            <p:cNvCxnSpPr/>
            <p:nvPr/>
          </p:nvCxnSpPr>
          <p:spPr>
            <a:xfrm>
              <a:off x="2483684" y="950962"/>
              <a:ext cx="4090736" cy="26629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627814" y="950962"/>
              <a:ext cx="6562746" cy="4633214"/>
              <a:chOff x="552784" y="962724"/>
              <a:chExt cx="6562746" cy="4633214"/>
            </a:xfrm>
          </p:grpSpPr>
          <p:sp>
            <p:nvSpPr>
              <p:cNvPr id="33" name="Oval 32"/>
              <p:cNvSpPr/>
              <p:nvPr/>
            </p:nvSpPr>
            <p:spPr>
              <a:xfrm>
                <a:off x="552784" y="962724"/>
                <a:ext cx="3792071" cy="264461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2136469" y="3585250"/>
                <a:ext cx="4979061" cy="20106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sp>
        <p:nvSpPr>
          <p:cNvPr id="36" name="Rounded Rectangle 35"/>
          <p:cNvSpPr/>
          <p:nvPr/>
        </p:nvSpPr>
        <p:spPr>
          <a:xfrm>
            <a:off x="0" y="6545960"/>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04413" y="638163"/>
            <a:ext cx="6962688" cy="923330"/>
          </a:xfrm>
          <a:prstGeom prst="rect">
            <a:avLst/>
          </a:prstGeom>
          <a:noFill/>
        </p:spPr>
        <p:txBody>
          <a:bodyPr wrap="square" rtlCol="0">
            <a:spAutoFit/>
          </a:bodyPr>
          <a:lstStyle/>
          <a:p>
            <a:pPr algn="just"/>
            <a:r>
              <a:rPr lang="en-US" b="1" i="1" dirty="0"/>
              <a:t>Human</a:t>
            </a:r>
            <a:r>
              <a:rPr lang="en-US" b="1" dirty="0"/>
              <a:t> polymerase epsilon </a:t>
            </a:r>
            <a:r>
              <a:rPr lang="en-US" dirty="0"/>
              <a:t>(2286 aa) plays a major role in leading strand synthesis during genome duplication and in nucleotide and base excision repair.</a:t>
            </a:r>
          </a:p>
        </p:txBody>
      </p:sp>
      <p:sp>
        <p:nvSpPr>
          <p:cNvPr id="31" name="Rectangle 30"/>
          <p:cNvSpPr/>
          <p:nvPr/>
        </p:nvSpPr>
        <p:spPr>
          <a:xfrm>
            <a:off x="4612830" y="2272016"/>
            <a:ext cx="2528784" cy="830997"/>
          </a:xfrm>
          <a:prstGeom prst="rect">
            <a:avLst/>
          </a:prstGeom>
          <a:noFill/>
          <a:ln w="19050">
            <a:solidFill>
              <a:srgbClr val="1C3D6E"/>
            </a:solidFill>
          </a:ln>
        </p:spPr>
        <p:txBody>
          <a:bodyPr wrap="square">
            <a:spAutoFit/>
          </a:bodyPr>
          <a:lstStyle/>
          <a:p>
            <a:pPr algn="just"/>
            <a:r>
              <a:rPr lang="en-US" sz="1600" b="1" i="1" dirty="0" err="1"/>
              <a:t>PolE</a:t>
            </a:r>
            <a:r>
              <a:rPr lang="en-US" sz="1600" b="1" i="1" dirty="0"/>
              <a:t> catalytic domain </a:t>
            </a:r>
          </a:p>
          <a:p>
            <a:pPr algn="just"/>
            <a:r>
              <a:rPr lang="en-US" sz="1600" i="1" dirty="0"/>
              <a:t>63% sequence identity between yeast and human</a:t>
            </a:r>
            <a:endParaRPr lang="en-US" sz="1600" b="1" i="1" dirty="0"/>
          </a:p>
        </p:txBody>
      </p:sp>
      <p:sp>
        <p:nvSpPr>
          <p:cNvPr id="5" name="Oval 4"/>
          <p:cNvSpPr/>
          <p:nvPr/>
        </p:nvSpPr>
        <p:spPr>
          <a:xfrm>
            <a:off x="7033256" y="3053018"/>
            <a:ext cx="1523913" cy="1018571"/>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975506" y="6057499"/>
            <a:ext cx="3491029" cy="646331"/>
          </a:xfrm>
          <a:prstGeom prst="rect">
            <a:avLst/>
          </a:prstGeom>
          <a:noFill/>
        </p:spPr>
        <p:txBody>
          <a:bodyPr wrap="square" rtlCol="0">
            <a:spAutoFit/>
          </a:bodyPr>
          <a:lstStyle/>
          <a:p>
            <a:pPr algn="just"/>
            <a:r>
              <a:rPr lang="en-US" b="1" i="1" dirty="0"/>
              <a:t>F695</a:t>
            </a:r>
            <a:r>
              <a:rPr lang="en-US" i="1" dirty="0"/>
              <a:t> is located in the Palm domain, at the base of the </a:t>
            </a:r>
            <a:r>
              <a:rPr lang="en-US" i="1" dirty="0">
                <a:solidFill>
                  <a:srgbClr val="00FFFF"/>
                </a:solidFill>
              </a:rPr>
              <a:t>P-domain</a:t>
            </a:r>
          </a:p>
        </p:txBody>
      </p:sp>
      <p:sp>
        <p:nvSpPr>
          <p:cNvPr id="42" name="Rounded Rectangle 41"/>
          <p:cNvSpPr/>
          <p:nvPr/>
        </p:nvSpPr>
        <p:spPr>
          <a:xfrm>
            <a:off x="0" y="6590027"/>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532" y="5793929"/>
            <a:ext cx="2036633" cy="830997"/>
          </a:xfrm>
          <a:prstGeom prst="rect">
            <a:avLst/>
          </a:prstGeom>
          <a:solidFill>
            <a:schemeClr val="bg1"/>
          </a:solidFill>
        </p:spPr>
        <p:txBody>
          <a:bodyPr wrap="square" rtlCol="0">
            <a:spAutoFit/>
          </a:bodyPr>
          <a:lstStyle/>
          <a:p>
            <a:r>
              <a:rPr lang="en-US" sz="1600" i="1" dirty="0"/>
              <a:t>S. cerevisiae </a:t>
            </a:r>
            <a:r>
              <a:rPr lang="en-US" sz="1600" i="1" dirty="0" err="1"/>
              <a:t>PolE</a:t>
            </a:r>
            <a:endParaRPr lang="en-US" sz="1600" i="1" dirty="0"/>
          </a:p>
          <a:p>
            <a:r>
              <a:rPr lang="en-US" sz="1600" i="1" dirty="0"/>
              <a:t>PDB ID: 6WJV</a:t>
            </a:r>
          </a:p>
          <a:p>
            <a:r>
              <a:rPr lang="en-US" sz="1600" dirty="0"/>
              <a:t>Nat </a:t>
            </a:r>
            <a:r>
              <a:rPr lang="en-US" sz="1600" dirty="0" err="1"/>
              <a:t>Commun</a:t>
            </a:r>
            <a:r>
              <a:rPr lang="it-IT" sz="1600" i="1" dirty="0"/>
              <a:t>, 2020</a:t>
            </a:r>
            <a:endParaRPr lang="en-US" sz="1600" i="1" dirty="0"/>
          </a:p>
        </p:txBody>
      </p:sp>
      <p:pic>
        <p:nvPicPr>
          <p:cNvPr id="3" name="Picture 2">
            <a:extLst>
              <a:ext uri="{FF2B5EF4-FFF2-40B4-BE49-F238E27FC236}">
                <a16:creationId xmlns:a16="http://schemas.microsoft.com/office/drawing/2014/main" id="{8DA19C15-0584-A985-DFC9-7BDBCED2FF5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529"/>
          <a:stretch/>
        </p:blipFill>
        <p:spPr bwMode="auto">
          <a:xfrm>
            <a:off x="11256773" y="-30663"/>
            <a:ext cx="935227" cy="65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248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928647" y="1611309"/>
            <a:ext cx="1261786" cy="430887"/>
          </a:xfrm>
          <a:prstGeom prst="rect">
            <a:avLst/>
          </a:prstGeom>
          <a:noFill/>
        </p:spPr>
        <p:txBody>
          <a:bodyPr wrap="square" rtlCol="0">
            <a:spAutoFit/>
          </a:bodyPr>
          <a:lstStyle/>
          <a:p>
            <a:r>
              <a:rPr lang="en-US" sz="2200" b="1" i="1" dirty="0">
                <a:solidFill>
                  <a:srgbClr val="00B050"/>
                </a:solidFill>
              </a:rPr>
              <a:t>Thumb</a:t>
            </a:r>
          </a:p>
        </p:txBody>
      </p:sp>
      <p:sp>
        <p:nvSpPr>
          <p:cNvPr id="14" name="TextBox 13"/>
          <p:cNvSpPr txBox="1"/>
          <p:nvPr/>
        </p:nvSpPr>
        <p:spPr>
          <a:xfrm>
            <a:off x="4908717" y="2521947"/>
            <a:ext cx="1261786" cy="430887"/>
          </a:xfrm>
          <a:prstGeom prst="rect">
            <a:avLst/>
          </a:prstGeom>
          <a:noFill/>
        </p:spPr>
        <p:txBody>
          <a:bodyPr wrap="square" rtlCol="0">
            <a:spAutoFit/>
          </a:bodyPr>
          <a:lstStyle/>
          <a:p>
            <a:r>
              <a:rPr lang="en-US" sz="2200" b="1" i="1" dirty="0">
                <a:solidFill>
                  <a:srgbClr val="002060"/>
                </a:solidFill>
              </a:rPr>
              <a:t>Fingers</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6111"/>
          <a:stretch/>
        </p:blipFill>
        <p:spPr>
          <a:xfrm>
            <a:off x="292410" y="1517343"/>
            <a:ext cx="4636237" cy="4937998"/>
          </a:xfrm>
          <a:prstGeom prst="rect">
            <a:avLst/>
          </a:prstGeom>
        </p:spPr>
      </p:pic>
      <p:sp>
        <p:nvSpPr>
          <p:cNvPr id="21" name="TextBox 20"/>
          <p:cNvSpPr txBox="1"/>
          <p:nvPr/>
        </p:nvSpPr>
        <p:spPr>
          <a:xfrm>
            <a:off x="3982012" y="5703752"/>
            <a:ext cx="882165" cy="338554"/>
          </a:xfrm>
          <a:prstGeom prst="rect">
            <a:avLst/>
          </a:prstGeom>
          <a:noFill/>
        </p:spPr>
        <p:txBody>
          <a:bodyPr wrap="none" rtlCol="0">
            <a:spAutoFit/>
          </a:bodyPr>
          <a:lstStyle/>
          <a:p>
            <a:r>
              <a:rPr lang="en-US" sz="1600" b="1" i="1" dirty="0"/>
              <a:t>[4Fe-4S]</a:t>
            </a:r>
          </a:p>
        </p:txBody>
      </p:sp>
      <p:sp>
        <p:nvSpPr>
          <p:cNvPr id="22" name="TextBox 21"/>
          <p:cNvSpPr txBox="1"/>
          <p:nvPr/>
        </p:nvSpPr>
        <p:spPr>
          <a:xfrm>
            <a:off x="1170395" y="4637175"/>
            <a:ext cx="1107996" cy="369332"/>
          </a:xfrm>
          <a:prstGeom prst="rect">
            <a:avLst/>
          </a:prstGeom>
          <a:noFill/>
        </p:spPr>
        <p:txBody>
          <a:bodyPr wrap="none" rtlCol="0">
            <a:spAutoFit/>
          </a:bodyPr>
          <a:lstStyle/>
          <a:p>
            <a:pPr algn="ctr"/>
            <a:r>
              <a:rPr lang="en-US" b="1" i="1" dirty="0">
                <a:effectLst>
                  <a:outerShdw blurRad="38100" dist="38100" dir="2700000" algn="tl">
                    <a:srgbClr val="000000">
                      <a:alpha val="43137"/>
                    </a:srgbClr>
                  </a:outerShdw>
                </a:effectLst>
              </a:rPr>
              <a:t>P-domain</a:t>
            </a:r>
          </a:p>
        </p:txBody>
      </p:sp>
      <p:sp>
        <p:nvSpPr>
          <p:cNvPr id="23" name="TextBox 22"/>
          <p:cNvSpPr txBox="1"/>
          <p:nvPr/>
        </p:nvSpPr>
        <p:spPr>
          <a:xfrm>
            <a:off x="1033178" y="2194124"/>
            <a:ext cx="691215" cy="400110"/>
          </a:xfrm>
          <a:prstGeom prst="rect">
            <a:avLst/>
          </a:prstGeom>
          <a:noFill/>
        </p:spPr>
        <p:txBody>
          <a:bodyPr wrap="none" rtlCol="0">
            <a:spAutoFit/>
          </a:bodyPr>
          <a:lstStyle/>
          <a:p>
            <a:r>
              <a:rPr lang="it-IT" sz="2000" b="1" i="1" dirty="0">
                <a:solidFill>
                  <a:srgbClr val="FF0000"/>
                </a:solidFill>
              </a:rPr>
              <a:t>F695</a:t>
            </a:r>
          </a:p>
        </p:txBody>
      </p:sp>
      <p:sp>
        <p:nvSpPr>
          <p:cNvPr id="24" name="TextBox 23"/>
          <p:cNvSpPr txBox="1"/>
          <p:nvPr/>
        </p:nvSpPr>
        <p:spPr>
          <a:xfrm>
            <a:off x="6340700" y="1983366"/>
            <a:ext cx="5348423" cy="1815882"/>
          </a:xfrm>
          <a:prstGeom prst="rect">
            <a:avLst/>
          </a:prstGeom>
          <a:noFill/>
        </p:spPr>
        <p:txBody>
          <a:bodyPr wrap="square" rtlCol="0">
            <a:spAutoFit/>
          </a:bodyPr>
          <a:lstStyle/>
          <a:p>
            <a:pPr algn="just"/>
            <a:r>
              <a:rPr lang="en-US" sz="2000" dirty="0"/>
              <a:t>The [4Fe-4S] cluster regulates the conformation of the P-domain, which like a </a:t>
            </a:r>
            <a:r>
              <a:rPr lang="en-US" sz="2000" i="1" dirty="0"/>
              <a:t>gatekeeper controls access to a DNA-binding cleft for a template: primer</a:t>
            </a:r>
          </a:p>
          <a:p>
            <a:pPr algn="just"/>
            <a:endParaRPr lang="fr-FR" sz="1600" i="1" dirty="0"/>
          </a:p>
          <a:p>
            <a:pPr algn="just"/>
            <a:r>
              <a:rPr lang="fr-FR" sz="1400" i="1" dirty="0" err="1"/>
              <a:t>Lisova</a:t>
            </a:r>
            <a:r>
              <a:rPr lang="fr-FR" sz="1400" i="1" dirty="0"/>
              <a:t> A.E. </a:t>
            </a:r>
            <a:r>
              <a:rPr lang="fr-FR" sz="1400" i="1" dirty="0" err="1"/>
              <a:t>eta</a:t>
            </a:r>
            <a:r>
              <a:rPr lang="fr-FR" sz="1400" i="1" dirty="0"/>
              <a:t> al. </a:t>
            </a:r>
            <a:r>
              <a:rPr lang="fr-FR" sz="1400" i="1" dirty="0" err="1"/>
              <a:t>Sci</a:t>
            </a:r>
            <a:r>
              <a:rPr lang="fr-FR" sz="1400" i="1" dirty="0"/>
              <a:t>. Reports, 2022</a:t>
            </a:r>
            <a:endParaRPr lang="en-US" sz="1400" i="1" dirty="0"/>
          </a:p>
        </p:txBody>
      </p:sp>
      <p:sp>
        <p:nvSpPr>
          <p:cNvPr id="16" name="TextBox 15"/>
          <p:cNvSpPr txBox="1"/>
          <p:nvPr/>
        </p:nvSpPr>
        <p:spPr>
          <a:xfrm>
            <a:off x="367222" y="1409164"/>
            <a:ext cx="1970447" cy="430887"/>
          </a:xfrm>
          <a:prstGeom prst="rect">
            <a:avLst/>
          </a:prstGeom>
          <a:noFill/>
        </p:spPr>
        <p:txBody>
          <a:bodyPr wrap="square" rtlCol="0">
            <a:spAutoFit/>
          </a:bodyPr>
          <a:lstStyle/>
          <a:p>
            <a:r>
              <a:rPr lang="en-US" sz="2200" b="1" i="1" dirty="0">
                <a:solidFill>
                  <a:schemeClr val="accent2">
                    <a:lumMod val="75000"/>
                  </a:schemeClr>
                </a:solidFill>
              </a:rPr>
              <a:t>Exonuclease</a:t>
            </a:r>
          </a:p>
        </p:txBody>
      </p:sp>
      <p:sp>
        <p:nvSpPr>
          <p:cNvPr id="15" name="TextBox 14"/>
          <p:cNvSpPr txBox="1"/>
          <p:nvPr/>
        </p:nvSpPr>
        <p:spPr>
          <a:xfrm>
            <a:off x="4382852" y="5038276"/>
            <a:ext cx="1261786" cy="430887"/>
          </a:xfrm>
          <a:prstGeom prst="rect">
            <a:avLst/>
          </a:prstGeom>
          <a:noFill/>
        </p:spPr>
        <p:txBody>
          <a:bodyPr wrap="square" rtlCol="0">
            <a:spAutoFit/>
          </a:bodyPr>
          <a:lstStyle/>
          <a:p>
            <a:r>
              <a:rPr lang="en-US" sz="2200" b="1" i="1" dirty="0">
                <a:solidFill>
                  <a:srgbClr val="7030A0"/>
                </a:solidFill>
              </a:rPr>
              <a:t>Palm</a:t>
            </a:r>
          </a:p>
        </p:txBody>
      </p:sp>
      <p:sp>
        <p:nvSpPr>
          <p:cNvPr id="2" name="Curved Right Arrow 1"/>
          <p:cNvSpPr/>
          <p:nvPr/>
        </p:nvSpPr>
        <p:spPr>
          <a:xfrm rot="19217759">
            <a:off x="929861" y="2918885"/>
            <a:ext cx="845171" cy="4014608"/>
          </a:xfrm>
          <a:prstGeom prst="curvedRightArrow">
            <a:avLst/>
          </a:prstGeom>
          <a:gradFill flip="none" rotWithShape="1">
            <a:gsLst>
              <a:gs pos="53000">
                <a:srgbClr val="DC2A08"/>
              </a:gs>
              <a:gs pos="85000">
                <a:srgbClr val="FF0000"/>
              </a:gs>
              <a:gs pos="21000">
                <a:schemeClr val="accent2">
                  <a:lumMod val="7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5806632" y="4791063"/>
            <a:ext cx="6052747" cy="430887"/>
          </a:xfrm>
          <a:prstGeom prst="rect">
            <a:avLst/>
          </a:prstGeom>
          <a:noFill/>
        </p:spPr>
        <p:txBody>
          <a:bodyPr wrap="none" rtlCol="0">
            <a:spAutoFit/>
          </a:bodyPr>
          <a:lstStyle/>
          <a:p>
            <a:r>
              <a:rPr lang="it-IT" sz="2200" b="1" i="1" dirty="0">
                <a:solidFill>
                  <a:srgbClr val="002060"/>
                </a:solidFill>
                <a:effectLst>
                  <a:outerShdw blurRad="38100" dist="38100" dir="2700000" algn="tl">
                    <a:srgbClr val="000000">
                      <a:alpha val="43137"/>
                    </a:srgbClr>
                  </a:outerShdw>
                </a:effectLst>
              </a:rPr>
              <a:t>Can F695V mutation affect PolE catalytic activity?</a:t>
            </a:r>
            <a:endParaRPr lang="en-US" sz="2200" b="1" i="1" dirty="0">
              <a:solidFill>
                <a:srgbClr val="002060"/>
              </a:solidFill>
              <a:effectLst>
                <a:outerShdw blurRad="38100" dist="38100" dir="2700000" algn="tl">
                  <a:srgbClr val="000000">
                    <a:alpha val="43137"/>
                  </a:srgbClr>
                </a:outerShdw>
              </a:effectLst>
            </a:endParaRPr>
          </a:p>
        </p:txBody>
      </p:sp>
      <p:sp>
        <p:nvSpPr>
          <p:cNvPr id="31" name="Down Arrow 30"/>
          <p:cNvSpPr/>
          <p:nvPr/>
        </p:nvSpPr>
        <p:spPr>
          <a:xfrm rot="17688263">
            <a:off x="2274536" y="2180466"/>
            <a:ext cx="170207" cy="1000741"/>
          </a:xfrm>
          <a:prstGeom prst="downArrow">
            <a:avLst/>
          </a:prstGeom>
          <a:solidFill>
            <a:srgbClr val="CC0000"/>
          </a:solidFill>
          <a:ln>
            <a:noFill/>
          </a:ln>
          <a:scene3d>
            <a:camera prst="orthographicFront">
              <a:rot lat="0" lon="0" rev="1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227" y="180345"/>
            <a:ext cx="12234648" cy="523220"/>
          </a:xfrm>
          <a:prstGeom prst="rect">
            <a:avLst/>
          </a:prstGeom>
          <a:noFill/>
        </p:spPr>
        <p:txBody>
          <a:bodyPr wrap="square" rtlCol="0">
            <a:spAutoFit/>
          </a:bodyPr>
          <a:lstStyle/>
          <a:p>
            <a:pPr algn="ctr"/>
            <a:r>
              <a:rPr lang="en-US" sz="2800" b="1" dirty="0">
                <a:solidFill>
                  <a:srgbClr val="1C3D6E"/>
                </a:solidFill>
              </a:rPr>
              <a:t>Characterization of POLE Variant</a:t>
            </a:r>
          </a:p>
        </p:txBody>
      </p:sp>
      <p:cxnSp>
        <p:nvCxnSpPr>
          <p:cNvPr id="30" name="Straight Connector 29"/>
          <p:cNvCxnSpPr/>
          <p:nvPr/>
        </p:nvCxnSpPr>
        <p:spPr>
          <a:xfrm>
            <a:off x="-16089" y="760188"/>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41056" y="6020030"/>
            <a:ext cx="1258678" cy="338554"/>
          </a:xfrm>
          <a:prstGeom prst="rect">
            <a:avLst/>
          </a:prstGeom>
          <a:solidFill>
            <a:schemeClr val="bg1"/>
          </a:solidFill>
        </p:spPr>
        <p:txBody>
          <a:bodyPr wrap="none">
            <a:spAutoFit/>
          </a:bodyPr>
          <a:lstStyle/>
          <a:p>
            <a:r>
              <a:rPr lang="en-US" sz="1600" i="1" dirty="0"/>
              <a:t>PDB ID: 6QIB</a:t>
            </a:r>
          </a:p>
        </p:txBody>
      </p:sp>
      <p:pic>
        <p:nvPicPr>
          <p:cNvPr id="3" name="Picture 2">
            <a:extLst>
              <a:ext uri="{FF2B5EF4-FFF2-40B4-BE49-F238E27FC236}">
                <a16:creationId xmlns:a16="http://schemas.microsoft.com/office/drawing/2014/main" id="{9BCA3EC7-3FF0-2FEA-1F12-3AF9128EE9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529"/>
          <a:stretch/>
        </p:blipFill>
        <p:spPr bwMode="auto">
          <a:xfrm>
            <a:off x="11256773" y="-30663"/>
            <a:ext cx="935227" cy="65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9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00" r="1010" b="89477"/>
          <a:stretch/>
        </p:blipFill>
        <p:spPr>
          <a:xfrm>
            <a:off x="342611" y="1273739"/>
            <a:ext cx="11767457" cy="380891"/>
          </a:xfrm>
          <a:prstGeom prst="rect">
            <a:avLst/>
          </a:prstGeom>
        </p:spPr>
      </p:pic>
      <p:sp>
        <p:nvSpPr>
          <p:cNvPr id="5" name="TextBox 4"/>
          <p:cNvSpPr txBox="1"/>
          <p:nvPr/>
        </p:nvSpPr>
        <p:spPr>
          <a:xfrm>
            <a:off x="-19418" y="77341"/>
            <a:ext cx="12234648" cy="523220"/>
          </a:xfrm>
          <a:prstGeom prst="rect">
            <a:avLst/>
          </a:prstGeom>
          <a:noFill/>
        </p:spPr>
        <p:txBody>
          <a:bodyPr wrap="square" rtlCol="0">
            <a:spAutoFit/>
          </a:bodyPr>
          <a:lstStyle/>
          <a:p>
            <a:pPr algn="ctr"/>
            <a:r>
              <a:rPr lang="en-US" sz="2800" b="1" dirty="0">
                <a:solidFill>
                  <a:srgbClr val="1C3D6E"/>
                </a:solidFill>
              </a:rPr>
              <a:t>Variants Identified in </a:t>
            </a:r>
            <a:r>
              <a:rPr lang="en-US" sz="2800" b="1" i="1" dirty="0">
                <a:solidFill>
                  <a:srgbClr val="1C3D6E"/>
                </a:solidFill>
              </a:rPr>
              <a:t>POLE </a:t>
            </a:r>
            <a:r>
              <a:rPr lang="en-US" sz="2800" b="1" dirty="0">
                <a:solidFill>
                  <a:srgbClr val="1C3D6E"/>
                </a:solidFill>
              </a:rPr>
              <a:t>in Cancer</a:t>
            </a:r>
          </a:p>
        </p:txBody>
      </p:sp>
      <p:sp>
        <p:nvSpPr>
          <p:cNvPr id="6"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7815" y="644214"/>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Date Placeholder 1"/>
          <p:cNvSpPr>
            <a:spLocks noGrp="1"/>
          </p:cNvSpPr>
          <p:nvPr>
            <p:ph type="dt" sz="half" idx="10"/>
          </p:nvPr>
        </p:nvSpPr>
        <p:spPr>
          <a:xfrm>
            <a:off x="838200" y="6356350"/>
            <a:ext cx="2743200" cy="365125"/>
          </a:xfrm>
        </p:spPr>
        <p:txBody>
          <a:bodyPr/>
          <a:lstStyle/>
          <a:p>
            <a:fld id="{03330D1F-6F12-4595-9466-9ACA099999C8}" type="datetime1">
              <a:rPr lang="it-IT" smtClean="0"/>
              <a:t>24/06/2024</a:t>
            </a:fld>
            <a:endParaRPr lang="en-US"/>
          </a:p>
        </p:txBody>
      </p:sp>
      <p:sp>
        <p:nvSpPr>
          <p:cNvPr id="9" name="Slide Number Placeholder 2"/>
          <p:cNvSpPr>
            <a:spLocks noGrp="1"/>
          </p:cNvSpPr>
          <p:nvPr>
            <p:ph type="sldNum" sz="quarter" idx="12"/>
          </p:nvPr>
        </p:nvSpPr>
        <p:spPr>
          <a:xfrm>
            <a:off x="8610600" y="6356350"/>
            <a:ext cx="2743200" cy="365125"/>
          </a:xfrm>
        </p:spPr>
        <p:txBody>
          <a:bodyPr/>
          <a:lstStyle/>
          <a:p>
            <a:fld id="{3ACA13C1-3C29-4A84-B088-8D25C2A41364}" type="slidenum">
              <a:rPr lang="en-US" smtClean="0"/>
              <a:t>3</a:t>
            </a:fld>
            <a:endParaRPr lang="en-US"/>
          </a:p>
        </p:txBody>
      </p:sp>
      <p:sp>
        <p:nvSpPr>
          <p:cNvPr id="10" name="Rounded Rectangle 9"/>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382515" y="4656190"/>
            <a:ext cx="5687647" cy="369332"/>
          </a:xfrm>
          <a:prstGeom prst="rect">
            <a:avLst/>
          </a:prstGeom>
          <a:noFill/>
        </p:spPr>
        <p:txBody>
          <a:bodyPr wrap="none" rtlCol="0">
            <a:spAutoFit/>
          </a:bodyPr>
          <a:lstStyle/>
          <a:p>
            <a:pPr marL="285750" indent="-285750">
              <a:buFont typeface="Wingdings" panose="05000000000000000000" pitchFamily="2" charset="2"/>
              <a:buChar char="q"/>
            </a:pPr>
            <a:r>
              <a:rPr lang="en-US" dirty="0"/>
              <a:t>F695V is located within the </a:t>
            </a:r>
            <a:r>
              <a:rPr lang="en-US" dirty="0" err="1"/>
              <a:t>DNA_pol_B</a:t>
            </a:r>
            <a:r>
              <a:rPr lang="en-US" dirty="0"/>
              <a:t> domain of POLE</a:t>
            </a:r>
          </a:p>
        </p:txBody>
      </p:sp>
      <p:sp>
        <p:nvSpPr>
          <p:cNvPr id="16" name="Rectangle 15"/>
          <p:cNvSpPr/>
          <p:nvPr/>
        </p:nvSpPr>
        <p:spPr>
          <a:xfrm>
            <a:off x="336650" y="1243994"/>
            <a:ext cx="11773417" cy="32639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342611" y="709483"/>
            <a:ext cx="1866996" cy="514376"/>
          </a:xfrm>
          <a:prstGeom prst="rect">
            <a:avLst/>
          </a:prstGeom>
        </p:spPr>
      </p:pic>
      <p:pic>
        <p:nvPicPr>
          <p:cNvPr id="18" name="Picture 17"/>
          <p:cNvPicPr>
            <a:picLocks noChangeAspect="1"/>
          </p:cNvPicPr>
          <p:nvPr/>
        </p:nvPicPr>
        <p:blipFill rotWithShape="1">
          <a:blip r:embed="rId3"/>
          <a:srcRect l="1100" t="23755" r="1010"/>
          <a:stretch/>
        </p:blipFill>
        <p:spPr>
          <a:xfrm>
            <a:off x="348571" y="1659425"/>
            <a:ext cx="11767457" cy="2759823"/>
          </a:xfrm>
          <a:prstGeom prst="rect">
            <a:avLst/>
          </a:prstGeom>
        </p:spPr>
      </p:pic>
      <p:sp>
        <p:nvSpPr>
          <p:cNvPr id="11" name="Down Arrow 10"/>
          <p:cNvSpPr/>
          <p:nvPr/>
        </p:nvSpPr>
        <p:spPr>
          <a:xfrm flipV="1">
            <a:off x="3598443" y="3725068"/>
            <a:ext cx="218661" cy="30811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433552" y="4033181"/>
            <a:ext cx="2767104" cy="400110"/>
          </a:xfrm>
          <a:prstGeom prst="rect">
            <a:avLst/>
          </a:prstGeom>
          <a:noFill/>
        </p:spPr>
        <p:txBody>
          <a:bodyPr wrap="none" rtlCol="0">
            <a:spAutoFit/>
          </a:bodyPr>
          <a:lstStyle/>
          <a:p>
            <a:r>
              <a:rPr lang="en-US" sz="2000" b="1" dirty="0"/>
              <a:t>POLE:c.2083T&gt;G pF695V</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481" y="37709"/>
            <a:ext cx="976534" cy="557880"/>
          </a:xfrm>
          <a:prstGeom prst="rect">
            <a:avLst/>
          </a:prstGeom>
        </p:spPr>
      </p:pic>
    </p:spTree>
    <p:extLst>
      <p:ext uri="{BB962C8B-B14F-4D97-AF65-F5344CB8AC3E}">
        <p14:creationId xmlns:p14="http://schemas.microsoft.com/office/powerpoint/2010/main" val="2059103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701" y="912158"/>
            <a:ext cx="11073144" cy="4854303"/>
          </a:xfrm>
          <a:prstGeom prst="rect">
            <a:avLst/>
          </a:prstGeom>
        </p:spPr>
      </p:pic>
      <p:sp>
        <p:nvSpPr>
          <p:cNvPr id="5" name="Rounded Rectangle 4"/>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1481" y="37709"/>
            <a:ext cx="976534" cy="557880"/>
          </a:xfrm>
          <a:prstGeom prst="rect">
            <a:avLst/>
          </a:prstGeom>
        </p:spPr>
      </p:pic>
      <p:cxnSp>
        <p:nvCxnSpPr>
          <p:cNvPr id="8" name="Straight Connector 7"/>
          <p:cNvCxnSpPr/>
          <p:nvPr/>
        </p:nvCxnSpPr>
        <p:spPr>
          <a:xfrm>
            <a:off x="-7815" y="627003"/>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17643" y="55039"/>
            <a:ext cx="8865705" cy="523220"/>
          </a:xfrm>
          <a:prstGeom prst="rect">
            <a:avLst/>
          </a:prstGeom>
          <a:noFill/>
        </p:spPr>
        <p:txBody>
          <a:bodyPr wrap="square" rtlCol="0">
            <a:spAutoFit/>
          </a:bodyPr>
          <a:lstStyle/>
          <a:p>
            <a:r>
              <a:rPr lang="en-US" sz="2800" b="1" dirty="0">
                <a:solidFill>
                  <a:srgbClr val="1C3D6E"/>
                </a:solidFill>
              </a:rPr>
              <a:t>POLE p.F695 is highly conserved from yeast to humans </a:t>
            </a:r>
          </a:p>
        </p:txBody>
      </p:sp>
      <p:sp>
        <p:nvSpPr>
          <p:cNvPr id="10" name="Rectangle 9"/>
          <p:cNvSpPr/>
          <p:nvPr/>
        </p:nvSpPr>
        <p:spPr>
          <a:xfrm>
            <a:off x="5995173" y="1633867"/>
            <a:ext cx="377685" cy="41843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
          <p:cNvSpPr>
            <a:spLocks noGrp="1"/>
          </p:cNvSpPr>
          <p:nvPr>
            <p:ph type="dt" sz="half" idx="10"/>
          </p:nvPr>
        </p:nvSpPr>
        <p:spPr>
          <a:xfrm>
            <a:off x="838200" y="6356350"/>
            <a:ext cx="2743200" cy="365125"/>
          </a:xfrm>
        </p:spPr>
        <p:txBody>
          <a:bodyPr/>
          <a:lstStyle/>
          <a:p>
            <a:fld id="{03330D1F-6F12-4595-9466-9ACA099999C8}" type="datetime1">
              <a:rPr lang="it-IT" smtClean="0"/>
              <a:t>24/06/2024</a:t>
            </a:fld>
            <a:endParaRPr lang="en-US" dirty="0"/>
          </a:p>
        </p:txBody>
      </p:sp>
      <p:sp>
        <p:nvSpPr>
          <p:cNvPr id="12" name="Slide Number Placeholder 2"/>
          <p:cNvSpPr>
            <a:spLocks noGrp="1"/>
          </p:cNvSpPr>
          <p:nvPr>
            <p:ph type="sldNum" sz="quarter" idx="12"/>
          </p:nvPr>
        </p:nvSpPr>
        <p:spPr>
          <a:xfrm>
            <a:off x="8610600" y="6356350"/>
            <a:ext cx="2743200" cy="365125"/>
          </a:xfrm>
        </p:spPr>
        <p:txBody>
          <a:bodyPr/>
          <a:lstStyle/>
          <a:p>
            <a:fld id="{3ACA13C1-3C29-4A84-B088-8D25C2A41364}" type="slidenum">
              <a:rPr lang="en-US" smtClean="0"/>
              <a:t>4</a:t>
            </a:fld>
            <a:endParaRPr lang="en-US"/>
          </a:p>
        </p:txBody>
      </p:sp>
    </p:spTree>
    <p:extLst>
      <p:ext uri="{BB962C8B-B14F-4D97-AF65-F5344CB8AC3E}">
        <p14:creationId xmlns:p14="http://schemas.microsoft.com/office/powerpoint/2010/main" val="3020881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5820" y="1910418"/>
            <a:ext cx="10721340" cy="1200329"/>
          </a:xfrm>
          <a:prstGeom prst="rect">
            <a:avLst/>
          </a:prstGeom>
          <a:solidFill>
            <a:schemeClr val="accent1">
              <a:lumMod val="75000"/>
            </a:schemeClr>
          </a:solidFill>
        </p:spPr>
        <p:txBody>
          <a:bodyPr wrap="square">
            <a:spAutoFit/>
          </a:bodyPr>
          <a:lstStyle/>
          <a:p>
            <a:pPr algn="ctr"/>
            <a:r>
              <a:rPr lang="en-US" sz="2400" b="1" dirty="0">
                <a:solidFill>
                  <a:schemeClr val="bg1"/>
                </a:solidFill>
              </a:rPr>
              <a:t>POLE insufficiency is known to cause developmental abnormalities in humans</a:t>
            </a:r>
            <a:r>
              <a:rPr lang="en-US" sz="2400" b="1" baseline="30000" dirty="0">
                <a:solidFill>
                  <a:schemeClr val="bg1"/>
                </a:solidFill>
              </a:rPr>
              <a:t>18–20</a:t>
            </a:r>
            <a:r>
              <a:rPr lang="en-US" sz="2400" b="1" dirty="0">
                <a:solidFill>
                  <a:schemeClr val="bg1"/>
                </a:solidFill>
              </a:rPr>
              <a:t>, and drive replication stress and genomic instability in mice and C. elegans</a:t>
            </a:r>
            <a:r>
              <a:rPr lang="en-US" sz="2400" b="1" baseline="30000" dirty="0">
                <a:solidFill>
                  <a:schemeClr val="bg1"/>
                </a:solidFill>
              </a:rPr>
              <a:t>21,22</a:t>
            </a:r>
            <a:r>
              <a:rPr lang="en-US" sz="2400" b="1" dirty="0">
                <a:solidFill>
                  <a:schemeClr val="bg1"/>
                </a:solidFill>
              </a:rPr>
              <a:t>, which is generally attributed to </a:t>
            </a:r>
            <a:r>
              <a:rPr lang="en-US" sz="2400" b="1" u="sng" dirty="0">
                <a:solidFill>
                  <a:schemeClr val="bg1"/>
                </a:solidFill>
              </a:rPr>
              <a:t>insufficient origin firing</a:t>
            </a:r>
            <a:r>
              <a:rPr lang="en-US" sz="2400" b="1" dirty="0">
                <a:solidFill>
                  <a:schemeClr val="bg1"/>
                </a:solidFill>
              </a:rPr>
              <a:t>.</a:t>
            </a:r>
          </a:p>
        </p:txBody>
      </p:sp>
      <p:sp>
        <p:nvSpPr>
          <p:cNvPr id="5" name="Rectangle 4"/>
          <p:cNvSpPr/>
          <p:nvPr/>
        </p:nvSpPr>
        <p:spPr>
          <a:xfrm>
            <a:off x="285750" y="3549015"/>
            <a:ext cx="11841480" cy="1200329"/>
          </a:xfrm>
          <a:prstGeom prst="rect">
            <a:avLst/>
          </a:prstGeom>
        </p:spPr>
        <p:txBody>
          <a:bodyPr wrap="square">
            <a:spAutoFit/>
          </a:bodyPr>
          <a:lstStyle/>
          <a:p>
            <a:r>
              <a:rPr lang="en-US" sz="1200" i="1" dirty="0" smtClean="0"/>
              <a:t>1. </a:t>
            </a:r>
            <a:r>
              <a:rPr lang="en-US" sz="1200" i="1" dirty="0"/>
              <a:t>Logan, C. V. et al. DNA polymerase epsilon deficiency causes </a:t>
            </a:r>
            <a:r>
              <a:rPr lang="en-US" sz="1200" i="1" dirty="0" err="1"/>
              <a:t>IMAGe</a:t>
            </a:r>
            <a:r>
              <a:rPr lang="en-US" sz="1200" i="1" dirty="0"/>
              <a:t> syndrome with variable immunodeficiency. Am. J. Hum. Genet. 103, 1038–1044 (2018).</a:t>
            </a:r>
          </a:p>
          <a:p>
            <a:r>
              <a:rPr lang="en-US" sz="1200" i="1" dirty="0"/>
              <a:t>2</a:t>
            </a:r>
            <a:r>
              <a:rPr lang="en-US" sz="1200" i="1" dirty="0" smtClean="0"/>
              <a:t>. </a:t>
            </a:r>
            <a:r>
              <a:rPr lang="en-US" sz="1200" i="1" dirty="0" err="1"/>
              <a:t>Pachlopnik</a:t>
            </a:r>
            <a:r>
              <a:rPr lang="en-US" sz="1200" i="1" dirty="0"/>
              <a:t> </a:t>
            </a:r>
            <a:r>
              <a:rPr lang="en-US" sz="1200" i="1" dirty="0" err="1"/>
              <a:t>Schmid</a:t>
            </a:r>
            <a:r>
              <a:rPr lang="en-US" sz="1200" i="1" dirty="0"/>
              <a:t>, J. et al. Polymerase </a:t>
            </a:r>
            <a:r>
              <a:rPr lang="el-GR" sz="1200" i="1" dirty="0"/>
              <a:t>ε1 </a:t>
            </a:r>
            <a:r>
              <a:rPr lang="en-US" sz="1200" i="1" dirty="0"/>
              <a:t>mutation in a human syndrome with facial </a:t>
            </a:r>
            <a:r>
              <a:rPr lang="en-US" sz="1200" i="1" dirty="0" err="1"/>
              <a:t>dysmorphism</a:t>
            </a:r>
            <a:r>
              <a:rPr lang="en-US" sz="1200" i="1" dirty="0"/>
              <a:t>, immunodeficiency, livedo, and short stature (‘FILS syndrome’). J. Exp. Med. 209, 2323–2330 (2012).</a:t>
            </a:r>
          </a:p>
          <a:p>
            <a:r>
              <a:rPr lang="en-US" sz="1200" i="1" dirty="0"/>
              <a:t>3</a:t>
            </a:r>
            <a:r>
              <a:rPr lang="en-US" sz="1200" i="1" dirty="0" smtClean="0"/>
              <a:t>. </a:t>
            </a:r>
            <a:r>
              <a:rPr lang="en-US" sz="1200" i="1" dirty="0" err="1"/>
              <a:t>Frugoni</a:t>
            </a:r>
            <a:r>
              <a:rPr lang="en-US" sz="1200" i="1" dirty="0"/>
              <a:t>, F. et al. A novel mutation in the POLE2 gene causing combined immunodeficiency. J. Allergy </a:t>
            </a:r>
            <a:r>
              <a:rPr lang="en-US" sz="1200" i="1" dirty="0" err="1"/>
              <a:t>Clin</a:t>
            </a:r>
            <a:r>
              <a:rPr lang="en-US" sz="1200" i="1" dirty="0"/>
              <a:t>. </a:t>
            </a:r>
            <a:r>
              <a:rPr lang="en-US" sz="1200" i="1" dirty="0" err="1"/>
              <a:t>Immunol</a:t>
            </a:r>
            <a:r>
              <a:rPr lang="en-US" sz="1200" i="1" dirty="0"/>
              <a:t>. 137, 635–638.e1 (2016).</a:t>
            </a:r>
          </a:p>
          <a:p>
            <a:r>
              <a:rPr lang="en-US" sz="1200" i="1" dirty="0"/>
              <a:t>4</a:t>
            </a:r>
            <a:r>
              <a:rPr lang="en-US" sz="1200" i="1" dirty="0" smtClean="0"/>
              <a:t>. </a:t>
            </a:r>
            <a:r>
              <a:rPr lang="en-US" sz="1200" i="1" dirty="0" err="1"/>
              <a:t>Bellelli</a:t>
            </a:r>
            <a:r>
              <a:rPr lang="en-US" sz="1200" i="1" dirty="0"/>
              <a:t>, R. et al. Pol</a:t>
            </a:r>
            <a:r>
              <a:rPr lang="el-GR" sz="1200" i="1" dirty="0"/>
              <a:t>ε </a:t>
            </a:r>
            <a:r>
              <a:rPr lang="en-US" sz="1200" i="1" dirty="0"/>
              <a:t>instability drives replication stress, abnormal development, and tumorigenesis. Mol. Cell 70, 707–721.e7 (2018).</a:t>
            </a:r>
          </a:p>
          <a:p>
            <a:r>
              <a:rPr lang="en-US" sz="1200" i="1" dirty="0"/>
              <a:t>5</a:t>
            </a:r>
            <a:r>
              <a:rPr lang="en-US" sz="1200" i="1" dirty="0" smtClean="0"/>
              <a:t>. </a:t>
            </a:r>
            <a:r>
              <a:rPr lang="en-US" sz="1200" i="1" dirty="0" err="1"/>
              <a:t>Bellelli</a:t>
            </a:r>
            <a:r>
              <a:rPr lang="en-US" sz="1200" i="1" dirty="0"/>
              <a:t>, R. et al. Synthetic lethality between DNA polymerase epsilon and RTEL1 in metazoan DNA replication. Cell Rep. 31, 107675 (2020).</a:t>
            </a:r>
          </a:p>
        </p:txBody>
      </p:sp>
      <p:sp>
        <p:nvSpPr>
          <p:cNvPr id="4" name="Rounded Rectangle 3"/>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61481" y="37709"/>
            <a:ext cx="976534" cy="557880"/>
          </a:xfrm>
          <a:prstGeom prst="rect">
            <a:avLst/>
          </a:prstGeom>
        </p:spPr>
      </p:pic>
      <p:sp>
        <p:nvSpPr>
          <p:cNvPr id="8" name="Date Placeholder 1"/>
          <p:cNvSpPr>
            <a:spLocks noGrp="1"/>
          </p:cNvSpPr>
          <p:nvPr>
            <p:ph type="dt" sz="half" idx="10"/>
          </p:nvPr>
        </p:nvSpPr>
        <p:spPr>
          <a:xfrm>
            <a:off x="838200" y="6356350"/>
            <a:ext cx="2743200" cy="365125"/>
          </a:xfrm>
        </p:spPr>
        <p:txBody>
          <a:bodyPr/>
          <a:lstStyle/>
          <a:p>
            <a:fld id="{03330D1F-6F12-4595-9466-9ACA099999C8}" type="datetime1">
              <a:rPr lang="it-IT" smtClean="0"/>
              <a:t>24/06/2024</a:t>
            </a:fld>
            <a:endParaRPr lang="en-US" dirty="0"/>
          </a:p>
        </p:txBody>
      </p:sp>
      <p:sp>
        <p:nvSpPr>
          <p:cNvPr id="9" name="Slide Number Placeholder 2"/>
          <p:cNvSpPr>
            <a:spLocks noGrp="1"/>
          </p:cNvSpPr>
          <p:nvPr>
            <p:ph type="sldNum" sz="quarter" idx="12"/>
          </p:nvPr>
        </p:nvSpPr>
        <p:spPr>
          <a:xfrm>
            <a:off x="8610600" y="6356350"/>
            <a:ext cx="2743200" cy="365125"/>
          </a:xfrm>
        </p:spPr>
        <p:txBody>
          <a:bodyPr/>
          <a:lstStyle/>
          <a:p>
            <a:fld id="{3ACA13C1-3C29-4A84-B088-8D25C2A41364}" type="slidenum">
              <a:rPr lang="en-US" smtClean="0"/>
              <a:t>5</a:t>
            </a:fld>
            <a:endParaRPr lang="en-US"/>
          </a:p>
        </p:txBody>
      </p:sp>
    </p:spTree>
    <p:extLst>
      <p:ext uri="{BB962C8B-B14F-4D97-AF65-F5344CB8AC3E}">
        <p14:creationId xmlns:p14="http://schemas.microsoft.com/office/powerpoint/2010/main" val="2734634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984" y="4788914"/>
            <a:ext cx="11831445" cy="1600438"/>
          </a:xfrm>
          <a:prstGeom prst="rect">
            <a:avLst/>
          </a:prstGeom>
        </p:spPr>
        <p:txBody>
          <a:bodyPr wrap="square">
            <a:spAutoFit/>
          </a:bodyPr>
          <a:lstStyle/>
          <a:p>
            <a:pPr marL="285750" indent="-285750">
              <a:buFont typeface="Wingdings" panose="05000000000000000000" pitchFamily="2" charset="2"/>
              <a:buChar char="q"/>
            </a:pPr>
            <a:r>
              <a:rPr lang="en-US" dirty="0"/>
              <a:t>Both unselected POL-MUTs and </a:t>
            </a:r>
            <a:r>
              <a:rPr lang="en-US" b="1" dirty="0"/>
              <a:t>POL-non-EDMs</a:t>
            </a:r>
            <a:r>
              <a:rPr lang="en-US" dirty="0"/>
              <a:t> could serve as </a:t>
            </a:r>
            <a:r>
              <a:rPr lang="en-US" b="1" dirty="0"/>
              <a:t>biomarkers</a:t>
            </a:r>
            <a:r>
              <a:rPr lang="en-US" dirty="0"/>
              <a:t> in screening </a:t>
            </a:r>
            <a:r>
              <a:rPr lang="en-US" b="1" dirty="0"/>
              <a:t>responders in ICI treatments</a:t>
            </a:r>
          </a:p>
          <a:p>
            <a:r>
              <a:rPr lang="en-US" dirty="0"/>
              <a:t>in addition to POL-EDMs in integrated cohorts containing </a:t>
            </a:r>
            <a:r>
              <a:rPr lang="en-US" b="1" dirty="0"/>
              <a:t>2862 cancer patients </a:t>
            </a:r>
            <a:r>
              <a:rPr lang="en-US" dirty="0"/>
              <a:t>receiving </a:t>
            </a:r>
            <a:r>
              <a:rPr lang="en-US" b="1" dirty="0"/>
              <a:t>immunotherapy</a:t>
            </a:r>
            <a:r>
              <a:rPr lang="en-US" dirty="0"/>
              <a:t>;</a:t>
            </a:r>
          </a:p>
          <a:p>
            <a:endParaRPr lang="en-US" sz="800" dirty="0"/>
          </a:p>
          <a:p>
            <a:pPr marL="285750" indent="-285750">
              <a:buFont typeface="Wingdings" panose="05000000000000000000" pitchFamily="2" charset="2"/>
              <a:buChar char="q"/>
            </a:pPr>
            <a:r>
              <a:rPr lang="en-US" b="1" dirty="0"/>
              <a:t>POL-non-EDM is associated with an activated immune response, even in low-TMB tumors</a:t>
            </a:r>
            <a:r>
              <a:rPr lang="en-US" dirty="0"/>
              <a:t>, suggesting that some POL-MUTs might be able to trigger an immune response via some patterns independent of </a:t>
            </a:r>
            <a:r>
              <a:rPr lang="en-US" dirty="0" err="1"/>
              <a:t>hypermutant</a:t>
            </a:r>
            <a:r>
              <a:rPr lang="en-US" dirty="0"/>
              <a:t> status, such as serving as </a:t>
            </a:r>
            <a:r>
              <a:rPr lang="en-US" dirty="0" err="1"/>
              <a:t>neoantigens</a:t>
            </a:r>
            <a:r>
              <a:rPr lang="en-US" dirty="0"/>
              <a:t> with high immunogenicity and directly connecting to immune pathways such as some DDR pathways.</a:t>
            </a:r>
          </a:p>
        </p:txBody>
      </p:sp>
      <p:pic>
        <p:nvPicPr>
          <p:cNvPr id="8" name="Picture 7"/>
          <p:cNvPicPr>
            <a:picLocks noChangeAspect="1"/>
          </p:cNvPicPr>
          <p:nvPr/>
        </p:nvPicPr>
        <p:blipFill>
          <a:blip r:embed="rId2"/>
          <a:stretch>
            <a:fillRect/>
          </a:stretch>
        </p:blipFill>
        <p:spPr>
          <a:xfrm>
            <a:off x="594731" y="1258160"/>
            <a:ext cx="3206915" cy="3283119"/>
          </a:xfrm>
          <a:prstGeom prst="rect">
            <a:avLst/>
          </a:prstGeom>
        </p:spPr>
      </p:pic>
      <p:pic>
        <p:nvPicPr>
          <p:cNvPr id="9" name="Picture 8"/>
          <p:cNvPicPr>
            <a:picLocks noChangeAspect="1"/>
          </p:cNvPicPr>
          <p:nvPr/>
        </p:nvPicPr>
        <p:blipFill rotWithShape="1">
          <a:blip r:embed="rId3"/>
          <a:srcRect t="2239"/>
          <a:stretch/>
        </p:blipFill>
        <p:spPr>
          <a:xfrm>
            <a:off x="4760083" y="772886"/>
            <a:ext cx="6062155" cy="3979808"/>
          </a:xfrm>
          <a:prstGeom prst="rect">
            <a:avLst/>
          </a:prstGeom>
        </p:spPr>
      </p:pic>
      <p:cxnSp>
        <p:nvCxnSpPr>
          <p:cNvPr id="10" name="Straight Connector 9"/>
          <p:cNvCxnSpPr/>
          <p:nvPr/>
        </p:nvCxnSpPr>
        <p:spPr>
          <a:xfrm>
            <a:off x="-7815" y="689085"/>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008184" y="7510"/>
            <a:ext cx="7735609" cy="707886"/>
          </a:xfrm>
          <a:prstGeom prst="rect">
            <a:avLst/>
          </a:prstGeom>
        </p:spPr>
        <p:txBody>
          <a:bodyPr wrap="square">
            <a:spAutoFit/>
          </a:bodyPr>
          <a:lstStyle/>
          <a:p>
            <a:pPr algn="ctr"/>
            <a:r>
              <a:rPr lang="en-US" sz="2000" b="1" dirty="0">
                <a:solidFill>
                  <a:schemeClr val="accent5">
                    <a:lumMod val="75000"/>
                  </a:schemeClr>
                </a:solidFill>
                <a:latin typeface="Calibri" panose="020F0502020204030204" pitchFamily="34" charset="0"/>
                <a:cs typeface="Calibri" panose="020F0502020204030204" pitchFamily="34" charset="0"/>
              </a:rPr>
              <a:t>POLE/POLD1 mutation in non-exonuclease domain matters for predicting efficacy of immune-checkpoint-inhibitors</a:t>
            </a:r>
          </a:p>
        </p:txBody>
      </p:sp>
      <p:sp>
        <p:nvSpPr>
          <p:cNvPr id="13" name="Rectangle 12"/>
          <p:cNvSpPr/>
          <p:nvPr/>
        </p:nvSpPr>
        <p:spPr>
          <a:xfrm>
            <a:off x="9408280" y="6330596"/>
            <a:ext cx="2534092" cy="307777"/>
          </a:xfrm>
          <a:prstGeom prst="rect">
            <a:avLst/>
          </a:prstGeom>
        </p:spPr>
        <p:txBody>
          <a:bodyPr wrap="none">
            <a:spAutoFit/>
          </a:bodyPr>
          <a:lstStyle/>
          <a:p>
            <a:r>
              <a:rPr lang="en-US" sz="1400" i="1" dirty="0" err="1">
                <a:solidFill>
                  <a:schemeClr val="bg2">
                    <a:lumMod val="50000"/>
                  </a:schemeClr>
                </a:solidFill>
                <a:latin typeface="Calibri" panose="020F0502020204030204" pitchFamily="34" charset="0"/>
                <a:cs typeface="Calibri" panose="020F0502020204030204" pitchFamily="34" charset="0"/>
              </a:rPr>
              <a:t>Clin</a:t>
            </a:r>
            <a:r>
              <a:rPr lang="en-US" sz="1400" i="1" dirty="0">
                <a:solidFill>
                  <a:schemeClr val="bg2">
                    <a:lumMod val="50000"/>
                  </a:schemeClr>
                </a:solidFill>
                <a:latin typeface="Calibri" panose="020F0502020204030204" pitchFamily="34" charset="0"/>
                <a:cs typeface="Calibri" panose="020F0502020204030204" pitchFamily="34" charset="0"/>
              </a:rPr>
              <a:t>. Transl. Med. </a:t>
            </a:r>
            <a:r>
              <a:rPr lang="en-US" sz="1400" dirty="0">
                <a:solidFill>
                  <a:schemeClr val="bg2">
                    <a:lumMod val="50000"/>
                  </a:schemeClr>
                </a:solidFill>
                <a:latin typeface="Calibri" panose="020F0502020204030204" pitchFamily="34" charset="0"/>
                <a:cs typeface="Calibri" panose="020F0502020204030204" pitchFamily="34" charset="0"/>
              </a:rPr>
              <a:t>2021;11:e524</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1481" y="37709"/>
            <a:ext cx="976534" cy="557880"/>
          </a:xfrm>
          <a:prstGeom prst="rect">
            <a:avLst/>
          </a:prstGeom>
        </p:spPr>
      </p:pic>
      <p:sp>
        <p:nvSpPr>
          <p:cNvPr id="14" name="Date Placeholder 1"/>
          <p:cNvSpPr>
            <a:spLocks noGrp="1"/>
          </p:cNvSpPr>
          <p:nvPr>
            <p:ph type="dt" sz="half" idx="10"/>
          </p:nvPr>
        </p:nvSpPr>
        <p:spPr>
          <a:xfrm>
            <a:off x="838200" y="6476096"/>
            <a:ext cx="2743200" cy="365125"/>
          </a:xfrm>
        </p:spPr>
        <p:txBody>
          <a:bodyPr/>
          <a:lstStyle/>
          <a:p>
            <a:fld id="{03330D1F-6F12-4595-9466-9ACA099999C8}" type="datetime1">
              <a:rPr lang="it-IT" smtClean="0"/>
              <a:t>24/06/2024</a:t>
            </a:fld>
            <a:endParaRPr lang="en-US" dirty="0"/>
          </a:p>
        </p:txBody>
      </p:sp>
      <p:sp>
        <p:nvSpPr>
          <p:cNvPr id="15" name="Slide Number Placeholder 2"/>
          <p:cNvSpPr>
            <a:spLocks noGrp="1"/>
          </p:cNvSpPr>
          <p:nvPr>
            <p:ph type="sldNum" sz="quarter" idx="12"/>
          </p:nvPr>
        </p:nvSpPr>
        <p:spPr>
          <a:xfrm>
            <a:off x="9329055" y="6476096"/>
            <a:ext cx="2743200" cy="365125"/>
          </a:xfrm>
        </p:spPr>
        <p:txBody>
          <a:bodyPr/>
          <a:lstStyle/>
          <a:p>
            <a:fld id="{3ACA13C1-3C29-4A84-B088-8D25C2A41364}" type="slidenum">
              <a:rPr lang="en-US" smtClean="0"/>
              <a:t>6</a:t>
            </a:fld>
            <a:endParaRPr lang="en-US" dirty="0"/>
          </a:p>
        </p:txBody>
      </p:sp>
      <p:sp>
        <p:nvSpPr>
          <p:cNvPr id="16" name="Rounded Rectangle 15"/>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8400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00" r="1010" b="89477"/>
          <a:stretch/>
        </p:blipFill>
        <p:spPr>
          <a:xfrm>
            <a:off x="244637" y="1241081"/>
            <a:ext cx="11767457" cy="380891"/>
          </a:xfrm>
          <a:prstGeom prst="rect">
            <a:avLst/>
          </a:prstGeom>
        </p:spPr>
      </p:pic>
      <p:sp>
        <p:nvSpPr>
          <p:cNvPr id="5" name="TextBox 4"/>
          <p:cNvSpPr txBox="1"/>
          <p:nvPr/>
        </p:nvSpPr>
        <p:spPr>
          <a:xfrm>
            <a:off x="-19418" y="77341"/>
            <a:ext cx="12234648" cy="523220"/>
          </a:xfrm>
          <a:prstGeom prst="rect">
            <a:avLst/>
          </a:prstGeom>
          <a:noFill/>
        </p:spPr>
        <p:txBody>
          <a:bodyPr wrap="square" rtlCol="0">
            <a:spAutoFit/>
          </a:bodyPr>
          <a:lstStyle/>
          <a:p>
            <a:pPr algn="ctr"/>
            <a:r>
              <a:rPr lang="en-US" sz="2800" b="1" dirty="0">
                <a:solidFill>
                  <a:srgbClr val="1C3D6E"/>
                </a:solidFill>
              </a:rPr>
              <a:t>Functional Characterization of VUS Variants Identified in </a:t>
            </a:r>
            <a:r>
              <a:rPr lang="en-US" sz="2800" b="1" i="1" dirty="0">
                <a:solidFill>
                  <a:srgbClr val="1C3D6E"/>
                </a:solidFill>
              </a:rPr>
              <a:t>POLE</a:t>
            </a:r>
            <a:endParaRPr lang="en-US" sz="2800" b="1" dirty="0">
              <a:solidFill>
                <a:srgbClr val="1C3D6E"/>
              </a:solidFill>
            </a:endParaRPr>
          </a:p>
        </p:txBody>
      </p:sp>
      <p:sp>
        <p:nvSpPr>
          <p:cNvPr id="6"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7815" y="644214"/>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Date Placeholder 1"/>
          <p:cNvSpPr>
            <a:spLocks noGrp="1"/>
          </p:cNvSpPr>
          <p:nvPr>
            <p:ph type="dt" sz="half" idx="10"/>
          </p:nvPr>
        </p:nvSpPr>
        <p:spPr>
          <a:xfrm>
            <a:off x="838200" y="6356350"/>
            <a:ext cx="2743200" cy="365125"/>
          </a:xfrm>
        </p:spPr>
        <p:txBody>
          <a:bodyPr/>
          <a:lstStyle/>
          <a:p>
            <a:fld id="{03330D1F-6F12-4595-9466-9ACA099999C8}" type="datetime1">
              <a:rPr lang="it-IT" smtClean="0"/>
              <a:t>24/06/2024</a:t>
            </a:fld>
            <a:endParaRPr lang="en-US"/>
          </a:p>
        </p:txBody>
      </p:sp>
      <p:sp>
        <p:nvSpPr>
          <p:cNvPr id="9" name="Slide Number Placeholder 2"/>
          <p:cNvSpPr>
            <a:spLocks noGrp="1"/>
          </p:cNvSpPr>
          <p:nvPr>
            <p:ph type="sldNum" sz="quarter" idx="12"/>
          </p:nvPr>
        </p:nvSpPr>
        <p:spPr>
          <a:xfrm>
            <a:off x="8610600" y="6356350"/>
            <a:ext cx="2743200" cy="365125"/>
          </a:xfrm>
        </p:spPr>
        <p:txBody>
          <a:bodyPr/>
          <a:lstStyle/>
          <a:p>
            <a:fld id="{3ACA13C1-3C29-4A84-B088-8D25C2A41364}" type="slidenum">
              <a:rPr lang="en-US" smtClean="0"/>
              <a:t>7</a:t>
            </a:fld>
            <a:endParaRPr lang="en-US"/>
          </a:p>
        </p:txBody>
      </p:sp>
      <p:sp>
        <p:nvSpPr>
          <p:cNvPr id="10" name="Rounded Rectangle 9"/>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382515" y="4574349"/>
            <a:ext cx="5687647" cy="369332"/>
          </a:xfrm>
          <a:prstGeom prst="rect">
            <a:avLst/>
          </a:prstGeom>
          <a:noFill/>
        </p:spPr>
        <p:txBody>
          <a:bodyPr wrap="none" rtlCol="0">
            <a:spAutoFit/>
          </a:bodyPr>
          <a:lstStyle/>
          <a:p>
            <a:pPr marL="285750" indent="-285750">
              <a:buFont typeface="Wingdings" panose="05000000000000000000" pitchFamily="2" charset="2"/>
              <a:buChar char="q"/>
            </a:pPr>
            <a:r>
              <a:rPr lang="en-US" dirty="0"/>
              <a:t>F695V is located within the </a:t>
            </a:r>
            <a:r>
              <a:rPr lang="en-US" dirty="0" err="1"/>
              <a:t>DNA_pol_B</a:t>
            </a:r>
            <a:r>
              <a:rPr lang="en-US" dirty="0"/>
              <a:t> domain of POLE</a:t>
            </a:r>
          </a:p>
        </p:txBody>
      </p:sp>
      <p:sp>
        <p:nvSpPr>
          <p:cNvPr id="14" name="Down Arrow 13"/>
          <p:cNvSpPr/>
          <p:nvPr/>
        </p:nvSpPr>
        <p:spPr>
          <a:xfrm>
            <a:off x="5856370" y="5036318"/>
            <a:ext cx="739940" cy="2241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878591" y="5399861"/>
            <a:ext cx="3468199" cy="923330"/>
          </a:xfrm>
          <a:prstGeom prst="rect">
            <a:avLst/>
          </a:prstGeom>
          <a:ln>
            <a:noFill/>
          </a:ln>
        </p:spPr>
        <p:txBody>
          <a:bodyPr wrap="square">
            <a:spAutoFit/>
          </a:bodyPr>
          <a:lstStyle/>
          <a:p>
            <a:pPr algn="ctr"/>
            <a:r>
              <a:rPr lang="en-US" b="1" dirty="0">
                <a:solidFill>
                  <a:schemeClr val="accent5"/>
                </a:solidFill>
              </a:rPr>
              <a:t>Functional genomics using experimental eukaryotic model organisms</a:t>
            </a:r>
          </a:p>
        </p:txBody>
      </p:sp>
      <p:sp>
        <p:nvSpPr>
          <p:cNvPr id="16" name="Rectangle 15"/>
          <p:cNvSpPr/>
          <p:nvPr/>
        </p:nvSpPr>
        <p:spPr>
          <a:xfrm>
            <a:off x="238676" y="1211336"/>
            <a:ext cx="11773417" cy="32639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239711" y="709483"/>
            <a:ext cx="1697943" cy="467800"/>
          </a:xfrm>
          <a:prstGeom prst="rect">
            <a:avLst/>
          </a:prstGeom>
        </p:spPr>
      </p:pic>
      <p:pic>
        <p:nvPicPr>
          <p:cNvPr id="18" name="Picture 17"/>
          <p:cNvPicPr>
            <a:picLocks noChangeAspect="1"/>
          </p:cNvPicPr>
          <p:nvPr/>
        </p:nvPicPr>
        <p:blipFill rotWithShape="1">
          <a:blip r:embed="rId2"/>
          <a:srcRect l="1100" t="23755" r="1010"/>
          <a:stretch/>
        </p:blipFill>
        <p:spPr>
          <a:xfrm>
            <a:off x="250597" y="1626767"/>
            <a:ext cx="11767457" cy="2759823"/>
          </a:xfrm>
          <a:prstGeom prst="rect">
            <a:avLst/>
          </a:prstGeom>
        </p:spPr>
      </p:pic>
      <p:sp>
        <p:nvSpPr>
          <p:cNvPr id="11" name="Down Arrow 10"/>
          <p:cNvSpPr/>
          <p:nvPr/>
        </p:nvSpPr>
        <p:spPr>
          <a:xfrm flipV="1">
            <a:off x="3500469" y="3692410"/>
            <a:ext cx="218661" cy="308113"/>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335578" y="4000523"/>
            <a:ext cx="2767104" cy="400110"/>
          </a:xfrm>
          <a:prstGeom prst="rect">
            <a:avLst/>
          </a:prstGeom>
          <a:noFill/>
        </p:spPr>
        <p:txBody>
          <a:bodyPr wrap="none" rtlCol="0">
            <a:spAutoFit/>
          </a:bodyPr>
          <a:lstStyle/>
          <a:p>
            <a:r>
              <a:rPr lang="en-US" sz="2000" b="1" dirty="0"/>
              <a:t>POLE:c.2083T&gt;G pF695V</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1481" y="37709"/>
            <a:ext cx="976534" cy="557880"/>
          </a:xfrm>
          <a:prstGeom prst="rect">
            <a:avLst/>
          </a:prstGeom>
        </p:spPr>
      </p:pic>
      <p:sp>
        <p:nvSpPr>
          <p:cNvPr id="19" name="Rectangle 18"/>
          <p:cNvSpPr/>
          <p:nvPr/>
        </p:nvSpPr>
        <p:spPr>
          <a:xfrm>
            <a:off x="2122519" y="5399862"/>
            <a:ext cx="3468199" cy="923330"/>
          </a:xfrm>
          <a:prstGeom prst="rect">
            <a:avLst/>
          </a:prstGeom>
          <a:ln>
            <a:noFill/>
          </a:ln>
        </p:spPr>
        <p:txBody>
          <a:bodyPr wrap="square">
            <a:spAutoFit/>
          </a:bodyPr>
          <a:lstStyle/>
          <a:p>
            <a:pPr algn="ctr"/>
            <a:r>
              <a:rPr lang="en-US" b="1" dirty="0">
                <a:solidFill>
                  <a:schemeClr val="accent5"/>
                </a:solidFill>
              </a:rPr>
              <a:t>Biophysical-structural analyses and molecular dynamics structural predictions</a:t>
            </a:r>
          </a:p>
        </p:txBody>
      </p:sp>
      <p:sp>
        <p:nvSpPr>
          <p:cNvPr id="2" name="Rounded Rectangle 1"/>
          <p:cNvSpPr/>
          <p:nvPr/>
        </p:nvSpPr>
        <p:spPr>
          <a:xfrm>
            <a:off x="2122519" y="5310420"/>
            <a:ext cx="3468199" cy="10638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879574" y="5321305"/>
            <a:ext cx="3468199" cy="10529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22515" y="5399863"/>
            <a:ext cx="3468199" cy="923330"/>
          </a:xfrm>
          <a:prstGeom prst="rect">
            <a:avLst/>
          </a:prstGeom>
          <a:ln>
            <a:noFill/>
          </a:ln>
        </p:spPr>
        <p:txBody>
          <a:bodyPr wrap="square">
            <a:spAutoFit/>
          </a:bodyPr>
          <a:lstStyle/>
          <a:p>
            <a:pPr algn="ctr"/>
            <a:r>
              <a:rPr lang="en-US" b="1" dirty="0">
                <a:solidFill>
                  <a:schemeClr val="accent1">
                    <a:lumMod val="40000"/>
                    <a:lumOff val="60000"/>
                  </a:schemeClr>
                </a:solidFill>
              </a:rPr>
              <a:t>Biophysical-structural analyses and molecular dynamics structural predictions</a:t>
            </a:r>
          </a:p>
        </p:txBody>
      </p:sp>
      <p:sp>
        <p:nvSpPr>
          <p:cNvPr id="23" name="Rounded Rectangle 22"/>
          <p:cNvSpPr/>
          <p:nvPr/>
        </p:nvSpPr>
        <p:spPr>
          <a:xfrm>
            <a:off x="2122515" y="5310421"/>
            <a:ext cx="3468199" cy="10638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spTree>
    <p:extLst>
      <p:ext uri="{BB962C8B-B14F-4D97-AF65-F5344CB8AC3E}">
        <p14:creationId xmlns:p14="http://schemas.microsoft.com/office/powerpoint/2010/main" val="8281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76400" y="365760"/>
            <a:ext cx="184731" cy="369332"/>
          </a:xfrm>
          <a:prstGeom prst="rect">
            <a:avLst/>
          </a:prstGeom>
          <a:noFill/>
        </p:spPr>
        <p:txBody>
          <a:bodyPr wrap="none" rtlCol="0">
            <a:spAutoFit/>
          </a:bodyPr>
          <a:lstStyle/>
          <a:p>
            <a:endParaRPr lang="en-US" dirty="0"/>
          </a:p>
        </p:txBody>
      </p:sp>
      <p:sp>
        <p:nvSpPr>
          <p:cNvPr id="8" name="TextBox 7"/>
          <p:cNvSpPr txBox="1"/>
          <p:nvPr/>
        </p:nvSpPr>
        <p:spPr>
          <a:xfrm>
            <a:off x="896" y="76933"/>
            <a:ext cx="12191104" cy="523220"/>
          </a:xfrm>
          <a:prstGeom prst="rect">
            <a:avLst/>
          </a:prstGeom>
          <a:noFill/>
        </p:spPr>
        <p:txBody>
          <a:bodyPr wrap="square" rtlCol="0">
            <a:spAutoFit/>
          </a:bodyPr>
          <a:lstStyle/>
          <a:p>
            <a:pPr algn="ctr"/>
            <a:r>
              <a:rPr lang="en-US" sz="2800" b="1" dirty="0">
                <a:solidFill>
                  <a:srgbClr val="1C3D6E"/>
                </a:solidFill>
              </a:rPr>
              <a:t>Functional Studies of POLE F695V in Experimental Model Systems</a:t>
            </a:r>
          </a:p>
        </p:txBody>
      </p:sp>
      <p:sp>
        <p:nvSpPr>
          <p:cNvPr id="9"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12791" y="617575"/>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Date Placeholder 1"/>
          <p:cNvSpPr>
            <a:spLocks noGrp="1"/>
          </p:cNvSpPr>
          <p:nvPr>
            <p:ph type="dt" sz="half" idx="10"/>
          </p:nvPr>
        </p:nvSpPr>
        <p:spPr>
          <a:xfrm>
            <a:off x="838200" y="6356350"/>
            <a:ext cx="2743200" cy="365125"/>
          </a:xfrm>
        </p:spPr>
        <p:txBody>
          <a:bodyPr/>
          <a:lstStyle/>
          <a:p>
            <a:fld id="{03330D1F-6F12-4595-9466-9ACA099999C8}" type="datetime1">
              <a:rPr lang="it-IT" smtClean="0"/>
              <a:t>24/06/2024</a:t>
            </a:fld>
            <a:endParaRPr lang="en-US" dirty="0"/>
          </a:p>
        </p:txBody>
      </p:sp>
      <p:sp>
        <p:nvSpPr>
          <p:cNvPr id="12" name="Slide Number Placeholder 2"/>
          <p:cNvSpPr>
            <a:spLocks noGrp="1"/>
          </p:cNvSpPr>
          <p:nvPr>
            <p:ph type="sldNum" sz="quarter" idx="12"/>
          </p:nvPr>
        </p:nvSpPr>
        <p:spPr>
          <a:xfrm>
            <a:off x="8610600" y="6356350"/>
            <a:ext cx="2743200" cy="365125"/>
          </a:xfrm>
        </p:spPr>
        <p:txBody>
          <a:bodyPr/>
          <a:lstStyle/>
          <a:p>
            <a:fld id="{3ACA13C1-3C29-4A84-B088-8D25C2A41364}" type="slidenum">
              <a:rPr lang="en-US" smtClean="0"/>
              <a:t>8</a:t>
            </a:fld>
            <a:endParaRPr lang="en-US"/>
          </a:p>
        </p:txBody>
      </p:sp>
      <p:sp>
        <p:nvSpPr>
          <p:cNvPr id="13" name="Rounded Rectangle 12"/>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2002" y="35727"/>
            <a:ext cx="966014" cy="551870"/>
          </a:xfrm>
          <a:prstGeom prst="rect">
            <a:avLst/>
          </a:prstGeom>
        </p:spPr>
      </p:pic>
      <p:grpSp>
        <p:nvGrpSpPr>
          <p:cNvPr id="26" name="Group 25"/>
          <p:cNvGrpSpPr/>
          <p:nvPr/>
        </p:nvGrpSpPr>
        <p:grpSpPr>
          <a:xfrm>
            <a:off x="125614" y="851292"/>
            <a:ext cx="11841459" cy="2283543"/>
            <a:chOff x="141476" y="975902"/>
            <a:chExt cx="11841459" cy="2283543"/>
          </a:xfrm>
        </p:grpSpPr>
        <p:sp>
          <p:nvSpPr>
            <p:cNvPr id="6" name="Rectangle 5"/>
            <p:cNvSpPr/>
            <p:nvPr/>
          </p:nvSpPr>
          <p:spPr>
            <a:xfrm>
              <a:off x="141476" y="975902"/>
              <a:ext cx="2534220" cy="369332"/>
            </a:xfrm>
            <a:prstGeom prst="rect">
              <a:avLst/>
            </a:prstGeom>
          </p:spPr>
          <p:txBody>
            <a:bodyPr wrap="none">
              <a:spAutoFit/>
            </a:bodyPr>
            <a:lstStyle/>
            <a:p>
              <a:r>
                <a:rPr lang="en-US" b="1" dirty="0">
                  <a:solidFill>
                    <a:schemeClr val="accent5"/>
                  </a:solidFill>
                </a:rPr>
                <a:t>Yeast as model organism</a:t>
              </a:r>
            </a:p>
          </p:txBody>
        </p:sp>
        <p:sp>
          <p:nvSpPr>
            <p:cNvPr id="15" name="Rectangle 14"/>
            <p:cNvSpPr/>
            <p:nvPr/>
          </p:nvSpPr>
          <p:spPr>
            <a:xfrm>
              <a:off x="2620185" y="978554"/>
              <a:ext cx="6894874" cy="338554"/>
            </a:xfrm>
            <a:prstGeom prst="rect">
              <a:avLst/>
            </a:prstGeom>
          </p:spPr>
          <p:txBody>
            <a:bodyPr wrap="square">
              <a:spAutoFit/>
            </a:bodyPr>
            <a:lstStyle/>
            <a:p>
              <a:r>
                <a:rPr lang="en-US" sz="1600" b="1" dirty="0">
                  <a:solidFill>
                    <a:schemeClr val="accent5"/>
                  </a:solidFill>
                </a:rPr>
                <a:t>Mutagenesis of Pol2 in the nucleotide corresponding to that of the human gene</a:t>
              </a:r>
            </a:p>
          </p:txBody>
        </p:sp>
        <p:sp>
          <p:nvSpPr>
            <p:cNvPr id="19" name="Rectangle 18"/>
            <p:cNvSpPr/>
            <p:nvPr/>
          </p:nvSpPr>
          <p:spPr>
            <a:xfrm>
              <a:off x="9738923" y="978554"/>
              <a:ext cx="2244012" cy="584775"/>
            </a:xfrm>
            <a:prstGeom prst="rect">
              <a:avLst/>
            </a:prstGeom>
          </p:spPr>
          <p:txBody>
            <a:bodyPr wrap="none">
              <a:spAutoFit/>
            </a:bodyPr>
            <a:lstStyle/>
            <a:p>
              <a:pPr algn="ctr"/>
              <a:r>
                <a:rPr lang="en-US" sz="1600" b="1" i="0" dirty="0">
                  <a:solidFill>
                    <a:schemeClr val="accent5"/>
                  </a:solidFill>
                  <a:effectLst/>
                </a:rPr>
                <a:t>Yeast-based</a:t>
              </a:r>
            </a:p>
            <a:p>
              <a:pPr algn="ctr"/>
              <a:r>
                <a:rPr lang="en-US" sz="1600" b="1" i="1" dirty="0">
                  <a:solidFill>
                    <a:schemeClr val="accent5"/>
                  </a:solidFill>
                  <a:effectLst/>
                </a:rPr>
                <a:t>in vivo </a:t>
              </a:r>
              <a:r>
                <a:rPr lang="en-US" sz="1600" b="1" i="0" dirty="0">
                  <a:solidFill>
                    <a:schemeClr val="accent5"/>
                  </a:solidFill>
                  <a:effectLst/>
                </a:rPr>
                <a:t>functional assays</a:t>
              </a:r>
            </a:p>
          </p:txBody>
        </p:sp>
        <p:pic>
          <p:nvPicPr>
            <p:cNvPr id="20" name="Picture 19"/>
            <p:cNvPicPr>
              <a:picLocks noChangeAspect="1"/>
            </p:cNvPicPr>
            <p:nvPr/>
          </p:nvPicPr>
          <p:blipFill>
            <a:blip r:embed="rId4"/>
            <a:stretch>
              <a:fillRect/>
            </a:stretch>
          </p:blipFill>
          <p:spPr>
            <a:xfrm>
              <a:off x="989486" y="1808355"/>
              <a:ext cx="838200" cy="838200"/>
            </a:xfrm>
            <a:prstGeom prst="rect">
              <a:avLst/>
            </a:prstGeom>
          </p:spPr>
        </p:pic>
        <p:pic>
          <p:nvPicPr>
            <p:cNvPr id="21" name="Picture 20"/>
            <p:cNvPicPr>
              <a:picLocks noChangeAspect="1"/>
            </p:cNvPicPr>
            <p:nvPr/>
          </p:nvPicPr>
          <p:blipFill rotWithShape="1">
            <a:blip r:embed="rId5"/>
            <a:srcRect b="28301"/>
            <a:stretch/>
          </p:blipFill>
          <p:spPr>
            <a:xfrm>
              <a:off x="2842327" y="1428681"/>
              <a:ext cx="6450591" cy="1597548"/>
            </a:xfrm>
            <a:prstGeom prst="rect">
              <a:avLst/>
            </a:prstGeom>
          </p:spPr>
        </p:pic>
        <p:sp>
          <p:nvSpPr>
            <p:cNvPr id="22" name="Rectangle 21"/>
            <p:cNvSpPr/>
            <p:nvPr/>
          </p:nvSpPr>
          <p:spPr>
            <a:xfrm>
              <a:off x="240862" y="1285292"/>
              <a:ext cx="2335448" cy="307777"/>
            </a:xfrm>
            <a:prstGeom prst="rect">
              <a:avLst/>
            </a:prstGeom>
          </p:spPr>
          <p:txBody>
            <a:bodyPr wrap="none">
              <a:spAutoFit/>
            </a:bodyPr>
            <a:lstStyle/>
            <a:p>
              <a:r>
                <a:rPr lang="en-US" sz="1400" b="1" i="0" dirty="0">
                  <a:solidFill>
                    <a:schemeClr val="accent5"/>
                  </a:solidFill>
                  <a:effectLst/>
                </a:rPr>
                <a:t>Pol2 yeast </a:t>
              </a:r>
              <a:r>
                <a:rPr lang="en-US" sz="1400" b="1" i="0" dirty="0" err="1">
                  <a:solidFill>
                    <a:schemeClr val="accent5"/>
                  </a:solidFill>
                  <a:effectLst/>
                </a:rPr>
                <a:t>ortholog</a:t>
              </a:r>
              <a:r>
                <a:rPr lang="en-US" sz="1400" b="1" i="0" dirty="0">
                  <a:solidFill>
                    <a:schemeClr val="accent5"/>
                  </a:solidFill>
                  <a:effectLst/>
                </a:rPr>
                <a:t> of </a:t>
              </a:r>
              <a:r>
                <a:rPr lang="en-US" sz="1400" b="1" i="0" dirty="0" err="1">
                  <a:solidFill>
                    <a:schemeClr val="accent5"/>
                  </a:solidFill>
                  <a:effectLst/>
                </a:rPr>
                <a:t>hPOLE</a:t>
              </a:r>
              <a:endParaRPr lang="en-US" sz="1400" b="1" i="0" dirty="0">
                <a:solidFill>
                  <a:schemeClr val="accent5"/>
                </a:solidFill>
                <a:effectLst/>
              </a:endParaRPr>
            </a:p>
          </p:txBody>
        </p:sp>
        <p:pic>
          <p:nvPicPr>
            <p:cNvPr id="23" name="Picture 22"/>
            <p:cNvPicPr>
              <a:picLocks noChangeAspect="1"/>
            </p:cNvPicPr>
            <p:nvPr/>
          </p:nvPicPr>
          <p:blipFill rotWithShape="1">
            <a:blip r:embed="rId5"/>
            <a:srcRect t="77073" b="11972"/>
            <a:stretch/>
          </p:blipFill>
          <p:spPr>
            <a:xfrm>
              <a:off x="2842323" y="3015343"/>
              <a:ext cx="6450591" cy="244102"/>
            </a:xfrm>
            <a:prstGeom prst="rect">
              <a:avLst/>
            </a:prstGeom>
          </p:spPr>
        </p:pic>
        <p:sp>
          <p:nvSpPr>
            <p:cNvPr id="24" name="TextBox 23"/>
            <p:cNvSpPr txBox="1"/>
            <p:nvPr/>
          </p:nvSpPr>
          <p:spPr>
            <a:xfrm>
              <a:off x="2290118" y="2495708"/>
              <a:ext cx="724878" cy="215444"/>
            </a:xfrm>
            <a:prstGeom prst="rect">
              <a:avLst/>
            </a:prstGeom>
            <a:noFill/>
          </p:spPr>
          <p:txBody>
            <a:bodyPr wrap="none" rtlCol="0">
              <a:spAutoFit/>
            </a:bodyPr>
            <a:lstStyle/>
            <a:p>
              <a:r>
                <a:rPr lang="en-US" sz="800" dirty="0">
                  <a:solidFill>
                    <a:schemeClr val="accent5"/>
                  </a:solidFill>
                </a:rPr>
                <a:t>Human POLE</a:t>
              </a:r>
            </a:p>
          </p:txBody>
        </p:sp>
        <p:sp>
          <p:nvSpPr>
            <p:cNvPr id="25" name="TextBox 24"/>
            <p:cNvSpPr txBox="1"/>
            <p:nvPr/>
          </p:nvSpPr>
          <p:spPr>
            <a:xfrm>
              <a:off x="2400725" y="2735263"/>
              <a:ext cx="614271" cy="215444"/>
            </a:xfrm>
            <a:prstGeom prst="rect">
              <a:avLst/>
            </a:prstGeom>
            <a:noFill/>
          </p:spPr>
          <p:txBody>
            <a:bodyPr wrap="none" rtlCol="0">
              <a:spAutoFit/>
            </a:bodyPr>
            <a:lstStyle/>
            <a:p>
              <a:r>
                <a:rPr lang="en-US" sz="800" dirty="0">
                  <a:solidFill>
                    <a:schemeClr val="accent5"/>
                  </a:solidFill>
                </a:rPr>
                <a:t>Yeast Pol2</a:t>
              </a:r>
            </a:p>
          </p:txBody>
        </p:sp>
      </p:grpSp>
      <p:sp>
        <p:nvSpPr>
          <p:cNvPr id="27" name="Rectangle 26"/>
          <p:cNvSpPr/>
          <p:nvPr/>
        </p:nvSpPr>
        <p:spPr>
          <a:xfrm>
            <a:off x="125614" y="807748"/>
            <a:ext cx="11919895" cy="2474869"/>
          </a:xfrm>
          <a:prstGeom prst="rect">
            <a:avLst/>
          </a:prstGeom>
          <a:no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10297" y="3497903"/>
            <a:ext cx="2294026" cy="646331"/>
          </a:xfrm>
          <a:prstGeom prst="rect">
            <a:avLst/>
          </a:prstGeom>
        </p:spPr>
        <p:txBody>
          <a:bodyPr wrap="none">
            <a:spAutoFit/>
          </a:bodyPr>
          <a:lstStyle/>
          <a:p>
            <a:pPr algn="ctr"/>
            <a:r>
              <a:rPr lang="en-US" b="1" dirty="0">
                <a:solidFill>
                  <a:schemeClr val="accent5"/>
                </a:solidFill>
              </a:rPr>
              <a:t>U2OS cell line</a:t>
            </a:r>
          </a:p>
          <a:p>
            <a:pPr algn="ctr"/>
            <a:r>
              <a:rPr lang="en-US" b="1" dirty="0">
                <a:solidFill>
                  <a:schemeClr val="accent5"/>
                </a:solidFill>
              </a:rPr>
              <a:t>human osteosarcoma</a:t>
            </a:r>
            <a:r>
              <a:rPr lang="en-US" b="1" i="0" dirty="0">
                <a:solidFill>
                  <a:schemeClr val="accent5">
                    <a:lumMod val="75000"/>
                  </a:schemeClr>
                </a:solidFill>
                <a:effectLst/>
              </a:rPr>
              <a:t> </a:t>
            </a:r>
            <a:endParaRPr lang="en-US" b="1" dirty="0">
              <a:solidFill>
                <a:schemeClr val="accent5">
                  <a:lumMod val="75000"/>
                </a:schemeClr>
              </a:solidFill>
            </a:endParaRPr>
          </a:p>
        </p:txBody>
      </p:sp>
      <p:pic>
        <p:nvPicPr>
          <p:cNvPr id="1026" name="Picture 2" descr="Petri dish with cells - Editable icon of Petri dish with cells shown from a side top vie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583" t="29254" r="19248" b="29902"/>
          <a:stretch/>
        </p:blipFill>
        <p:spPr bwMode="auto">
          <a:xfrm>
            <a:off x="847710" y="4294149"/>
            <a:ext cx="1219200" cy="862263"/>
          </a:xfrm>
          <a:prstGeom prst="ellipse">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75331" y="5234638"/>
            <a:ext cx="1963959" cy="584775"/>
          </a:xfrm>
          <a:prstGeom prst="rect">
            <a:avLst/>
          </a:prstGeom>
        </p:spPr>
        <p:txBody>
          <a:bodyPr wrap="square">
            <a:spAutoFit/>
          </a:bodyPr>
          <a:lstStyle/>
          <a:p>
            <a:pPr algn="ctr"/>
            <a:r>
              <a:rPr lang="en-US" sz="1600" b="1" dirty="0">
                <a:solidFill>
                  <a:schemeClr val="accent5"/>
                </a:solidFill>
              </a:rPr>
              <a:t>Gene editing of </a:t>
            </a:r>
            <a:r>
              <a:rPr lang="en-US" sz="1600" b="1" i="1" dirty="0">
                <a:solidFill>
                  <a:schemeClr val="accent5"/>
                </a:solidFill>
              </a:rPr>
              <a:t>POLE</a:t>
            </a:r>
            <a:r>
              <a:rPr lang="en-US" sz="1600" b="1" dirty="0">
                <a:solidFill>
                  <a:schemeClr val="accent5"/>
                </a:solidFill>
              </a:rPr>
              <a:t> using CRISPR</a:t>
            </a:r>
          </a:p>
        </p:txBody>
      </p:sp>
      <p:sp>
        <p:nvSpPr>
          <p:cNvPr id="32" name="Rectangle 31"/>
          <p:cNvSpPr/>
          <p:nvPr/>
        </p:nvSpPr>
        <p:spPr>
          <a:xfrm>
            <a:off x="136499" y="3442088"/>
            <a:ext cx="11919895" cy="2953819"/>
          </a:xfrm>
          <a:prstGeom prst="rect">
            <a:avLst/>
          </a:prstGeom>
          <a:no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7"/>
          <a:stretch>
            <a:fillRect/>
          </a:stretch>
        </p:blipFill>
        <p:spPr>
          <a:xfrm>
            <a:off x="9357208" y="1485073"/>
            <a:ext cx="2618599" cy="758016"/>
          </a:xfrm>
          <a:prstGeom prst="rect">
            <a:avLst/>
          </a:prstGeom>
        </p:spPr>
      </p:pic>
      <p:sp>
        <p:nvSpPr>
          <p:cNvPr id="33" name="TextBox 32"/>
          <p:cNvSpPr txBox="1"/>
          <p:nvPr/>
        </p:nvSpPr>
        <p:spPr>
          <a:xfrm>
            <a:off x="9774003" y="2258665"/>
            <a:ext cx="2222083" cy="553998"/>
          </a:xfrm>
          <a:prstGeom prst="rect">
            <a:avLst/>
          </a:prstGeom>
          <a:noFill/>
        </p:spPr>
        <p:txBody>
          <a:bodyPr wrap="none" rtlCol="0">
            <a:spAutoFit/>
          </a:bodyPr>
          <a:lstStyle/>
          <a:p>
            <a:pPr marL="171450" indent="-171450">
              <a:buFont typeface="Arial" panose="020B0604020202020204" pitchFamily="34" charset="0"/>
              <a:buChar char="•"/>
            </a:pPr>
            <a:r>
              <a:rPr lang="en-US" sz="1000" dirty="0"/>
              <a:t>Growth assays</a:t>
            </a:r>
          </a:p>
          <a:p>
            <a:pPr marL="171450" indent="-171450">
              <a:buFont typeface="Arial" panose="020B0604020202020204" pitchFamily="34" charset="0"/>
              <a:buChar char="•"/>
            </a:pPr>
            <a:r>
              <a:rPr lang="en-US" sz="1000" dirty="0"/>
              <a:t>Drug sensitivity (HU, DNA damaging</a:t>
            </a:r>
          </a:p>
          <a:p>
            <a:r>
              <a:rPr lang="en-US" sz="1000" dirty="0"/>
              <a:t>      agents, etc.)</a:t>
            </a:r>
          </a:p>
        </p:txBody>
      </p:sp>
      <p:sp>
        <p:nvSpPr>
          <p:cNvPr id="34" name="TextBox 33"/>
          <p:cNvSpPr txBox="1"/>
          <p:nvPr/>
        </p:nvSpPr>
        <p:spPr>
          <a:xfrm>
            <a:off x="8092526" y="3537363"/>
            <a:ext cx="3950762" cy="584775"/>
          </a:xfrm>
          <a:prstGeom prst="rect">
            <a:avLst/>
          </a:prstGeom>
          <a:noFill/>
        </p:spPr>
        <p:txBody>
          <a:bodyPr wrap="none" rtlCol="0">
            <a:spAutoFit/>
          </a:bodyPr>
          <a:lstStyle/>
          <a:p>
            <a:pPr algn="ctr"/>
            <a:r>
              <a:rPr lang="en-US" sz="1600" b="1" dirty="0">
                <a:solidFill>
                  <a:schemeClr val="accent5"/>
                </a:solidFill>
              </a:rPr>
              <a:t>Identification of synthetic lethal interactions</a:t>
            </a:r>
          </a:p>
          <a:p>
            <a:pPr algn="ctr"/>
            <a:r>
              <a:rPr lang="en-US" sz="1600" b="1" dirty="0">
                <a:solidFill>
                  <a:schemeClr val="accent5"/>
                </a:solidFill>
              </a:rPr>
              <a:t>with CRISPR technology</a:t>
            </a:r>
          </a:p>
        </p:txBody>
      </p:sp>
      <p:pic>
        <p:nvPicPr>
          <p:cNvPr id="36" name="Picture 35"/>
          <p:cNvPicPr>
            <a:picLocks noChangeAspect="1"/>
          </p:cNvPicPr>
          <p:nvPr/>
        </p:nvPicPr>
        <p:blipFill>
          <a:blip r:embed="rId8"/>
          <a:stretch>
            <a:fillRect/>
          </a:stretch>
        </p:blipFill>
        <p:spPr>
          <a:xfrm>
            <a:off x="7782361" y="4063323"/>
            <a:ext cx="3571439" cy="2079699"/>
          </a:xfrm>
          <a:prstGeom prst="rect">
            <a:avLst/>
          </a:prstGeom>
        </p:spPr>
      </p:pic>
      <p:sp>
        <p:nvSpPr>
          <p:cNvPr id="37" name="TextBox 36"/>
          <p:cNvSpPr txBox="1"/>
          <p:nvPr/>
        </p:nvSpPr>
        <p:spPr>
          <a:xfrm>
            <a:off x="7177741" y="4841114"/>
            <a:ext cx="413896" cy="646331"/>
          </a:xfrm>
          <a:prstGeom prst="rect">
            <a:avLst/>
          </a:prstGeom>
          <a:noFill/>
        </p:spPr>
        <p:txBody>
          <a:bodyPr wrap="none" rtlCol="0">
            <a:spAutoFit/>
          </a:bodyPr>
          <a:lstStyle/>
          <a:p>
            <a:r>
              <a:rPr lang="en-US" sz="3600" b="1" dirty="0"/>
              <a:t>+</a:t>
            </a:r>
          </a:p>
        </p:txBody>
      </p:sp>
      <p:sp>
        <p:nvSpPr>
          <p:cNvPr id="40" name="Rectangle 39"/>
          <p:cNvSpPr/>
          <p:nvPr/>
        </p:nvSpPr>
        <p:spPr>
          <a:xfrm>
            <a:off x="3807744" y="3543813"/>
            <a:ext cx="2244012" cy="338554"/>
          </a:xfrm>
          <a:prstGeom prst="rect">
            <a:avLst/>
          </a:prstGeom>
        </p:spPr>
        <p:txBody>
          <a:bodyPr wrap="none">
            <a:spAutoFit/>
          </a:bodyPr>
          <a:lstStyle/>
          <a:p>
            <a:pPr algn="ctr"/>
            <a:r>
              <a:rPr lang="en-US" sz="1600" b="1" i="1" dirty="0">
                <a:solidFill>
                  <a:schemeClr val="accent5"/>
                </a:solidFill>
              </a:rPr>
              <a:t>I</a:t>
            </a:r>
            <a:r>
              <a:rPr lang="en-US" sz="1600" b="1" i="1" dirty="0">
                <a:solidFill>
                  <a:schemeClr val="accent5"/>
                </a:solidFill>
                <a:effectLst/>
              </a:rPr>
              <a:t>n vivo </a:t>
            </a:r>
            <a:r>
              <a:rPr lang="en-US" sz="1600" b="1" i="0" dirty="0">
                <a:solidFill>
                  <a:schemeClr val="accent5"/>
                </a:solidFill>
                <a:effectLst/>
              </a:rPr>
              <a:t>functional assays</a:t>
            </a:r>
          </a:p>
        </p:txBody>
      </p:sp>
      <p:pic>
        <p:nvPicPr>
          <p:cNvPr id="38" name="Picture 37"/>
          <p:cNvPicPr>
            <a:picLocks noChangeAspect="1"/>
          </p:cNvPicPr>
          <p:nvPr/>
        </p:nvPicPr>
        <p:blipFill>
          <a:blip r:embed="rId9"/>
          <a:stretch>
            <a:fillRect/>
          </a:stretch>
        </p:blipFill>
        <p:spPr>
          <a:xfrm>
            <a:off x="3433807" y="3973286"/>
            <a:ext cx="1635251" cy="1097340"/>
          </a:xfrm>
          <a:prstGeom prst="rect">
            <a:avLst/>
          </a:prstGeom>
        </p:spPr>
      </p:pic>
      <p:pic>
        <p:nvPicPr>
          <p:cNvPr id="39" name="Picture 38"/>
          <p:cNvPicPr>
            <a:picLocks noChangeAspect="1"/>
          </p:cNvPicPr>
          <p:nvPr/>
        </p:nvPicPr>
        <p:blipFill rotWithShape="1">
          <a:blip r:embed="rId10"/>
          <a:srcRect t="2678"/>
          <a:stretch/>
        </p:blipFill>
        <p:spPr>
          <a:xfrm>
            <a:off x="3415322" y="5143535"/>
            <a:ext cx="1473877" cy="1183126"/>
          </a:xfrm>
          <a:prstGeom prst="rect">
            <a:avLst/>
          </a:prstGeom>
        </p:spPr>
      </p:pic>
      <p:pic>
        <p:nvPicPr>
          <p:cNvPr id="41" name="Picture 40"/>
          <p:cNvPicPr>
            <a:picLocks noChangeAspect="1"/>
          </p:cNvPicPr>
          <p:nvPr/>
        </p:nvPicPr>
        <p:blipFill>
          <a:blip r:embed="rId11"/>
          <a:stretch>
            <a:fillRect/>
          </a:stretch>
        </p:blipFill>
        <p:spPr>
          <a:xfrm>
            <a:off x="5090378" y="3932201"/>
            <a:ext cx="1572839" cy="1302437"/>
          </a:xfrm>
          <a:prstGeom prst="rect">
            <a:avLst/>
          </a:prstGeom>
        </p:spPr>
      </p:pic>
      <p:pic>
        <p:nvPicPr>
          <p:cNvPr id="42" name="Picture 41"/>
          <p:cNvPicPr>
            <a:picLocks noChangeAspect="1"/>
          </p:cNvPicPr>
          <p:nvPr/>
        </p:nvPicPr>
        <p:blipFill>
          <a:blip r:embed="rId12"/>
          <a:stretch>
            <a:fillRect/>
          </a:stretch>
        </p:blipFill>
        <p:spPr>
          <a:xfrm>
            <a:off x="5323426" y="5284472"/>
            <a:ext cx="1280821" cy="986504"/>
          </a:xfrm>
          <a:prstGeom prst="rect">
            <a:avLst/>
          </a:prstGeom>
        </p:spPr>
      </p:pic>
      <p:sp>
        <p:nvSpPr>
          <p:cNvPr id="43" name="TextBox 42"/>
          <p:cNvSpPr txBox="1"/>
          <p:nvPr/>
        </p:nvSpPr>
        <p:spPr>
          <a:xfrm>
            <a:off x="10917627" y="3007616"/>
            <a:ext cx="1138453" cy="276999"/>
          </a:xfrm>
          <a:prstGeom prst="rect">
            <a:avLst/>
          </a:prstGeom>
          <a:noFill/>
        </p:spPr>
        <p:txBody>
          <a:bodyPr wrap="none" rtlCol="0">
            <a:spAutoFit/>
          </a:bodyPr>
          <a:lstStyle/>
          <a:p>
            <a:r>
              <a:rPr lang="en-US" sz="1200" i="1" dirty="0">
                <a:solidFill>
                  <a:schemeClr val="bg1">
                    <a:lumMod val="50000"/>
                  </a:schemeClr>
                </a:solidFill>
              </a:rPr>
              <a:t>Giordano Liberi</a:t>
            </a:r>
          </a:p>
        </p:txBody>
      </p:sp>
      <p:sp>
        <p:nvSpPr>
          <p:cNvPr id="46" name="TextBox 45"/>
          <p:cNvSpPr txBox="1"/>
          <p:nvPr/>
        </p:nvSpPr>
        <p:spPr>
          <a:xfrm>
            <a:off x="10711288" y="6124225"/>
            <a:ext cx="1344792" cy="276999"/>
          </a:xfrm>
          <a:prstGeom prst="rect">
            <a:avLst/>
          </a:prstGeom>
          <a:noFill/>
        </p:spPr>
        <p:txBody>
          <a:bodyPr wrap="none" rtlCol="0">
            <a:spAutoFit/>
          </a:bodyPr>
          <a:lstStyle/>
          <a:p>
            <a:r>
              <a:rPr lang="en-US" sz="1200" i="1" dirty="0">
                <a:solidFill>
                  <a:schemeClr val="bg1">
                    <a:lumMod val="50000"/>
                  </a:schemeClr>
                </a:solidFill>
              </a:rPr>
              <a:t>Francesco Nicassio</a:t>
            </a:r>
          </a:p>
        </p:txBody>
      </p:sp>
      <p:sp>
        <p:nvSpPr>
          <p:cNvPr id="44" name="TextBox 43"/>
          <p:cNvSpPr txBox="1"/>
          <p:nvPr/>
        </p:nvSpPr>
        <p:spPr>
          <a:xfrm>
            <a:off x="125610" y="2822205"/>
            <a:ext cx="2136675" cy="461665"/>
          </a:xfrm>
          <a:prstGeom prst="rect">
            <a:avLst/>
          </a:prstGeom>
          <a:noFill/>
        </p:spPr>
        <p:txBody>
          <a:bodyPr wrap="none" rtlCol="0">
            <a:spAutoFit/>
          </a:bodyPr>
          <a:lstStyle/>
          <a:p>
            <a:r>
              <a:rPr lang="en-US" sz="1200" i="1" dirty="0" err="1" smtClean="0">
                <a:solidFill>
                  <a:schemeClr val="bg1">
                    <a:lumMod val="50000"/>
                  </a:schemeClr>
                </a:solidFill>
              </a:rPr>
              <a:t>Meng</a:t>
            </a:r>
            <a:r>
              <a:rPr lang="en-US" sz="1200" i="1" dirty="0" smtClean="0">
                <a:solidFill>
                  <a:schemeClr val="bg1">
                    <a:lumMod val="50000"/>
                  </a:schemeClr>
                </a:solidFill>
              </a:rPr>
              <a:t> et al. Nat. Comm. 2020</a:t>
            </a:r>
          </a:p>
          <a:p>
            <a:r>
              <a:rPr lang="en-US" sz="1200" i="1" dirty="0" err="1" smtClean="0">
                <a:solidFill>
                  <a:schemeClr val="bg1">
                    <a:lumMod val="50000"/>
                  </a:schemeClr>
                </a:solidFill>
              </a:rPr>
              <a:t>Meng</a:t>
            </a:r>
            <a:r>
              <a:rPr lang="en-US" sz="1200" i="1" dirty="0" smtClean="0">
                <a:solidFill>
                  <a:schemeClr val="bg1">
                    <a:lumMod val="50000"/>
                  </a:schemeClr>
                </a:solidFill>
              </a:rPr>
              <a:t> et al. Genes &amp; Dev. 2023 </a:t>
            </a:r>
            <a:endParaRPr lang="en-US" sz="1200" i="1" dirty="0">
              <a:solidFill>
                <a:schemeClr val="bg1">
                  <a:lumMod val="50000"/>
                </a:schemeClr>
              </a:solidFill>
            </a:endParaRPr>
          </a:p>
        </p:txBody>
      </p:sp>
      <p:sp>
        <p:nvSpPr>
          <p:cNvPr id="45" name="TextBox 44"/>
          <p:cNvSpPr txBox="1"/>
          <p:nvPr/>
        </p:nvSpPr>
        <p:spPr>
          <a:xfrm>
            <a:off x="187323" y="6074034"/>
            <a:ext cx="1990417" cy="276999"/>
          </a:xfrm>
          <a:prstGeom prst="rect">
            <a:avLst/>
          </a:prstGeom>
          <a:noFill/>
        </p:spPr>
        <p:txBody>
          <a:bodyPr wrap="none" rtlCol="0">
            <a:spAutoFit/>
          </a:bodyPr>
          <a:lstStyle/>
          <a:p>
            <a:r>
              <a:rPr lang="en-US" sz="1200" i="1" dirty="0" err="1" smtClean="0">
                <a:solidFill>
                  <a:schemeClr val="bg1">
                    <a:lumMod val="50000"/>
                  </a:schemeClr>
                </a:solidFill>
              </a:rPr>
              <a:t>Vipat</a:t>
            </a:r>
            <a:r>
              <a:rPr lang="en-US" sz="1200" i="1" dirty="0" smtClean="0">
                <a:solidFill>
                  <a:schemeClr val="bg1">
                    <a:lumMod val="50000"/>
                  </a:schemeClr>
                </a:solidFill>
              </a:rPr>
              <a:t> et al. Nat. Comm. 2022</a:t>
            </a:r>
          </a:p>
        </p:txBody>
      </p:sp>
    </p:spTree>
    <p:extLst>
      <p:ext uri="{BB962C8B-B14F-4D97-AF65-F5344CB8AC3E}">
        <p14:creationId xmlns:p14="http://schemas.microsoft.com/office/powerpoint/2010/main" val="713344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00" r="1010" b="89477"/>
          <a:stretch/>
        </p:blipFill>
        <p:spPr>
          <a:xfrm>
            <a:off x="342611" y="1208423"/>
            <a:ext cx="11767457" cy="380891"/>
          </a:xfrm>
          <a:prstGeom prst="rect">
            <a:avLst/>
          </a:prstGeom>
        </p:spPr>
      </p:pic>
      <p:sp>
        <p:nvSpPr>
          <p:cNvPr id="5" name="TextBox 4"/>
          <p:cNvSpPr txBox="1"/>
          <p:nvPr/>
        </p:nvSpPr>
        <p:spPr>
          <a:xfrm>
            <a:off x="-19418" y="77341"/>
            <a:ext cx="12234648" cy="523220"/>
          </a:xfrm>
          <a:prstGeom prst="rect">
            <a:avLst/>
          </a:prstGeom>
          <a:noFill/>
        </p:spPr>
        <p:txBody>
          <a:bodyPr wrap="square" rtlCol="0">
            <a:spAutoFit/>
          </a:bodyPr>
          <a:lstStyle/>
          <a:p>
            <a:pPr algn="ctr"/>
            <a:r>
              <a:rPr lang="en-US" sz="2800" b="1" dirty="0">
                <a:solidFill>
                  <a:srgbClr val="1C3D6E"/>
                </a:solidFill>
              </a:rPr>
              <a:t>Characterization of Variants of Unknown Significance (VUS) in </a:t>
            </a:r>
            <a:r>
              <a:rPr lang="en-US" sz="2800" b="1" i="1" dirty="0">
                <a:solidFill>
                  <a:srgbClr val="1C3D6E"/>
                </a:solidFill>
              </a:rPr>
              <a:t>POLE</a:t>
            </a:r>
          </a:p>
        </p:txBody>
      </p:sp>
      <p:sp>
        <p:nvSpPr>
          <p:cNvPr id="6" name="Rounded Rectangle 9"/>
          <p:cNvSpPr/>
          <p:nvPr/>
        </p:nvSpPr>
        <p:spPr>
          <a:xfrm rot="10800000">
            <a:off x="-19418" y="-938"/>
            <a:ext cx="12211418" cy="294041"/>
          </a:xfrm>
          <a:prstGeom prst="roundRect">
            <a:avLst>
              <a:gd name="adj" fmla="val 0"/>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7815" y="644214"/>
            <a:ext cx="12204759" cy="0"/>
          </a:xfrm>
          <a:prstGeom prst="line">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Date Placeholder 1"/>
          <p:cNvSpPr>
            <a:spLocks noGrp="1"/>
          </p:cNvSpPr>
          <p:nvPr>
            <p:ph type="dt" sz="half" idx="10"/>
          </p:nvPr>
        </p:nvSpPr>
        <p:spPr>
          <a:xfrm>
            <a:off x="838200" y="6465210"/>
            <a:ext cx="2743200" cy="365125"/>
          </a:xfrm>
        </p:spPr>
        <p:txBody>
          <a:bodyPr/>
          <a:lstStyle/>
          <a:p>
            <a:fld id="{03330D1F-6F12-4595-9466-9ACA099999C8}" type="datetime1">
              <a:rPr lang="it-IT" smtClean="0"/>
              <a:t>24/06/2024</a:t>
            </a:fld>
            <a:endParaRPr lang="en-US" dirty="0"/>
          </a:p>
        </p:txBody>
      </p:sp>
      <p:sp>
        <p:nvSpPr>
          <p:cNvPr id="9" name="Slide Number Placeholder 2"/>
          <p:cNvSpPr>
            <a:spLocks noGrp="1"/>
          </p:cNvSpPr>
          <p:nvPr>
            <p:ph type="sldNum" sz="quarter" idx="12"/>
          </p:nvPr>
        </p:nvSpPr>
        <p:spPr>
          <a:xfrm>
            <a:off x="8610600" y="6465210"/>
            <a:ext cx="2743200" cy="365125"/>
          </a:xfrm>
        </p:spPr>
        <p:txBody>
          <a:bodyPr/>
          <a:lstStyle/>
          <a:p>
            <a:fld id="{3ACA13C1-3C29-4A84-B088-8D25C2A41364}" type="slidenum">
              <a:rPr lang="en-US" smtClean="0"/>
              <a:t>9</a:t>
            </a:fld>
            <a:endParaRPr lang="en-US"/>
          </a:p>
        </p:txBody>
      </p:sp>
      <p:sp>
        <p:nvSpPr>
          <p:cNvPr id="10" name="Rounded Rectangle 9"/>
          <p:cNvSpPr/>
          <p:nvPr/>
        </p:nvSpPr>
        <p:spPr>
          <a:xfrm>
            <a:off x="4227" y="6544109"/>
            <a:ext cx="12192000" cy="325568"/>
          </a:xfrm>
          <a:prstGeom prst="roundRect">
            <a:avLst/>
          </a:prstGeom>
          <a:gradFill flip="none" rotWithShape="1">
            <a:gsLst>
              <a:gs pos="100000">
                <a:srgbClr val="6A95CE">
                  <a:alpha val="71000"/>
                </a:srgbClr>
              </a:gs>
              <a:gs pos="0">
                <a:schemeClr val="bg1">
                  <a:alpha val="0"/>
                  <a:lumMod val="9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3"/>
          <a:stretch>
            <a:fillRect/>
          </a:stretch>
        </p:blipFill>
        <p:spPr>
          <a:xfrm>
            <a:off x="342611" y="709483"/>
            <a:ext cx="1725675" cy="475441"/>
          </a:xfrm>
          <a:prstGeom prst="rect">
            <a:avLst/>
          </a:prstGeom>
        </p:spPr>
      </p:pic>
      <p:pic>
        <p:nvPicPr>
          <p:cNvPr id="18" name="Picture 17"/>
          <p:cNvPicPr>
            <a:picLocks noChangeAspect="1"/>
          </p:cNvPicPr>
          <p:nvPr/>
        </p:nvPicPr>
        <p:blipFill rotWithShape="1">
          <a:blip r:embed="rId2"/>
          <a:srcRect l="1100" t="23755" r="1010"/>
          <a:stretch/>
        </p:blipFill>
        <p:spPr>
          <a:xfrm>
            <a:off x="381000" y="1594109"/>
            <a:ext cx="11723106" cy="2759823"/>
          </a:xfrm>
          <a:prstGeom prst="rect">
            <a:avLst/>
          </a:prstGeom>
        </p:spPr>
      </p:pic>
      <p:sp>
        <p:nvSpPr>
          <p:cNvPr id="19" name="Rounded Rectangle 18"/>
          <p:cNvSpPr/>
          <p:nvPr/>
        </p:nvSpPr>
        <p:spPr>
          <a:xfrm>
            <a:off x="1665514" y="3164333"/>
            <a:ext cx="1164772" cy="60960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3461656" y="3164333"/>
            <a:ext cx="1738999" cy="60960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466114" y="3164333"/>
            <a:ext cx="1328058" cy="609600"/>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8E9B0FF-8A60-FFDF-6E7C-D1DA350D76CC}"/>
              </a:ext>
            </a:extLst>
          </p:cNvPr>
          <p:cNvSpPr txBox="1"/>
          <p:nvPr/>
        </p:nvSpPr>
        <p:spPr>
          <a:xfrm>
            <a:off x="2296884" y="4337126"/>
            <a:ext cx="4797881" cy="923330"/>
          </a:xfrm>
          <a:prstGeom prst="rect">
            <a:avLst/>
          </a:prstGeom>
          <a:noFill/>
        </p:spPr>
        <p:txBody>
          <a:bodyPr wrap="square" rtlCol="0">
            <a:spAutoFit/>
          </a:bodyPr>
          <a:lstStyle/>
          <a:p>
            <a:pPr algn="ctr"/>
            <a:r>
              <a:rPr lang="en-US" b="1" i="1" dirty="0">
                <a:solidFill>
                  <a:schemeClr val="accent5"/>
                </a:solidFill>
              </a:rPr>
              <a:t>Select POLE variants predicted </a:t>
            </a:r>
          </a:p>
          <a:p>
            <a:pPr algn="ctr"/>
            <a:r>
              <a:rPr lang="en-US" b="1" i="1" dirty="0">
                <a:solidFill>
                  <a:schemeClr val="accent5"/>
                </a:solidFill>
              </a:rPr>
              <a:t>P/LP by </a:t>
            </a:r>
            <a:r>
              <a:rPr lang="en-US" b="1" i="1" dirty="0" err="1">
                <a:solidFill>
                  <a:schemeClr val="accent5"/>
                </a:solidFill>
              </a:rPr>
              <a:t>AlphaMissense</a:t>
            </a:r>
            <a:r>
              <a:rPr lang="en-US" b="1" i="1" dirty="0">
                <a:solidFill>
                  <a:schemeClr val="accent5"/>
                </a:solidFill>
              </a:rPr>
              <a:t> located in the 3 different domains (EXO, </a:t>
            </a:r>
            <a:r>
              <a:rPr lang="en-US" b="1" i="1" dirty="0" err="1">
                <a:solidFill>
                  <a:schemeClr val="accent5"/>
                </a:solidFill>
              </a:rPr>
              <a:t>DNApolB</a:t>
            </a:r>
            <a:r>
              <a:rPr lang="en-US" b="1" i="1" dirty="0">
                <a:solidFill>
                  <a:schemeClr val="accent5"/>
                </a:solidFill>
              </a:rPr>
              <a:t> and C-terminus)</a:t>
            </a:r>
          </a:p>
        </p:txBody>
      </p:sp>
      <p:pic>
        <p:nvPicPr>
          <p:cNvPr id="23" name="Picture 22"/>
          <p:cNvPicPr>
            <a:picLocks noChangeAspect="1"/>
          </p:cNvPicPr>
          <p:nvPr/>
        </p:nvPicPr>
        <p:blipFill>
          <a:blip r:embed="rId4"/>
          <a:stretch>
            <a:fillRect/>
          </a:stretch>
        </p:blipFill>
        <p:spPr>
          <a:xfrm>
            <a:off x="3692199" y="5301971"/>
            <a:ext cx="2080731" cy="1172364"/>
          </a:xfrm>
          <a:prstGeom prst="rect">
            <a:avLst/>
          </a:prstGeom>
        </p:spPr>
      </p:pic>
      <p:cxnSp>
        <p:nvCxnSpPr>
          <p:cNvPr id="25" name="Straight Connector 24"/>
          <p:cNvCxnSpPr/>
          <p:nvPr/>
        </p:nvCxnSpPr>
        <p:spPr>
          <a:xfrm>
            <a:off x="2280558" y="4005942"/>
            <a:ext cx="488224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21678" y="3995055"/>
            <a:ext cx="0" cy="35887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96884" y="3773933"/>
            <a:ext cx="0" cy="2211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582880" y="3763043"/>
            <a:ext cx="0" cy="2211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162795" y="3784813"/>
            <a:ext cx="0" cy="2211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6379029" y="5606147"/>
            <a:ext cx="247650" cy="598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a:stretch>
            <a:fillRect/>
          </a:stretch>
        </p:blipFill>
        <p:spPr>
          <a:xfrm>
            <a:off x="6879776" y="5119177"/>
            <a:ext cx="2809590" cy="749993"/>
          </a:xfrm>
          <a:prstGeom prst="rect">
            <a:avLst/>
          </a:prstGeom>
        </p:spPr>
      </p:pic>
      <p:sp>
        <p:nvSpPr>
          <p:cNvPr id="34" name="TextBox 33">
            <a:extLst>
              <a:ext uri="{FF2B5EF4-FFF2-40B4-BE49-F238E27FC236}">
                <a16:creationId xmlns:a16="http://schemas.microsoft.com/office/drawing/2014/main" id="{28E9B0FF-8A60-FFDF-6E7C-D1DA350D76CC}"/>
              </a:ext>
            </a:extLst>
          </p:cNvPr>
          <p:cNvSpPr txBox="1"/>
          <p:nvPr/>
        </p:nvSpPr>
        <p:spPr>
          <a:xfrm>
            <a:off x="7277105" y="4337126"/>
            <a:ext cx="4865390" cy="923330"/>
          </a:xfrm>
          <a:prstGeom prst="rect">
            <a:avLst/>
          </a:prstGeom>
          <a:noFill/>
        </p:spPr>
        <p:txBody>
          <a:bodyPr wrap="square" rtlCol="0">
            <a:spAutoFit/>
          </a:bodyPr>
          <a:lstStyle/>
          <a:p>
            <a:pPr algn="ctr"/>
            <a:r>
              <a:rPr lang="en-US" b="1" i="1" dirty="0">
                <a:solidFill>
                  <a:schemeClr val="accent5"/>
                </a:solidFill>
              </a:rPr>
              <a:t>In-depth analysis of mutational signatures</a:t>
            </a:r>
          </a:p>
          <a:p>
            <a:pPr algn="ctr"/>
            <a:r>
              <a:rPr lang="en-US" b="1" i="1" dirty="0">
                <a:solidFill>
                  <a:schemeClr val="accent5"/>
                </a:solidFill>
              </a:rPr>
              <a:t>present in tumors with variants predicted P/LP</a:t>
            </a:r>
          </a:p>
          <a:p>
            <a:pPr algn="ctr"/>
            <a:r>
              <a:rPr lang="en-US" b="1" i="1" dirty="0">
                <a:solidFill>
                  <a:schemeClr val="accent5"/>
                </a:solidFill>
              </a:rPr>
              <a:t>in POLE clustered in the 3 main protein domains</a:t>
            </a:r>
          </a:p>
        </p:txBody>
      </p:sp>
      <p:pic>
        <p:nvPicPr>
          <p:cNvPr id="35" name="Picture 34"/>
          <p:cNvPicPr>
            <a:picLocks noChangeAspect="1"/>
          </p:cNvPicPr>
          <p:nvPr/>
        </p:nvPicPr>
        <p:blipFill rotWithShape="1">
          <a:blip r:embed="rId6"/>
          <a:srcRect b="8756"/>
          <a:stretch/>
        </p:blipFill>
        <p:spPr>
          <a:xfrm>
            <a:off x="6818816" y="5759235"/>
            <a:ext cx="2931509" cy="886166"/>
          </a:xfrm>
          <a:prstGeom prst="rect">
            <a:avLst/>
          </a:prstGeom>
        </p:spPr>
      </p:pic>
      <p:pic>
        <p:nvPicPr>
          <p:cNvPr id="2050" name="Picture 2" descr="Fig.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1285" y="5409797"/>
            <a:ext cx="2292821" cy="106234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2638068" y="2385418"/>
            <a:ext cx="5972532" cy="369332"/>
          </a:xfrm>
          <a:prstGeom prst="rect">
            <a:avLst/>
          </a:prstGeom>
          <a:noFill/>
        </p:spPr>
        <p:txBody>
          <a:bodyPr wrap="none" rtlCol="0">
            <a:spAutoFit/>
          </a:bodyPr>
          <a:lstStyle/>
          <a:p>
            <a:r>
              <a:rPr lang="en-US" b="1" dirty="0"/>
              <a:t>Clustering of variants in the 3 main different protein domains</a:t>
            </a:r>
          </a:p>
        </p:txBody>
      </p:sp>
    </p:spTree>
    <p:extLst>
      <p:ext uri="{BB962C8B-B14F-4D97-AF65-F5344CB8AC3E}">
        <p14:creationId xmlns:p14="http://schemas.microsoft.com/office/powerpoint/2010/main" val="320353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050"/>
                                        </p:tgtEl>
                                        <p:attrNameLst>
                                          <p:attrName>style.visibility</p:attrName>
                                        </p:attrNameLst>
                                      </p:cBhvr>
                                      <p:to>
                                        <p:strVal val="visible"/>
                                      </p:to>
                                    </p:set>
                                    <p:anim calcmode="lin" valueType="num">
                                      <p:cBhvr additive="base">
                                        <p:cTn id="65" dur="500" fill="hold"/>
                                        <p:tgtEl>
                                          <p:spTgt spid="2050"/>
                                        </p:tgtEl>
                                        <p:attrNameLst>
                                          <p:attrName>ppt_x</p:attrName>
                                        </p:attrNameLst>
                                      </p:cBhvr>
                                      <p:tavLst>
                                        <p:tav tm="0">
                                          <p:val>
                                            <p:strVal val="#ppt_x"/>
                                          </p:val>
                                        </p:tav>
                                        <p:tav tm="100000">
                                          <p:val>
                                            <p:strVal val="#ppt_x"/>
                                          </p:val>
                                        </p:tav>
                                      </p:tavLst>
                                    </p:anim>
                                    <p:anim calcmode="lin" valueType="num">
                                      <p:cBhvr additive="base">
                                        <p:cTn id="66" dur="500" fill="hold"/>
                                        <p:tgtEl>
                                          <p:spTgt spid="205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500" fill="hold"/>
                                        <p:tgtEl>
                                          <p:spTgt spid="34"/>
                                        </p:tgtEl>
                                        <p:attrNameLst>
                                          <p:attrName>ppt_x</p:attrName>
                                        </p:attrNameLst>
                                      </p:cBhvr>
                                      <p:tavLst>
                                        <p:tav tm="0">
                                          <p:val>
                                            <p:strVal val="#ppt_x"/>
                                          </p:val>
                                        </p:tav>
                                        <p:tav tm="100000">
                                          <p:val>
                                            <p:strVal val="#ppt_x"/>
                                          </p:val>
                                        </p:tav>
                                      </p:tavLst>
                                    </p:anim>
                                    <p:anim calcmode="lin" valueType="num">
                                      <p:cBhvr additive="base">
                                        <p:cTn id="7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32" grpId="0" animBg="1"/>
      <p:bldP spid="34" grpId="0"/>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16740</TotalTime>
  <Words>3503</Words>
  <Application>Microsoft Office PowerPoint</Application>
  <PresentationFormat>Widescreen</PresentationFormat>
  <Paragraphs>306</Paragraphs>
  <Slides>23</Slides>
  <Notes>11</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Istituto Italiano di Tecnologia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Manuela Vecchi</dc:creator>
  <cp:lastModifiedBy>Manuela Vecchi</cp:lastModifiedBy>
  <cp:revision>97</cp:revision>
  <dcterms:created xsi:type="dcterms:W3CDTF">2024-06-06T09:27:23Z</dcterms:created>
  <dcterms:modified xsi:type="dcterms:W3CDTF">2024-06-24T11:54:15Z</dcterms:modified>
</cp:coreProperties>
</file>