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  <p:sldId id="264" r:id="rId3"/>
    <p:sldId id="281" r:id="rId4"/>
    <p:sldId id="266" r:id="rId5"/>
    <p:sldId id="265" r:id="rId6"/>
    <p:sldId id="282" r:id="rId7"/>
    <p:sldId id="267" r:id="rId8"/>
    <p:sldId id="268" r:id="rId9"/>
    <p:sldId id="270" r:id="rId10"/>
    <p:sldId id="269" r:id="rId11"/>
    <p:sldId id="271" r:id="rId12"/>
    <p:sldId id="274" r:id="rId13"/>
    <p:sldId id="260" r:id="rId14"/>
    <p:sldId id="262" r:id="rId15"/>
    <p:sldId id="256" r:id="rId16"/>
    <p:sldId id="257" r:id="rId17"/>
    <p:sldId id="258" r:id="rId18"/>
    <p:sldId id="275" r:id="rId19"/>
    <p:sldId id="277" r:id="rId20"/>
    <p:sldId id="278" r:id="rId21"/>
    <p:sldId id="279" r:id="rId22"/>
    <p:sldId id="280" r:id="rId23"/>
    <p:sldId id="27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991E"/>
    <a:srgbClr val="759B26"/>
    <a:srgbClr val="7CA529"/>
    <a:srgbClr val="FFEE35"/>
    <a:srgbClr val="5680CC"/>
    <a:srgbClr val="F64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A8D43E-5FE5-4F66-90EC-0C569C010411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88FB91D-CF0C-480D-BA2F-FF9058990E22}">
      <dgm:prSet phldrT="[Tes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it-IT" sz="1800" b="1" dirty="0">
              <a:solidFill>
                <a:schemeClr val="tx1"/>
              </a:solidFill>
            </a:rPr>
            <a:t>PDB</a:t>
          </a:r>
          <a:endParaRPr lang="it-IT" sz="1000" b="1" dirty="0">
            <a:solidFill>
              <a:schemeClr val="tx1"/>
            </a:solidFill>
          </a:endParaRPr>
        </a:p>
      </dgm:t>
    </dgm:pt>
    <dgm:pt modelId="{1631FCA6-C5C0-48B8-9900-8258A5394651}" type="parTrans" cxnId="{8358EFA2-5157-41E2-A83F-8350ABEA179E}">
      <dgm:prSet/>
      <dgm:spPr/>
      <dgm:t>
        <a:bodyPr/>
        <a:lstStyle/>
        <a:p>
          <a:endParaRPr lang="it-IT"/>
        </a:p>
      </dgm:t>
    </dgm:pt>
    <dgm:pt modelId="{B4A693DF-F18B-4C09-891A-DBAE4AD09B96}" type="sibTrans" cxnId="{8358EFA2-5157-41E2-A83F-8350ABEA179E}">
      <dgm:prSet/>
      <dgm:spPr/>
      <dgm:t>
        <a:bodyPr/>
        <a:lstStyle/>
        <a:p>
          <a:endParaRPr lang="it-IT"/>
        </a:p>
      </dgm:t>
    </dgm:pt>
    <dgm:pt modelId="{3CE15F4F-012E-4FF2-9519-6A6AB09164B7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1800" b="1" dirty="0">
              <a:solidFill>
                <a:schemeClr val="bg1"/>
              </a:solidFill>
            </a:rPr>
            <a:t>AlphaFold2</a:t>
          </a:r>
          <a:endParaRPr lang="it-IT" sz="900" b="1" dirty="0">
            <a:solidFill>
              <a:schemeClr val="bg1"/>
            </a:solidFill>
          </a:endParaRPr>
        </a:p>
      </dgm:t>
    </dgm:pt>
    <dgm:pt modelId="{F9081858-59EE-41B9-A9DA-118B2F7CDAF7}" type="parTrans" cxnId="{F8CFFD1D-E88B-49BF-8EE8-9C9AB75802A4}">
      <dgm:prSet/>
      <dgm:spPr/>
      <dgm:t>
        <a:bodyPr/>
        <a:lstStyle/>
        <a:p>
          <a:endParaRPr lang="it-IT"/>
        </a:p>
      </dgm:t>
    </dgm:pt>
    <dgm:pt modelId="{861C13AF-633E-4AE4-A0BF-DC3F05F7E9F8}" type="sibTrans" cxnId="{F8CFFD1D-E88B-49BF-8EE8-9C9AB75802A4}">
      <dgm:prSet/>
      <dgm:spPr/>
      <dgm:t>
        <a:bodyPr/>
        <a:lstStyle/>
        <a:p>
          <a:endParaRPr lang="it-IT"/>
        </a:p>
      </dgm:t>
    </dgm:pt>
    <dgm:pt modelId="{5A02A4A1-2DCA-49F8-A0F4-85472EACEFD0}">
      <dgm:prSet phldrT="[Tes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it-IT" sz="1800" b="1" dirty="0" err="1">
              <a:solidFill>
                <a:schemeClr val="tx1"/>
              </a:solidFill>
            </a:rPr>
            <a:t>Modelling</a:t>
          </a:r>
          <a:endParaRPr lang="it-IT" sz="1100" b="1" dirty="0">
            <a:solidFill>
              <a:schemeClr val="tx1"/>
            </a:solidFill>
          </a:endParaRPr>
        </a:p>
      </dgm:t>
    </dgm:pt>
    <dgm:pt modelId="{85121FDB-2F8D-455D-B52E-41A857663BD0}" type="parTrans" cxnId="{8FCA1E48-A746-4623-8771-48DA0D65EC70}">
      <dgm:prSet/>
      <dgm:spPr/>
      <dgm:t>
        <a:bodyPr/>
        <a:lstStyle/>
        <a:p>
          <a:endParaRPr lang="it-IT"/>
        </a:p>
      </dgm:t>
    </dgm:pt>
    <dgm:pt modelId="{D1FB2B8C-E930-4D9C-A34F-7B32615E3843}" type="sibTrans" cxnId="{8FCA1E48-A746-4623-8771-48DA0D65EC70}">
      <dgm:prSet/>
      <dgm:spPr/>
      <dgm:t>
        <a:bodyPr/>
        <a:lstStyle/>
        <a:p>
          <a:endParaRPr lang="it-IT"/>
        </a:p>
      </dgm:t>
    </dgm:pt>
    <dgm:pt modelId="{ECD9CD1D-4625-4E7F-A6CD-00E1CE86EFD3}">
      <dgm:prSet phldrT="[Testo]" custT="1"/>
      <dgm:spPr/>
      <dgm:t>
        <a:bodyPr/>
        <a:lstStyle/>
        <a:p>
          <a:r>
            <a:rPr lang="it-IT" sz="2400" b="1" dirty="0"/>
            <a:t>Target 3D </a:t>
          </a:r>
          <a:r>
            <a:rPr lang="it-IT" sz="2400" b="1" dirty="0" err="1"/>
            <a:t>structure</a:t>
          </a:r>
          <a:endParaRPr lang="it-IT" sz="2400" b="1" dirty="0"/>
        </a:p>
      </dgm:t>
    </dgm:pt>
    <dgm:pt modelId="{6C3ADBE8-8D99-4670-A31C-C220AE11FC39}" type="parTrans" cxnId="{04CB7A00-87AD-433F-BCE1-2304FB776078}">
      <dgm:prSet/>
      <dgm:spPr/>
      <dgm:t>
        <a:bodyPr/>
        <a:lstStyle/>
        <a:p>
          <a:endParaRPr lang="it-IT"/>
        </a:p>
      </dgm:t>
    </dgm:pt>
    <dgm:pt modelId="{76DEEC6F-7CD9-4119-A406-64B76FBDC38A}" type="sibTrans" cxnId="{04CB7A00-87AD-433F-BCE1-2304FB776078}">
      <dgm:prSet/>
      <dgm:spPr/>
      <dgm:t>
        <a:bodyPr/>
        <a:lstStyle/>
        <a:p>
          <a:endParaRPr lang="it-IT"/>
        </a:p>
      </dgm:t>
    </dgm:pt>
    <dgm:pt modelId="{969ECF0A-5400-4FC5-ADD3-1FFF3DA54D4B}" type="pres">
      <dgm:prSet presAssocID="{B8A8D43E-5FE5-4F66-90EC-0C569C010411}" presName="Name0" presStyleCnt="0">
        <dgm:presLayoutVars>
          <dgm:chMax val="4"/>
          <dgm:resizeHandles val="exact"/>
        </dgm:presLayoutVars>
      </dgm:prSet>
      <dgm:spPr/>
    </dgm:pt>
    <dgm:pt modelId="{8A0C5ED7-8288-4124-A268-DFD217B0BBFB}" type="pres">
      <dgm:prSet presAssocID="{B8A8D43E-5FE5-4F66-90EC-0C569C010411}" presName="ellipse" presStyleLbl="trBgShp" presStyleIdx="0" presStyleCnt="1" custScaleX="149261"/>
      <dgm:spPr/>
    </dgm:pt>
    <dgm:pt modelId="{26CB1405-8623-4391-9189-7C6A302398D4}" type="pres">
      <dgm:prSet presAssocID="{B8A8D43E-5FE5-4F66-90EC-0C569C010411}" presName="arrow1" presStyleLbl="fgShp" presStyleIdx="0" presStyleCnt="1"/>
      <dgm:spPr>
        <a:solidFill>
          <a:srgbClr val="002060"/>
        </a:solidFill>
      </dgm:spPr>
    </dgm:pt>
    <dgm:pt modelId="{ED72BA8B-6637-4D10-AAB3-5349B0776405}" type="pres">
      <dgm:prSet presAssocID="{B8A8D43E-5FE5-4F66-90EC-0C569C010411}" presName="rectangle" presStyleLbl="revTx" presStyleIdx="0" presStyleCnt="1" custScaleX="146510">
        <dgm:presLayoutVars>
          <dgm:bulletEnabled val="1"/>
        </dgm:presLayoutVars>
      </dgm:prSet>
      <dgm:spPr/>
    </dgm:pt>
    <dgm:pt modelId="{851D38D2-EB2F-4EBD-A343-219DB9E4F939}" type="pres">
      <dgm:prSet presAssocID="{3CE15F4F-012E-4FF2-9519-6A6AB09164B7}" presName="item1" presStyleLbl="node1" presStyleIdx="0" presStyleCnt="3" custScaleX="210280" custLinFactNeighborX="-13079">
        <dgm:presLayoutVars>
          <dgm:bulletEnabled val="1"/>
        </dgm:presLayoutVars>
      </dgm:prSet>
      <dgm:spPr/>
    </dgm:pt>
    <dgm:pt modelId="{580DBD69-CB98-4389-9440-0FDB09689554}" type="pres">
      <dgm:prSet presAssocID="{5A02A4A1-2DCA-49F8-A0F4-85472EACEFD0}" presName="item2" presStyleLbl="node1" presStyleIdx="1" presStyleCnt="3" custScaleX="212591">
        <dgm:presLayoutVars>
          <dgm:bulletEnabled val="1"/>
        </dgm:presLayoutVars>
      </dgm:prSet>
      <dgm:spPr/>
    </dgm:pt>
    <dgm:pt modelId="{C21F93DE-092D-4835-8D5E-65FA7533DF88}" type="pres">
      <dgm:prSet presAssocID="{ECD9CD1D-4625-4E7F-A6CD-00E1CE86EFD3}" presName="item3" presStyleLbl="node1" presStyleIdx="2" presStyleCnt="3" custScaleX="144480" custLinFactNeighborX="53691" custLinFactNeighborY="21253">
        <dgm:presLayoutVars>
          <dgm:bulletEnabled val="1"/>
        </dgm:presLayoutVars>
      </dgm:prSet>
      <dgm:spPr/>
    </dgm:pt>
    <dgm:pt modelId="{475D6A75-D606-45CA-A1CF-3A55372B54CD}" type="pres">
      <dgm:prSet presAssocID="{B8A8D43E-5FE5-4F66-90EC-0C569C010411}" presName="funnel" presStyleLbl="trAlignAcc1" presStyleIdx="0" presStyleCnt="1" custScaleX="152201"/>
      <dgm:spPr/>
    </dgm:pt>
  </dgm:ptLst>
  <dgm:cxnLst>
    <dgm:cxn modelId="{04CB7A00-87AD-433F-BCE1-2304FB776078}" srcId="{B8A8D43E-5FE5-4F66-90EC-0C569C010411}" destId="{ECD9CD1D-4625-4E7F-A6CD-00E1CE86EFD3}" srcOrd="3" destOrd="0" parTransId="{6C3ADBE8-8D99-4670-A31C-C220AE11FC39}" sibTransId="{76DEEC6F-7CD9-4119-A406-64B76FBDC38A}"/>
    <dgm:cxn modelId="{014B5316-B8C5-4287-B370-99CEC4D05B40}" type="presOf" srcId="{3CE15F4F-012E-4FF2-9519-6A6AB09164B7}" destId="{580DBD69-CB98-4389-9440-0FDB09689554}" srcOrd="0" destOrd="0" presId="urn:microsoft.com/office/officeart/2005/8/layout/funnel1"/>
    <dgm:cxn modelId="{F8CFFD1D-E88B-49BF-8EE8-9C9AB75802A4}" srcId="{B8A8D43E-5FE5-4F66-90EC-0C569C010411}" destId="{3CE15F4F-012E-4FF2-9519-6A6AB09164B7}" srcOrd="1" destOrd="0" parTransId="{F9081858-59EE-41B9-A9DA-118B2F7CDAF7}" sibTransId="{861C13AF-633E-4AE4-A0BF-DC3F05F7E9F8}"/>
    <dgm:cxn modelId="{105F1F2B-AD1A-458F-8049-C44B22570153}" type="presOf" srcId="{5A02A4A1-2DCA-49F8-A0F4-85472EACEFD0}" destId="{851D38D2-EB2F-4EBD-A343-219DB9E4F939}" srcOrd="0" destOrd="0" presId="urn:microsoft.com/office/officeart/2005/8/layout/funnel1"/>
    <dgm:cxn modelId="{7B08A742-FE56-46F3-A1E5-783B4D1C83D3}" type="presOf" srcId="{ECD9CD1D-4625-4E7F-A6CD-00E1CE86EFD3}" destId="{ED72BA8B-6637-4D10-AAB3-5349B0776405}" srcOrd="0" destOrd="0" presId="urn:microsoft.com/office/officeart/2005/8/layout/funnel1"/>
    <dgm:cxn modelId="{8FCA1E48-A746-4623-8771-48DA0D65EC70}" srcId="{B8A8D43E-5FE5-4F66-90EC-0C569C010411}" destId="{5A02A4A1-2DCA-49F8-A0F4-85472EACEFD0}" srcOrd="2" destOrd="0" parTransId="{85121FDB-2F8D-455D-B52E-41A857663BD0}" sibTransId="{D1FB2B8C-E930-4D9C-A34F-7B32615E3843}"/>
    <dgm:cxn modelId="{8358EFA2-5157-41E2-A83F-8350ABEA179E}" srcId="{B8A8D43E-5FE5-4F66-90EC-0C569C010411}" destId="{A88FB91D-CF0C-480D-BA2F-FF9058990E22}" srcOrd="0" destOrd="0" parTransId="{1631FCA6-C5C0-48B8-9900-8258A5394651}" sibTransId="{B4A693DF-F18B-4C09-891A-DBAE4AD09B96}"/>
    <dgm:cxn modelId="{C7AC87BC-1CCF-4224-8486-A36FD1C2F732}" type="presOf" srcId="{B8A8D43E-5FE5-4F66-90EC-0C569C010411}" destId="{969ECF0A-5400-4FC5-ADD3-1FFF3DA54D4B}" srcOrd="0" destOrd="0" presId="urn:microsoft.com/office/officeart/2005/8/layout/funnel1"/>
    <dgm:cxn modelId="{5CDEE7CD-EBE7-41A3-99E8-A9CFE387322E}" type="presOf" srcId="{A88FB91D-CF0C-480D-BA2F-FF9058990E22}" destId="{C21F93DE-092D-4835-8D5E-65FA7533DF88}" srcOrd="0" destOrd="0" presId="urn:microsoft.com/office/officeart/2005/8/layout/funnel1"/>
    <dgm:cxn modelId="{EF3A69CF-1832-471E-BA0B-649B61146837}" type="presParOf" srcId="{969ECF0A-5400-4FC5-ADD3-1FFF3DA54D4B}" destId="{8A0C5ED7-8288-4124-A268-DFD217B0BBFB}" srcOrd="0" destOrd="0" presId="urn:microsoft.com/office/officeart/2005/8/layout/funnel1"/>
    <dgm:cxn modelId="{497AEC1A-DFB2-431C-9210-4644789AE4D2}" type="presParOf" srcId="{969ECF0A-5400-4FC5-ADD3-1FFF3DA54D4B}" destId="{26CB1405-8623-4391-9189-7C6A302398D4}" srcOrd="1" destOrd="0" presId="urn:microsoft.com/office/officeart/2005/8/layout/funnel1"/>
    <dgm:cxn modelId="{E2A4BC59-CBB1-45DF-88B9-A3BF7DA1E44E}" type="presParOf" srcId="{969ECF0A-5400-4FC5-ADD3-1FFF3DA54D4B}" destId="{ED72BA8B-6637-4D10-AAB3-5349B0776405}" srcOrd="2" destOrd="0" presId="urn:microsoft.com/office/officeart/2005/8/layout/funnel1"/>
    <dgm:cxn modelId="{04B6AE6C-3AB4-4157-873E-1D4C8B593538}" type="presParOf" srcId="{969ECF0A-5400-4FC5-ADD3-1FFF3DA54D4B}" destId="{851D38D2-EB2F-4EBD-A343-219DB9E4F939}" srcOrd="3" destOrd="0" presId="urn:microsoft.com/office/officeart/2005/8/layout/funnel1"/>
    <dgm:cxn modelId="{49793B4D-DC21-4B91-B784-EF82500E5B10}" type="presParOf" srcId="{969ECF0A-5400-4FC5-ADD3-1FFF3DA54D4B}" destId="{580DBD69-CB98-4389-9440-0FDB09689554}" srcOrd="4" destOrd="0" presId="urn:microsoft.com/office/officeart/2005/8/layout/funnel1"/>
    <dgm:cxn modelId="{71102A46-5326-4F88-902A-57C1006311C1}" type="presParOf" srcId="{969ECF0A-5400-4FC5-ADD3-1FFF3DA54D4B}" destId="{C21F93DE-092D-4835-8D5E-65FA7533DF88}" srcOrd="5" destOrd="0" presId="urn:microsoft.com/office/officeart/2005/8/layout/funnel1"/>
    <dgm:cxn modelId="{98066764-6940-46A5-9026-F5A1CDF816AB}" type="presParOf" srcId="{969ECF0A-5400-4FC5-ADD3-1FFF3DA54D4B}" destId="{475D6A75-D606-45CA-A1CF-3A55372B54C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C5ED7-8288-4124-A268-DFD217B0BBFB}">
      <dsp:nvSpPr>
        <dsp:cNvPr id="0" name=""/>
        <dsp:cNvSpPr/>
      </dsp:nvSpPr>
      <dsp:spPr>
        <a:xfrm>
          <a:off x="1047435" y="113380"/>
          <a:ext cx="3358632" cy="78145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B1405-8623-4391-9189-7C6A302398D4}">
      <dsp:nvSpPr>
        <dsp:cNvPr id="0" name=""/>
        <dsp:cNvSpPr/>
      </dsp:nvSpPr>
      <dsp:spPr>
        <a:xfrm>
          <a:off x="2512200" y="2026901"/>
          <a:ext cx="436080" cy="279091"/>
        </a:xfrm>
        <a:prstGeom prst="downArrow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2BA8B-6637-4D10-AAB3-5349B0776405}">
      <dsp:nvSpPr>
        <dsp:cNvPr id="0" name=""/>
        <dsp:cNvSpPr/>
      </dsp:nvSpPr>
      <dsp:spPr>
        <a:xfrm>
          <a:off x="1196877" y="2250174"/>
          <a:ext cx="3066726" cy="523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Target 3D </a:t>
          </a:r>
          <a:r>
            <a:rPr lang="it-IT" sz="2400" b="1" kern="1200" dirty="0" err="1"/>
            <a:t>structure</a:t>
          </a:r>
          <a:endParaRPr lang="it-IT" sz="2400" b="1" kern="1200" dirty="0"/>
        </a:p>
      </dsp:txBody>
      <dsp:txXfrm>
        <a:off x="1196877" y="2250174"/>
        <a:ext cx="3066726" cy="523296"/>
      </dsp:txXfrm>
    </dsp:sp>
    <dsp:sp modelId="{851D38D2-EB2F-4EBD-A343-219DB9E4F939}">
      <dsp:nvSpPr>
        <dsp:cNvPr id="0" name=""/>
        <dsp:cNvSpPr/>
      </dsp:nvSpPr>
      <dsp:spPr>
        <a:xfrm>
          <a:off x="1884270" y="955190"/>
          <a:ext cx="1650581" cy="784944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chemeClr val="tx1"/>
              </a:solidFill>
            </a:rPr>
            <a:t>Modelling</a:t>
          </a:r>
          <a:endParaRPr lang="it-IT" sz="1100" b="1" kern="1200" dirty="0">
            <a:solidFill>
              <a:schemeClr val="tx1"/>
            </a:solidFill>
          </a:endParaRPr>
        </a:p>
      </dsp:txBody>
      <dsp:txXfrm>
        <a:off x="2125992" y="1070142"/>
        <a:ext cx="1167137" cy="555040"/>
      </dsp:txXfrm>
    </dsp:sp>
    <dsp:sp modelId="{580DBD69-CB98-4389-9440-0FDB09689554}">
      <dsp:nvSpPr>
        <dsp:cNvPr id="0" name=""/>
        <dsp:cNvSpPr/>
      </dsp:nvSpPr>
      <dsp:spPr>
        <a:xfrm>
          <a:off x="1416191" y="366307"/>
          <a:ext cx="1668721" cy="784944"/>
        </a:xfrm>
        <a:prstGeom prst="ellipse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AlphaFold2</a:t>
          </a:r>
          <a:endParaRPr lang="it-IT" sz="900" b="1" kern="1200" dirty="0">
            <a:solidFill>
              <a:schemeClr val="bg1"/>
            </a:solidFill>
          </a:endParaRPr>
        </a:p>
      </dsp:txBody>
      <dsp:txXfrm>
        <a:off x="1660570" y="481259"/>
        <a:ext cx="1179963" cy="555040"/>
      </dsp:txXfrm>
    </dsp:sp>
    <dsp:sp modelId="{C21F93DE-092D-4835-8D5E-65FA7533DF88}">
      <dsp:nvSpPr>
        <dsp:cNvPr id="0" name=""/>
        <dsp:cNvSpPr/>
      </dsp:nvSpPr>
      <dsp:spPr>
        <a:xfrm>
          <a:off x="2907341" y="343349"/>
          <a:ext cx="1134087" cy="78494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tx1"/>
              </a:solidFill>
            </a:rPr>
            <a:t>PDB</a:t>
          </a:r>
          <a:endParaRPr lang="it-IT" sz="1000" b="1" kern="1200" dirty="0">
            <a:solidFill>
              <a:schemeClr val="tx1"/>
            </a:solidFill>
          </a:endParaRPr>
        </a:p>
      </dsp:txBody>
      <dsp:txXfrm>
        <a:off x="3073424" y="458301"/>
        <a:ext cx="801921" cy="555040"/>
      </dsp:txXfrm>
    </dsp:sp>
    <dsp:sp modelId="{475D6A75-D606-45CA-A1CF-3A55372B54CD}">
      <dsp:nvSpPr>
        <dsp:cNvPr id="0" name=""/>
        <dsp:cNvSpPr/>
      </dsp:nvSpPr>
      <dsp:spPr>
        <a:xfrm>
          <a:off x="871828" y="17443"/>
          <a:ext cx="3716824" cy="1953639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80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016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068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93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4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52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4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99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95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5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14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55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817F8-BE4E-254E-B273-7EB6AD236B60}" type="datetimeFigureOut">
              <a:rPr lang="en-GB" smtClean="0"/>
              <a:t>24/06/2024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91A3E-83A6-4549-9F55-9B48EB23AF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47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95;p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79" name="Google Shape;96;p1"/>
          <p:cNvSpPr/>
          <p:nvPr/>
        </p:nvSpPr>
        <p:spPr>
          <a:xfrm>
            <a:off x="0" y="0"/>
            <a:ext cx="5214240" cy="6857280"/>
          </a:xfrm>
          <a:custGeom>
            <a:avLst/>
            <a:gdLst/>
            <a:ahLst/>
            <a:cxnLst/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80" name="Google Shape;97;p1"/>
          <p:cNvSpPr/>
          <p:nvPr/>
        </p:nvSpPr>
        <p:spPr>
          <a:xfrm>
            <a:off x="758880" y="1128960"/>
            <a:ext cx="3446640" cy="334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3000" lnSpcReduction="10000"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5000" b="1" i="1" strike="noStrike" spc="-1">
                <a:solidFill>
                  <a:srgbClr val="FFFFFF"/>
                </a:solidFill>
                <a:latin typeface="Arial"/>
                <a:ea typeface="Arial"/>
              </a:rPr>
              <a:t>Spoke 8</a:t>
            </a:r>
            <a:endParaRPr lang="it-IT" sz="5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5000" b="1" i="1" strike="noStrike" spc="-1">
                <a:solidFill>
                  <a:srgbClr val="FFFFFF"/>
                </a:solidFill>
                <a:latin typeface="Arial"/>
                <a:ea typeface="Arial"/>
              </a:rPr>
              <a:t>In Silico Medicine &amp; Omics Data</a:t>
            </a:r>
            <a:endParaRPr lang="it-IT" sz="5000" b="0" strike="noStrike" spc="-1">
              <a:latin typeface="Arial"/>
            </a:endParaRPr>
          </a:p>
        </p:txBody>
      </p:sp>
      <p:pic>
        <p:nvPicPr>
          <p:cNvPr id="81" name="Google Shape;98;p1"/>
          <p:cNvPicPr/>
          <p:nvPr/>
        </p:nvPicPr>
        <p:blipFill>
          <a:blip r:embed="rId2"/>
          <a:srcRect b="5880"/>
          <a:stretch/>
        </p:blipFill>
        <p:spPr>
          <a:xfrm>
            <a:off x="5679360" y="456480"/>
            <a:ext cx="5639760" cy="2971800"/>
          </a:xfrm>
          <a:prstGeom prst="rect">
            <a:avLst/>
          </a:prstGeom>
          <a:ln w="0">
            <a:noFill/>
          </a:ln>
        </p:spPr>
      </p:pic>
      <p:sp>
        <p:nvSpPr>
          <p:cNvPr id="82" name="Google Shape;99;p1"/>
          <p:cNvSpPr/>
          <p:nvPr/>
        </p:nvSpPr>
        <p:spPr>
          <a:xfrm>
            <a:off x="11783880" y="5788080"/>
            <a:ext cx="407160" cy="818280"/>
          </a:xfrm>
          <a:custGeom>
            <a:avLst/>
            <a:gdLst/>
            <a:ahLst/>
            <a:cxnLst/>
            <a:rect l="l" t="t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83" name="Title 1"/>
          <p:cNvSpPr/>
          <p:nvPr/>
        </p:nvSpPr>
        <p:spPr>
          <a:xfrm>
            <a:off x="5292720" y="4023000"/>
            <a:ext cx="5840640" cy="198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81000" lnSpcReduction="20000"/>
          </a:bodyPr>
          <a:lstStyle/>
          <a:p>
            <a:pPr algn="ctr">
              <a:lnSpc>
                <a:spcPct val="160000"/>
              </a:lnSpc>
              <a:buNone/>
              <a:tabLst>
                <a:tab pos="0" algn="l"/>
              </a:tabLst>
            </a:pPr>
            <a:r>
              <a:rPr lang="it-IT" sz="3600" b="1" strike="noStrike" spc="-1" dirty="0">
                <a:solidFill>
                  <a:srgbClr val="4C5156"/>
                </a:solidFill>
                <a:latin typeface="Tahoma"/>
                <a:ea typeface="Tahoma"/>
              </a:rPr>
              <a:t>DRUG-TARGET studies and DRUG REPURPOSING</a:t>
            </a:r>
            <a:br>
              <a:rPr sz="3600" dirty="0"/>
            </a:br>
            <a:endParaRPr lang="it-IT" sz="3600" b="0" strike="noStrike" spc="-1" dirty="0">
              <a:latin typeface="Arial"/>
            </a:endParaRPr>
          </a:p>
        </p:txBody>
      </p:sp>
      <p:sp>
        <p:nvSpPr>
          <p:cNvPr id="84" name="TextBox 2"/>
          <p:cNvSpPr/>
          <p:nvPr/>
        </p:nvSpPr>
        <p:spPr>
          <a:xfrm>
            <a:off x="6167880" y="5766480"/>
            <a:ext cx="4212720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2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June 24</a:t>
            </a:r>
            <a:r>
              <a:rPr lang="it-IT" sz="2200" b="0" strike="noStrike" spc="-1" baseline="30000" dirty="0">
                <a:solidFill>
                  <a:srgbClr val="000000"/>
                </a:solidFill>
                <a:latin typeface="Tahoma"/>
                <a:ea typeface="Tahoma"/>
              </a:rPr>
              <a:t>th</a:t>
            </a:r>
            <a:r>
              <a:rPr lang="it-IT" sz="2200" b="0" strike="noStrike" spc="-1" dirty="0">
                <a:solidFill>
                  <a:srgbClr val="000000"/>
                </a:solidFill>
                <a:latin typeface="Tahoma"/>
                <a:ea typeface="Tahoma"/>
              </a:rPr>
              <a:t>, 2024</a:t>
            </a:r>
            <a:endParaRPr lang="it-IT" sz="2200" b="0" strike="noStrike" spc="-1" dirty="0">
              <a:latin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MD simulations on the human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PolE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catalytic subdomain</a:t>
            </a:r>
            <a:endParaRPr lang="en-GB" sz="1600" dirty="0"/>
          </a:p>
        </p:txBody>
      </p:sp>
      <p:pic>
        <p:nvPicPr>
          <p:cNvPr id="2" name="Google Shape;177;p8">
            <a:extLst>
              <a:ext uri="{FF2B5EF4-FFF2-40B4-BE49-F238E27FC236}">
                <a16:creationId xmlns:a16="http://schemas.microsoft.com/office/drawing/2014/main" id="{8E5B07F8-FEC7-67E4-4BDD-202DC61D5005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0550" y="706350"/>
            <a:ext cx="10890900" cy="544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144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MD simulations on the human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PolE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catalytic subdomain</a:t>
            </a:r>
            <a:endParaRPr lang="en-GB" sz="1600" dirty="0"/>
          </a:p>
        </p:txBody>
      </p:sp>
      <p:pic>
        <p:nvPicPr>
          <p:cNvPr id="2" name="Google Shape;177;p8">
            <a:extLst>
              <a:ext uri="{FF2B5EF4-FFF2-40B4-BE49-F238E27FC236}">
                <a16:creationId xmlns:a16="http://schemas.microsoft.com/office/drawing/2014/main" id="{8E5B07F8-FEC7-67E4-4BDD-202DC61D5005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2"/>
          <a:srcRect/>
          <a:stretch/>
        </p:blipFill>
        <p:spPr>
          <a:xfrm>
            <a:off x="650700" y="709389"/>
            <a:ext cx="10890600" cy="54392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122CAB-7508-8668-06A4-4DFB19D3AD15}"/>
              </a:ext>
            </a:extLst>
          </p:cNvPr>
          <p:cNvSpPr txBox="1"/>
          <p:nvPr/>
        </p:nvSpPr>
        <p:spPr>
          <a:xfrm>
            <a:off x="3608439" y="9460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(Δ 28-33, 169-218, 678-735, 774-800, 1153-1186)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379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Cluster analysis</a:t>
            </a:r>
            <a:endParaRPr lang="en-GB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4CA6BB-A7C0-D5C0-2CAB-0DC89885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677" y="574941"/>
            <a:ext cx="4587240" cy="27584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48398B-7A3D-6EC5-F2DD-92CA5ADF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297" y="3573222"/>
            <a:ext cx="4579620" cy="2750820"/>
          </a:xfrm>
          <a:prstGeom prst="rect">
            <a:avLst/>
          </a:prstGeom>
        </p:spPr>
      </p:pic>
      <p:pic>
        <p:nvPicPr>
          <p:cNvPr id="12" name="Immagine 11" descr="Immagine che contiene arte&#10;&#10;Descrizione generata automaticamente">
            <a:extLst>
              <a:ext uri="{FF2B5EF4-FFF2-40B4-BE49-F238E27FC236}">
                <a16:creationId xmlns:a16="http://schemas.microsoft.com/office/drawing/2014/main" id="{7A98F5D2-0051-C92F-591F-7CC3AA8D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897" y="2778347"/>
            <a:ext cx="4066677" cy="3796125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BAC89ADC-DF3C-3410-9D26-0CCA0CE685CF}"/>
              </a:ext>
            </a:extLst>
          </p:cNvPr>
          <p:cNvSpPr>
            <a:spLocks noChangeAspect="1"/>
          </p:cNvSpPr>
          <p:nvPr/>
        </p:nvSpPr>
        <p:spPr>
          <a:xfrm>
            <a:off x="3614321" y="3203878"/>
            <a:ext cx="1448682" cy="14096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2A80BAE5-A880-5636-21C3-C2319EE6F686}"/>
              </a:ext>
            </a:extLst>
          </p:cNvPr>
          <p:cNvCxnSpPr>
            <a:cxnSpLocks/>
          </p:cNvCxnSpPr>
          <p:nvPr/>
        </p:nvCxnSpPr>
        <p:spPr>
          <a:xfrm>
            <a:off x="3478282" y="795610"/>
            <a:ext cx="1584721" cy="24197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642762F-A9DC-F417-6286-AFBBF1C94523}"/>
              </a:ext>
            </a:extLst>
          </p:cNvPr>
          <p:cNvCxnSpPr>
            <a:cxnSpLocks/>
          </p:cNvCxnSpPr>
          <p:nvPr/>
        </p:nvCxnSpPr>
        <p:spPr>
          <a:xfrm>
            <a:off x="314632" y="3873910"/>
            <a:ext cx="3339017" cy="7395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magine 14" descr="Immagine che contiene arte, cartone animato, halloween&#10;&#10;Descrizione generata automaticamente">
            <a:extLst>
              <a:ext uri="{FF2B5EF4-FFF2-40B4-BE49-F238E27FC236}">
                <a16:creationId xmlns:a16="http://schemas.microsoft.com/office/drawing/2014/main" id="{E455990A-3B33-1595-BB90-03FB3B4717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71" r="19816"/>
          <a:stretch/>
        </p:blipFill>
        <p:spPr>
          <a:xfrm>
            <a:off x="314632" y="795610"/>
            <a:ext cx="3163650" cy="30783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EA2EDE-D29F-2A9D-FD91-1782150BAB2C}"/>
              </a:ext>
            </a:extLst>
          </p:cNvPr>
          <p:cNvSpPr txBox="1"/>
          <p:nvPr/>
        </p:nvSpPr>
        <p:spPr>
          <a:xfrm>
            <a:off x="1313021" y="2798011"/>
            <a:ext cx="886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F695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trike="noStrike" spc="-1" dirty="0">
                <a:latin typeface="Century Gothic" panose="020B0502020202020204" pitchFamily="34" charset="0"/>
                <a:cs typeface="Times New Roman" panose="02020603050405020304" pitchFamily="18" charset="0"/>
              </a:rPr>
              <a:t>F695V</a:t>
            </a:r>
            <a:endParaRPr lang="it-IT" b="1" strike="noStrike" spc="-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19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asellaDiTesto 48"/>
          <p:cNvSpPr/>
          <p:nvPr/>
        </p:nvSpPr>
        <p:spPr>
          <a:xfrm>
            <a:off x="654613" y="335358"/>
            <a:ext cx="973332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3200" b="1" strike="noStrike" spc="-1" dirty="0">
                <a:solidFill>
                  <a:srgbClr val="4C5156"/>
                </a:solidFill>
                <a:latin typeface="Aptos" panose="020B0004020202020204" pitchFamily="34" charset="0"/>
                <a:ea typeface="Tahoma"/>
              </a:rPr>
              <a:t>SBVS WORKFLOW (</a:t>
            </a:r>
            <a:r>
              <a:rPr lang="it-IT" sz="3200" b="1" strike="noStrike" spc="-1" dirty="0" err="1">
                <a:solidFill>
                  <a:srgbClr val="4C5156"/>
                </a:solidFill>
                <a:latin typeface="Aptos" panose="020B0004020202020204" pitchFamily="34" charset="0"/>
                <a:ea typeface="Tahoma"/>
              </a:rPr>
              <a:t>UniTO</a:t>
            </a:r>
            <a:r>
              <a:rPr lang="it-IT" sz="3200" b="1" strike="noStrike" spc="-1" dirty="0">
                <a:solidFill>
                  <a:srgbClr val="4C5156"/>
                </a:solidFill>
                <a:latin typeface="Aptos" panose="020B0004020202020204" pitchFamily="34" charset="0"/>
                <a:ea typeface="Tahoma"/>
              </a:rPr>
              <a:t>)</a:t>
            </a:r>
            <a:endParaRPr lang="it-IT" sz="3200" b="0" strike="noStrike" spc="-1" dirty="0">
              <a:latin typeface="Aptos" panose="020B0004020202020204" pitchFamily="34" charset="0"/>
            </a:endParaRPr>
          </a:p>
        </p:txBody>
      </p:sp>
      <p:grpSp>
        <p:nvGrpSpPr>
          <p:cNvPr id="288" name="Diagramma 2"/>
          <p:cNvGrpSpPr/>
          <p:nvPr/>
        </p:nvGrpSpPr>
        <p:grpSpPr>
          <a:xfrm>
            <a:off x="312377" y="1258201"/>
            <a:ext cx="8239229" cy="5348879"/>
            <a:chOff x="1073518" y="1080000"/>
            <a:chExt cx="10541833" cy="5707080"/>
          </a:xfrm>
        </p:grpSpPr>
        <p:sp>
          <p:nvSpPr>
            <p:cNvPr id="289" name="Rectangle 288"/>
            <p:cNvSpPr/>
            <p:nvPr/>
          </p:nvSpPr>
          <p:spPr>
            <a:xfrm>
              <a:off x="1146600" y="1080000"/>
              <a:ext cx="8728200" cy="570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>
                <a:latin typeface="Aptos" panose="020B0004020202020204" pitchFamily="34" charset="0"/>
              </a:endParaRPr>
            </a:p>
          </p:txBody>
        </p:sp>
        <p:sp>
          <p:nvSpPr>
            <p:cNvPr id="290" name="Chevron 289"/>
            <p:cNvSpPr/>
            <p:nvPr/>
          </p:nvSpPr>
          <p:spPr>
            <a:xfrm rot="5400000">
              <a:off x="846554" y="1310210"/>
              <a:ext cx="1720583" cy="1266651"/>
            </a:xfrm>
            <a:prstGeom prst="chevron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ED7D31">
                  <a:shade val="80000"/>
                  <a:hueOff val="0"/>
                  <a:satOff val="0"/>
                  <a:lumOff val="0"/>
                  <a:alphaOff val="0"/>
                </a:srgb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-5400000" lIns="5760" tIns="5760" rIns="5760" bIns="576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15"/>
                </a:spcAft>
                <a:buNone/>
                <a:tabLst>
                  <a:tab pos="0" algn="l"/>
                </a:tabLst>
              </a:pPr>
              <a:endParaRPr lang="it-IT" sz="900" b="0" strike="noStrike" spc="-1" dirty="0">
                <a:latin typeface="Aptos" panose="020B000402020202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315"/>
                </a:spcAft>
                <a:buNone/>
                <a:tabLst>
                  <a:tab pos="0" algn="l"/>
                </a:tabLst>
              </a:pPr>
              <a:r>
                <a:rPr lang="it-IT" sz="3000" b="1" strike="noStrike" spc="-1" dirty="0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MD</a:t>
              </a:r>
              <a:r>
                <a:rPr lang="it-IT" sz="1100" b="1" strike="noStrike" spc="-1" dirty="0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it-IT" sz="1100" b="1" strike="noStrike" spc="-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1" name="Round Same Side Corner Rectangle 290"/>
            <p:cNvSpPr/>
            <p:nvPr/>
          </p:nvSpPr>
          <p:spPr>
            <a:xfrm rot="5400000">
              <a:off x="6629607" y="-2980286"/>
              <a:ext cx="921677" cy="904981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rot="-5400000" lIns="142200" tIns="12600" rIns="12600" bIns="1260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endParaRPr lang="it-IT" sz="2000" b="0" strike="noStrike" spc="-1" dirty="0">
                <a:latin typeface="Aptos" panose="020B0004020202020204" pitchFamily="34" charset="0"/>
              </a:endParaRPr>
            </a:p>
          </p:txBody>
        </p:sp>
        <p:sp>
          <p:nvSpPr>
            <p:cNvPr id="292" name="Chevron 291"/>
            <p:cNvSpPr/>
            <p:nvPr/>
          </p:nvSpPr>
          <p:spPr>
            <a:xfrm rot="5400000">
              <a:off x="693805" y="2780900"/>
              <a:ext cx="2026080" cy="1266653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>
              <a:solidFill>
                <a:srgbClr val="ED7D31">
                  <a:shade val="80000"/>
                  <a:hueOff val="-240708"/>
                  <a:satOff val="5083"/>
                  <a:lumOff val="13541"/>
                  <a:alphaOff val="0"/>
                </a:srgb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-5400000" lIns="6840" tIns="6840" rIns="6840" bIns="68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86"/>
                </a:spcAft>
                <a:buNone/>
                <a:tabLst>
                  <a:tab pos="0" algn="l"/>
                </a:tabLst>
              </a:pPr>
              <a:endParaRPr lang="it-IT" sz="1100" b="1" strike="noStrike" spc="-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386"/>
                </a:spcAft>
                <a:buNone/>
                <a:tabLst>
                  <a:tab pos="0" algn="l"/>
                </a:tabLst>
              </a:pPr>
              <a:r>
                <a:rPr lang="it-IT" sz="1600" b="1" spc="-1" dirty="0">
                  <a:solidFill>
                    <a:srgbClr val="FFFFFF"/>
                  </a:solidFill>
                  <a:latin typeface="Aptos" panose="020B00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Pocket tracking</a:t>
              </a:r>
              <a:endParaRPr lang="it-IT" sz="1600" b="1" strike="noStrike" spc="-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3" name="Round Same Side Corner Rectangle 292"/>
            <p:cNvSpPr/>
            <p:nvPr/>
          </p:nvSpPr>
          <p:spPr>
            <a:xfrm rot="5400000">
              <a:off x="6234165" y="-975835"/>
              <a:ext cx="1654896" cy="899214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rot="-5400000" lIns="142200" tIns="12600" rIns="12600" bIns="1260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endParaRPr lang="it-IT" sz="1800" b="0" strike="noStrike" spc="-1" dirty="0">
                <a:latin typeface="Aptos" panose="020B0004020202020204" pitchFamily="34" charset="0"/>
              </a:endParaRPr>
            </a:p>
          </p:txBody>
        </p:sp>
        <p:sp>
          <p:nvSpPr>
            <p:cNvPr id="294" name="Chevron 293"/>
            <p:cNvSpPr/>
            <p:nvPr/>
          </p:nvSpPr>
          <p:spPr>
            <a:xfrm rot="5400000">
              <a:off x="706978" y="4425321"/>
              <a:ext cx="2026800" cy="1239584"/>
            </a:xfrm>
            <a:prstGeom prst="chevron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rgbClr val="ED7D31">
                  <a:shade val="80000"/>
                  <a:hueOff val="-481415"/>
                  <a:satOff val="10166"/>
                  <a:lumOff val="27081"/>
                  <a:alphaOff val="0"/>
                </a:srgb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-5400000" lIns="6840" tIns="6840" rIns="6840" bIns="6840" numCol="1" spcCol="14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386"/>
                </a:spcAft>
                <a:buNone/>
                <a:tabLst>
                  <a:tab pos="0" algn="l"/>
                </a:tabLst>
              </a:pPr>
              <a:endParaRPr lang="it-IT" sz="1100" b="1" strike="noStrike" spc="-1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386"/>
                </a:spcAft>
                <a:buNone/>
                <a:tabLst>
                  <a:tab pos="0" algn="l"/>
                </a:tabLst>
              </a:pPr>
              <a:r>
                <a:rPr lang="it-IT" sz="2000" b="1" strike="noStrike" spc="-1" dirty="0">
                  <a:solidFill>
                    <a:schemeClr val="bg2">
                      <a:lumMod val="25000"/>
                    </a:schemeClr>
                  </a:solidFill>
                  <a:latin typeface="Aptos" panose="020B0004020202020204" pitchFamily="34" charset="0"/>
                </a:rPr>
                <a:t>SBVS</a:t>
              </a:r>
            </a:p>
            <a:p>
              <a:pPr algn="ctr">
                <a:lnSpc>
                  <a:spcPct val="90000"/>
                </a:lnSpc>
                <a:spcAft>
                  <a:spcPts val="386"/>
                </a:spcAft>
                <a:buNone/>
                <a:tabLst>
                  <a:tab pos="0" algn="l"/>
                </a:tabLst>
              </a:pPr>
              <a:r>
                <a:rPr lang="it-IT" sz="2000" b="1" spc="-1" dirty="0">
                  <a:solidFill>
                    <a:schemeClr val="bg2">
                      <a:lumMod val="25000"/>
                    </a:schemeClr>
                  </a:solidFill>
                  <a:latin typeface="Aptos" panose="020B0004020202020204" pitchFamily="34" charset="0"/>
                </a:rPr>
                <a:t>IFD</a:t>
              </a:r>
              <a:endParaRPr lang="it-IT" sz="2000" b="1" strike="noStrike" spc="-1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95" name="Round Same Side Corner Rectangle 294"/>
            <p:cNvSpPr/>
            <p:nvPr/>
          </p:nvSpPr>
          <p:spPr>
            <a:xfrm rot="5400000">
              <a:off x="6585762" y="736641"/>
              <a:ext cx="951884" cy="899196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/>
          </p:style>
          <p:txBody>
            <a:bodyPr rot="-5400000" lIns="142200" tIns="12600" rIns="12600" bIns="12600" numCol="1" spcCol="1440" anchor="ctr">
              <a:noAutofit/>
            </a:bodyPr>
            <a:lstStyle/>
            <a:p>
              <a:pPr marL="228600" lvl="1" indent="-22860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endParaRPr lang="it-IT" sz="2000" b="0" strike="noStrike" spc="-1" dirty="0">
                <a:latin typeface="Aptos" panose="020B00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42350" y="1346179"/>
            <a:ext cx="710925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1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N</a:t>
            </a:r>
            <a:r>
              <a:rPr lang="en-GB" b="0" strike="noStrike" spc="-1" dirty="0">
                <a:solidFill>
                  <a:srgbClr val="000000"/>
                </a:solidFill>
                <a:latin typeface="Aptos" panose="020B0004020202020204" pitchFamily="34" charset="0"/>
              </a:rPr>
              <a:t>ew </a:t>
            </a:r>
            <a:r>
              <a:rPr lang="en-GB" strike="noStrike" spc="-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simulations (1</a:t>
            </a:r>
            <a:r>
              <a:rPr lang="en-GB" spc="-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µs) of the complete domain</a:t>
            </a:r>
            <a:endParaRPr lang="en-GB" strike="noStrike" spc="-1" dirty="0"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1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b="0" strike="noStrike" spc="-1" dirty="0">
                <a:solidFill>
                  <a:srgbClr val="000000"/>
                </a:solidFill>
                <a:latin typeface="Aptos" panose="020B0004020202020204" pitchFamily="34" charset="0"/>
              </a:rPr>
              <a:t>Clustering (WT – </a:t>
            </a: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F695V</a:t>
            </a:r>
            <a:r>
              <a:rPr lang="en-GB" b="0" strike="noStrike" spc="-1" dirty="0">
                <a:solidFill>
                  <a:srgbClr val="000000"/>
                </a:solidFill>
                <a:latin typeface="Aptos" panose="020B0004020202020204" pitchFamily="34" charset="0"/>
              </a:rPr>
              <a:t>) (10 clusters)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5270" y="2820268"/>
            <a:ext cx="74401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Pocket identification (WT – F695V) (</a:t>
            </a:r>
            <a:r>
              <a:rPr lang="en-GB" spc="-1" dirty="0" err="1">
                <a:solidFill>
                  <a:srgbClr val="000000"/>
                </a:solidFill>
                <a:latin typeface="Aptos" panose="020B0004020202020204" pitchFamily="34" charset="0"/>
              </a:rPr>
              <a:t>BiKi</a:t>
            </a: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Pocket comparison in WT and  F695V (volume and n. residues)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Pocket selection for the </a:t>
            </a:r>
            <a:r>
              <a:rPr lang="en-GB" b="1" spc="-1" dirty="0">
                <a:solidFill>
                  <a:srgbClr val="000000"/>
                </a:solidFill>
                <a:latin typeface="Aptos" panose="020B0004020202020204" pitchFamily="34" charset="0"/>
              </a:rPr>
              <a:t>first</a:t>
            </a: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 cluster (</a:t>
            </a:r>
            <a:r>
              <a:rPr lang="en-GB" b="1" spc="-1" dirty="0">
                <a:solidFill>
                  <a:srgbClr val="000000"/>
                </a:solidFill>
                <a:latin typeface="Aptos" panose="020B0004020202020204" pitchFamily="34" charset="0"/>
              </a:rPr>
              <a:t>pocket 11</a:t>
            </a: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>
                <a:latin typeface="Aptos" panose="020B0004020202020204" pitchFamily="34" charset="0"/>
              </a:rPr>
              <a:t>Pocket selection for the </a:t>
            </a:r>
            <a:r>
              <a:rPr lang="en-GB" b="1" spc="-1" dirty="0">
                <a:latin typeface="Aptos" panose="020B0004020202020204" pitchFamily="34" charset="0"/>
              </a:rPr>
              <a:t>first</a:t>
            </a:r>
            <a:r>
              <a:rPr lang="en-GB" spc="-1" dirty="0">
                <a:latin typeface="Aptos" panose="020B0004020202020204" pitchFamily="34" charset="0"/>
              </a:rPr>
              <a:t> cluster (</a:t>
            </a:r>
            <a:r>
              <a:rPr lang="en-GB" b="1" spc="-1" dirty="0">
                <a:latin typeface="Aptos" panose="020B0004020202020204" pitchFamily="34" charset="0"/>
              </a:rPr>
              <a:t>pocket 9</a:t>
            </a:r>
            <a:r>
              <a:rPr lang="en-GB" spc="-1" dirty="0">
                <a:latin typeface="Aptos" panose="020B0004020202020204" pitchFamily="34" charset="0"/>
              </a:rPr>
              <a:t>) (</a:t>
            </a:r>
            <a:r>
              <a:rPr lang="en-GB" spc="-1" dirty="0">
                <a:solidFill>
                  <a:srgbClr val="FF0000"/>
                </a:solidFill>
                <a:latin typeface="Aptos" panose="020B0004020202020204" pitchFamily="34" charset="0"/>
              </a:rPr>
              <a:t>ongoing</a:t>
            </a:r>
            <a:r>
              <a:rPr lang="en-GB" spc="-1" dirty="0">
                <a:latin typeface="Aptos" panose="020B00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Same analyses are ongoing for </a:t>
            </a:r>
            <a:r>
              <a:rPr lang="en-GB" b="1" spc="-1" dirty="0">
                <a:solidFill>
                  <a:srgbClr val="000000"/>
                </a:solidFill>
                <a:latin typeface="Aptos" panose="020B0004020202020204" pitchFamily="34" charset="0"/>
              </a:rPr>
              <a:t>second</a:t>
            </a: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 and </a:t>
            </a:r>
            <a:r>
              <a:rPr lang="en-GB" b="1" spc="-1" dirty="0">
                <a:solidFill>
                  <a:srgbClr val="000000"/>
                </a:solidFill>
                <a:latin typeface="Aptos" panose="020B0004020202020204" pitchFamily="34" charset="0"/>
              </a:rPr>
              <a:t>third</a:t>
            </a:r>
            <a:r>
              <a:rPr lang="en-GB" spc="-1" dirty="0">
                <a:solidFill>
                  <a:srgbClr val="000000"/>
                </a:solidFill>
                <a:latin typeface="Aptos" panose="020B0004020202020204" pitchFamily="34" charset="0"/>
              </a:rPr>
              <a:t> clusters</a:t>
            </a:r>
          </a:p>
          <a:p>
            <a:endParaRPr lang="en-GB" b="0" strike="noStrike" spc="-1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pc="-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endParaRPr lang="en-GB" spc="-1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6167" y="4850197"/>
            <a:ext cx="713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strike="noStrike" spc="-1" dirty="0" err="1">
                <a:solidFill>
                  <a:srgbClr val="000000"/>
                </a:solidFill>
                <a:latin typeface="Aptos" panose="020B0004020202020204" pitchFamily="34" charset="0"/>
              </a:rPr>
              <a:t>ChEMBL</a:t>
            </a:r>
            <a:r>
              <a:rPr lang="en-GB" b="0" strike="noStrike" spc="-1" dirty="0">
                <a:solidFill>
                  <a:srgbClr val="000000"/>
                </a:solidFill>
                <a:latin typeface="Aptos" panose="020B0004020202020204" pitchFamily="34" charset="0"/>
              </a:rPr>
              <a:t> and </a:t>
            </a:r>
            <a:r>
              <a:rPr lang="en-GB" b="0" strike="noStrike" spc="-1" dirty="0" err="1">
                <a:solidFill>
                  <a:srgbClr val="000000"/>
                </a:solidFill>
                <a:latin typeface="Aptos" panose="020B0004020202020204" pitchFamily="34" charset="0"/>
              </a:rPr>
              <a:t>DrugBank</a:t>
            </a:r>
            <a:r>
              <a:rPr lang="en-GB" b="0" strike="noStrike" spc="-1" dirty="0">
                <a:solidFill>
                  <a:srgbClr val="000000"/>
                </a:solidFill>
                <a:latin typeface="Aptos" panose="020B0004020202020204" pitchFamily="34" charset="0"/>
              </a:rPr>
              <a:t> libraries SBVS (Glide)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strike="noStrike" spc="-1" dirty="0">
                <a:latin typeface="Aptos" panose="020B0004020202020204" pitchFamily="34" charset="0"/>
              </a:rPr>
              <a:t>Molecular Docking and induced fit (</a:t>
            </a:r>
            <a:r>
              <a:rPr lang="en-GB" b="0" strike="noStrike" spc="-1" dirty="0">
                <a:solidFill>
                  <a:srgbClr val="FF0000"/>
                </a:solidFill>
                <a:latin typeface="Aptos" panose="020B0004020202020204" pitchFamily="34" charset="0"/>
              </a:rPr>
              <a:t>ongoing</a:t>
            </a:r>
            <a:r>
              <a:rPr lang="en-GB" b="0" strike="noStrike" spc="-1" dirty="0"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48844-A284-6788-A385-FD313838D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9" t="18554" r="11342" b="15131"/>
          <a:stretch/>
        </p:blipFill>
        <p:spPr>
          <a:xfrm>
            <a:off x="8808859" y="2125571"/>
            <a:ext cx="3158149" cy="298971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B518A8-DBCA-2914-54A2-7A7FB8EB229F}"/>
              </a:ext>
            </a:extLst>
          </p:cNvPr>
          <p:cNvSpPr txBox="1"/>
          <p:nvPr/>
        </p:nvSpPr>
        <p:spPr>
          <a:xfrm>
            <a:off x="9045444" y="5223224"/>
            <a:ext cx="604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Clustering diagram (</a:t>
            </a:r>
            <a:r>
              <a:rPr lang="en-US" dirty="0" err="1"/>
              <a:t>BiKi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951972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0"/>
          <p:cNvSpPr/>
          <p:nvPr/>
        </p:nvSpPr>
        <p:spPr>
          <a:xfrm>
            <a:off x="915480" y="173160"/>
            <a:ext cx="7482028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3600" b="1" spc="-1" dirty="0">
                <a:solidFill>
                  <a:srgbClr val="4C5156"/>
                </a:solidFill>
                <a:latin typeface="Aptos" panose="020B0004020202020204" pitchFamily="34" charset="0"/>
                <a:ea typeface="Tahoma"/>
              </a:rPr>
              <a:t>Pocket and SBVS pipeline (</a:t>
            </a:r>
            <a:r>
              <a:rPr lang="it-IT" sz="3600" b="1" spc="-1" dirty="0" err="1">
                <a:solidFill>
                  <a:srgbClr val="4C5156"/>
                </a:solidFill>
                <a:latin typeface="Aptos" panose="020B0004020202020204" pitchFamily="34" charset="0"/>
                <a:ea typeface="Tahoma"/>
              </a:rPr>
              <a:t>UniTO</a:t>
            </a:r>
            <a:r>
              <a:rPr lang="it-IT" sz="3600" b="1" spc="-1" dirty="0">
                <a:solidFill>
                  <a:srgbClr val="4C5156"/>
                </a:solidFill>
                <a:latin typeface="Aptos" panose="020B0004020202020204" pitchFamily="34" charset="0"/>
                <a:ea typeface="Tahoma"/>
              </a:rPr>
              <a:t>)</a:t>
            </a:r>
            <a:endParaRPr lang="it-IT" sz="3600" b="0" strike="noStrike" spc="-1" dirty="0">
              <a:latin typeface="Aptos" panose="020B0004020202020204" pitchFamily="34" charset="0"/>
            </a:endParaRPr>
          </a:p>
        </p:txBody>
      </p:sp>
      <p:sp>
        <p:nvSpPr>
          <p:cNvPr id="6" name="TextBox 19"/>
          <p:cNvSpPr/>
          <p:nvPr/>
        </p:nvSpPr>
        <p:spPr>
          <a:xfrm>
            <a:off x="9142586" y="1185868"/>
            <a:ext cx="243180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DRUGBANK: 2623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</a:rPr>
              <a:t>cpds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</a:rPr>
              <a:t>ChEMBL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</a:rPr>
              <a:t>: 2476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</a:rPr>
              <a:t>cpds</a:t>
            </a:r>
            <a:endParaRPr lang="it-IT" sz="1800" b="0" strike="noStrike" spc="-1" dirty="0"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62"/>
          <a:stretch/>
        </p:blipFill>
        <p:spPr>
          <a:xfrm>
            <a:off x="4866968" y="839033"/>
            <a:ext cx="7325032" cy="5898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8644" y="1162422"/>
            <a:ext cx="2247960" cy="79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DrugBank</a:t>
            </a:r>
            <a:r>
              <a:rPr lang="en-US" sz="16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it-IT" sz="1600" b="1" strike="noStrike" spc="-1" dirty="0" err="1">
                <a:solidFill>
                  <a:srgbClr val="000000"/>
                </a:solidFill>
                <a:latin typeface="Aptos" panose="020B0004020202020204" pitchFamily="34" charset="0"/>
              </a:rPr>
              <a:t>ChEMBL</a:t>
            </a:r>
            <a:r>
              <a:rPr lang="en-US" sz="16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approved drugs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60951" y="2979312"/>
            <a:ext cx="1573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Filter:</a:t>
            </a:r>
          </a:p>
          <a:p>
            <a:r>
              <a:rPr lang="en-US" sz="1600" b="1" dirty="0"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number ≤8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58639" y="5959161"/>
            <a:ext cx="1446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compounds</a:t>
            </a:r>
          </a:p>
        </p:txBody>
      </p:sp>
      <p:pic>
        <p:nvPicPr>
          <p:cNvPr id="2" name="Picture 1" descr="A close-up of a cell&#10;&#10;Description automatically generated">
            <a:extLst>
              <a:ext uri="{FF2B5EF4-FFF2-40B4-BE49-F238E27FC236}">
                <a16:creationId xmlns:a16="http://schemas.microsoft.com/office/drawing/2014/main" id="{19D00844-2088-E840-7CB0-413CE9FB6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31" r="1641" b="4597"/>
          <a:stretch/>
        </p:blipFill>
        <p:spPr>
          <a:xfrm>
            <a:off x="-512466" y="818037"/>
            <a:ext cx="7482029" cy="5898391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2849C56-539A-227C-2DB1-969ED9B4EB96}"/>
              </a:ext>
            </a:extLst>
          </p:cNvPr>
          <p:cNvSpPr txBox="1">
            <a:spLocks/>
          </p:cNvSpPr>
          <p:nvPr/>
        </p:nvSpPr>
        <p:spPr>
          <a:xfrm>
            <a:off x="57152" y="1696550"/>
            <a:ext cx="3306089" cy="66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F695V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9909C4-47D2-BDA9-762D-07008A41DBE9}"/>
              </a:ext>
            </a:extLst>
          </p:cNvPr>
          <p:cNvSpPr txBox="1">
            <a:spLocks/>
          </p:cNvSpPr>
          <p:nvPr/>
        </p:nvSpPr>
        <p:spPr>
          <a:xfrm>
            <a:off x="33917" y="5958436"/>
            <a:ext cx="1951888" cy="7670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0070C0"/>
                </a:solidFill>
              </a:rPr>
              <a:t>Selected pocket</a:t>
            </a:r>
            <a:br>
              <a:rPr lang="en-US" sz="2000" b="1" dirty="0">
                <a:solidFill>
                  <a:srgbClr val="0070C0"/>
                </a:solidFill>
              </a:rPr>
            </a:br>
            <a:r>
              <a:rPr lang="en-US" sz="2000" b="1" dirty="0">
                <a:solidFill>
                  <a:srgbClr val="0070C0"/>
                </a:solidFill>
              </a:rPr>
              <a:t>average volume 140 A</a:t>
            </a:r>
            <a:r>
              <a:rPr lang="en-US" sz="2000" b="1" baseline="30000" dirty="0">
                <a:solidFill>
                  <a:srgbClr val="0070C0"/>
                </a:solidFill>
              </a:rPr>
              <a:t>3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6113100-4A50-C5B9-8451-B6FAD69FBC3A}"/>
              </a:ext>
            </a:extLst>
          </p:cNvPr>
          <p:cNvCxnSpPr>
            <a:cxnSpLocks/>
          </p:cNvCxnSpPr>
          <p:nvPr/>
        </p:nvCxnSpPr>
        <p:spPr>
          <a:xfrm>
            <a:off x="915480" y="2113935"/>
            <a:ext cx="883823" cy="145015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13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olecule&#10;&#10;Description automatically generated">
            <a:extLst>
              <a:ext uri="{FF2B5EF4-FFF2-40B4-BE49-F238E27FC236}">
                <a16:creationId xmlns:a16="http://schemas.microsoft.com/office/drawing/2014/main" id="{5A3A8EA0-847C-CFF2-7AC0-0AB4B2858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729000"/>
            <a:ext cx="6300000" cy="5400000"/>
          </a:xfrm>
          <a:prstGeom prst="rect">
            <a:avLst/>
          </a:prstGeom>
        </p:spPr>
      </p:pic>
      <p:pic>
        <p:nvPicPr>
          <p:cNvPr id="7" name="Picture 6" descr="A close-up of a molecule&#10;&#10;Description automatically generated">
            <a:extLst>
              <a:ext uri="{FF2B5EF4-FFF2-40B4-BE49-F238E27FC236}">
                <a16:creationId xmlns:a16="http://schemas.microsoft.com/office/drawing/2014/main" id="{FD925BB8-5E3D-1478-2B97-66424A15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729000"/>
            <a:ext cx="6300000" cy="5400000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731FAD6-77FA-23CF-9120-09DC6001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371" y="2595714"/>
            <a:ext cx="3534980" cy="250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C22152-B75E-BA17-4A7D-787FED48D422}"/>
              </a:ext>
            </a:extLst>
          </p:cNvPr>
          <p:cNvSpPr txBox="1"/>
          <p:nvPr/>
        </p:nvSpPr>
        <p:spPr>
          <a:xfrm>
            <a:off x="6832904" y="800775"/>
            <a:ext cx="5359096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Mitoxantrone</a:t>
            </a:r>
            <a:r>
              <a:rPr lang="en-GB" sz="2000" dirty="0"/>
              <a:t>:</a:t>
            </a:r>
          </a:p>
          <a:p>
            <a:r>
              <a:rPr lang="en-GB" sz="2000" dirty="0"/>
              <a:t>Acute myeloid </a:t>
            </a:r>
            <a:r>
              <a:rPr lang="en-GB" sz="2000" dirty="0" err="1"/>
              <a:t>leukemia</a:t>
            </a:r>
            <a:endParaRPr lang="en-GB" sz="2000" dirty="0"/>
          </a:p>
          <a:p>
            <a:r>
              <a:rPr lang="en-GB" sz="2000" dirty="0"/>
              <a:t>Acute lymphoblastic </a:t>
            </a:r>
            <a:r>
              <a:rPr lang="en-GB" sz="2000" dirty="0" err="1"/>
              <a:t>leukemia</a:t>
            </a:r>
            <a:endParaRPr lang="en-GB" sz="2000" dirty="0"/>
          </a:p>
          <a:p>
            <a:r>
              <a:rPr lang="en-GB" sz="2000" dirty="0"/>
              <a:t>Prostate cancer (combination with prednisone)</a:t>
            </a:r>
          </a:p>
          <a:p>
            <a:r>
              <a:rPr lang="en-GB" sz="2000" dirty="0"/>
              <a:t>Multiple sclerosis</a:t>
            </a:r>
          </a:p>
          <a:p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0E7D5B-A009-632A-4D6A-F1327E090703}"/>
              </a:ext>
            </a:extLst>
          </p:cNvPr>
          <p:cNvSpPr txBox="1"/>
          <p:nvPr/>
        </p:nvSpPr>
        <p:spPr>
          <a:xfrm>
            <a:off x="6885789" y="5113337"/>
            <a:ext cx="5359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Type II topoisomerase inhibitor</a:t>
            </a:r>
            <a:br>
              <a:rPr lang="en-GB" sz="2000" dirty="0"/>
            </a:br>
            <a:r>
              <a:rPr lang="en-GB" sz="2000" dirty="0"/>
              <a:t>(DNA intercalator)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092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olecule&#10;&#10;Description automatically generated">
            <a:extLst>
              <a:ext uri="{FF2B5EF4-FFF2-40B4-BE49-F238E27FC236}">
                <a16:creationId xmlns:a16="http://schemas.microsoft.com/office/drawing/2014/main" id="{548AAEBC-7B2C-7318-4835-8B4BB5D91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800104"/>
            <a:ext cx="6300000" cy="5400000"/>
          </a:xfrm>
          <a:prstGeom prst="rect">
            <a:avLst/>
          </a:prstGeom>
        </p:spPr>
      </p:pic>
      <p:pic>
        <p:nvPicPr>
          <p:cNvPr id="9" name="Picture 8" descr="A group of colorful objects&#10;&#10;Description automatically generated with medium confidence">
            <a:extLst>
              <a:ext uri="{FF2B5EF4-FFF2-40B4-BE49-F238E27FC236}">
                <a16:creationId xmlns:a16="http://schemas.microsoft.com/office/drawing/2014/main" id="{6EBC5AB9-AB37-BE47-718E-BC8E09538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800104"/>
            <a:ext cx="6300000" cy="54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E03842-768F-A05B-9674-384E3512FDFC}"/>
              </a:ext>
            </a:extLst>
          </p:cNvPr>
          <p:cNvSpPr txBox="1"/>
          <p:nvPr/>
        </p:nvSpPr>
        <p:spPr>
          <a:xfrm>
            <a:off x="6832904" y="800775"/>
            <a:ext cx="531376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Zanamivir</a:t>
            </a:r>
            <a:r>
              <a:rPr lang="en-GB" sz="2000" dirty="0"/>
              <a:t>:</a:t>
            </a:r>
          </a:p>
          <a:p>
            <a:r>
              <a:rPr lang="en-GB" sz="2000" dirty="0"/>
              <a:t>Infections caused by influenza A and B viruses</a:t>
            </a:r>
          </a:p>
          <a:p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7ED3B-33C8-1696-20D1-F699245BFF91}"/>
              </a:ext>
            </a:extLst>
          </p:cNvPr>
          <p:cNvSpPr txBox="1"/>
          <p:nvPr/>
        </p:nvSpPr>
        <p:spPr>
          <a:xfrm>
            <a:off x="6875768" y="5317587"/>
            <a:ext cx="5359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Neuraminidase inhibitor</a:t>
            </a:r>
          </a:p>
          <a:p>
            <a:endParaRPr lang="en-GB" sz="2000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F40055D-B620-9E71-DE57-24BF7A9C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1" y="2333368"/>
            <a:ext cx="297618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3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olecule&#10;&#10;Description automatically generated">
            <a:extLst>
              <a:ext uri="{FF2B5EF4-FFF2-40B4-BE49-F238E27FC236}">
                <a16:creationId xmlns:a16="http://schemas.microsoft.com/office/drawing/2014/main" id="{251A9A8E-176C-8847-7822-F9AC6B4A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729000"/>
            <a:ext cx="6300000" cy="5400000"/>
          </a:xfrm>
          <a:prstGeom prst="rect">
            <a:avLst/>
          </a:prstGeom>
        </p:spPr>
      </p:pic>
      <p:pic>
        <p:nvPicPr>
          <p:cNvPr id="7" name="Picture 6" descr="A group of colorful molecules&#10;&#10;Description automatically generated with medium confidence">
            <a:extLst>
              <a:ext uri="{FF2B5EF4-FFF2-40B4-BE49-F238E27FC236}">
                <a16:creationId xmlns:a16="http://schemas.microsoft.com/office/drawing/2014/main" id="{DC511309-62F6-238B-3EFD-F837D59EF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" y="729000"/>
            <a:ext cx="6300000" cy="54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E4190D-C052-35D3-4815-6D50F05B3A28}"/>
              </a:ext>
            </a:extLst>
          </p:cNvPr>
          <p:cNvSpPr txBox="1"/>
          <p:nvPr/>
        </p:nvSpPr>
        <p:spPr>
          <a:xfrm>
            <a:off x="6832904" y="800775"/>
            <a:ext cx="194707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/>
              <a:t>Nadolol</a:t>
            </a:r>
            <a:r>
              <a:rPr lang="en-GB" sz="2000" dirty="0"/>
              <a:t>:</a:t>
            </a:r>
          </a:p>
          <a:p>
            <a:r>
              <a:rPr lang="en-GB" sz="2000" dirty="0"/>
              <a:t>Hypertension</a:t>
            </a:r>
          </a:p>
          <a:p>
            <a:r>
              <a:rPr lang="en-GB" sz="2000" dirty="0"/>
              <a:t>Angina pectoris</a:t>
            </a:r>
          </a:p>
          <a:p>
            <a:r>
              <a:rPr lang="en-GB" sz="2000" dirty="0"/>
              <a:t>Atrial fibrillation</a:t>
            </a:r>
          </a:p>
          <a:p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653DD-0E33-D9AF-B2F9-8F671468B123}"/>
              </a:ext>
            </a:extLst>
          </p:cNvPr>
          <p:cNvSpPr txBox="1"/>
          <p:nvPr/>
        </p:nvSpPr>
        <p:spPr>
          <a:xfrm>
            <a:off x="6875768" y="5317587"/>
            <a:ext cx="5359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Beta blocker</a:t>
            </a:r>
          </a:p>
          <a:p>
            <a:endParaRPr lang="en-GB" sz="2000" dirty="0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46B2C730-A15C-9C23-78B9-55457D5D7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04" y="2707466"/>
            <a:ext cx="4401316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7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SBVS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UniBO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OpenEye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+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DrugBank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Approved)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2FFC10-4FFA-39DF-1AED-3BBD0F9CBA96}"/>
              </a:ext>
            </a:extLst>
          </p:cNvPr>
          <p:cNvSpPr txBox="1"/>
          <p:nvPr/>
        </p:nvSpPr>
        <p:spPr>
          <a:xfrm>
            <a:off x="255640" y="1029043"/>
            <a:ext cx="6902245" cy="4610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OpenEye</a:t>
            </a: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FixpKa</a:t>
            </a:r>
            <a:endParaRPr lang="en-GB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 = 7.4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OpenEye</a:t>
            </a: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Omega (pose mode)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conformers: 200/800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Molecules processed: 2588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OpenEye</a:t>
            </a: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MakeReceptor</a:t>
            </a:r>
            <a:endParaRPr lang="en-GB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Pockets: 9 and 11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box: 2445 Å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OpenEye</a:t>
            </a: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FRED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Dock resolution: High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Docked molecules: 1821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A58E1F-7FF5-F293-A416-6E15A776F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597" y="1029043"/>
            <a:ext cx="7781303" cy="50741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3859F5-8333-91C1-BE05-5FE4389A2E8A}"/>
              </a:ext>
            </a:extLst>
          </p:cNvPr>
          <p:cNvSpPr txBox="1"/>
          <p:nvPr/>
        </p:nvSpPr>
        <p:spPr>
          <a:xfrm>
            <a:off x="5771533" y="3275111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</a:rPr>
              <a:t>ARG150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945EF3B-C347-9FEE-D2DA-0A648A3911A9}"/>
              </a:ext>
            </a:extLst>
          </p:cNvPr>
          <p:cNvSpPr txBox="1"/>
          <p:nvPr/>
        </p:nvSpPr>
        <p:spPr>
          <a:xfrm>
            <a:off x="6396729" y="4292501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</a:rPr>
              <a:t>ASP138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D9C80E4-5589-2175-7DB9-75D6DB9851DD}"/>
              </a:ext>
            </a:extLst>
          </p:cNvPr>
          <p:cNvSpPr txBox="1"/>
          <p:nvPr/>
        </p:nvSpPr>
        <p:spPr>
          <a:xfrm>
            <a:off x="7885770" y="3582888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</a:rPr>
              <a:t>ASP140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3F2239A-A60D-C2DD-A250-FFB7BFA86079}"/>
              </a:ext>
            </a:extLst>
          </p:cNvPr>
          <p:cNvSpPr txBox="1"/>
          <p:nvPr/>
        </p:nvSpPr>
        <p:spPr>
          <a:xfrm>
            <a:off x="6396729" y="5156002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</a:rPr>
              <a:t>HIS144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13A5FA7-157C-DD61-C99A-7B1126F79B4A}"/>
              </a:ext>
            </a:extLst>
          </p:cNvPr>
          <p:cNvSpPr txBox="1"/>
          <p:nvPr/>
        </p:nvSpPr>
        <p:spPr>
          <a:xfrm>
            <a:off x="7464080" y="5002113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</a:rPr>
              <a:t>ASP647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B315DAC-AD69-F808-5AD2-7FEAE10D349F}"/>
              </a:ext>
            </a:extLst>
          </p:cNvPr>
          <p:cNvSpPr txBox="1"/>
          <p:nvPr/>
        </p:nvSpPr>
        <p:spPr>
          <a:xfrm>
            <a:off x="9622828" y="3954580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</a:rPr>
              <a:t>ASP750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B1E0E4-0B16-61FD-70C1-3B98121D2152}"/>
              </a:ext>
            </a:extLst>
          </p:cNvPr>
          <p:cNvSpPr txBox="1"/>
          <p:nvPr/>
        </p:nvSpPr>
        <p:spPr>
          <a:xfrm>
            <a:off x="9208434" y="5643774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entury Gothic" panose="020B0502020202020204" pitchFamily="34" charset="0"/>
              </a:rPr>
              <a:t>CYS651</a:t>
            </a:r>
          </a:p>
        </p:txBody>
      </p:sp>
    </p:spTree>
    <p:extLst>
      <p:ext uri="{BB962C8B-B14F-4D97-AF65-F5344CB8AC3E}">
        <p14:creationId xmlns:p14="http://schemas.microsoft.com/office/powerpoint/2010/main" val="3850693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cartone animato, arte, dipinto, Turchese&#10;&#10;Descrizione generata automaticamente">
            <a:extLst>
              <a:ext uri="{FF2B5EF4-FFF2-40B4-BE49-F238E27FC236}">
                <a16:creationId xmlns:a16="http://schemas.microsoft.com/office/drawing/2014/main" id="{135DCBA3-9443-C418-38AB-92F86C9C3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92" r="18239"/>
          <a:stretch/>
        </p:blipFill>
        <p:spPr>
          <a:xfrm>
            <a:off x="480392" y="1253331"/>
            <a:ext cx="6202018" cy="43513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41F1A2-58F3-00F0-F7F2-65D2CED4F24A}"/>
              </a:ext>
            </a:extLst>
          </p:cNvPr>
          <p:cNvSpPr txBox="1"/>
          <p:nvPr/>
        </p:nvSpPr>
        <p:spPr>
          <a:xfrm>
            <a:off x="7560000" y="720000"/>
            <a:ext cx="42646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err="1">
                <a:effectLst/>
                <a:latin typeface="Century Gothic" panose="020B0502020202020204" pitchFamily="34" charset="0"/>
              </a:rPr>
              <a:t>Dequalinium</a:t>
            </a:r>
            <a:endParaRPr lang="it-IT" sz="3000" b="1" dirty="0">
              <a:effectLst/>
              <a:latin typeface="Century Gothic" panose="020B0502020202020204" pitchFamily="34" charset="0"/>
            </a:endParaRPr>
          </a:p>
          <a:p>
            <a:r>
              <a:rPr lang="it-IT" dirty="0" err="1">
                <a:latin typeface="Century Gothic" panose="020B0502020202020204" pitchFamily="34" charset="0"/>
              </a:rPr>
              <a:t>I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nfections</a:t>
            </a:r>
            <a:r>
              <a:rPr lang="it-IT" sz="1800" dirty="0">
                <a:effectLst/>
                <a:latin typeface="Century Gothic" panose="020B0502020202020204" pitchFamily="34" charset="0"/>
              </a:rPr>
              <a:t> of the 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mouth</a:t>
            </a:r>
            <a:r>
              <a:rPr lang="it-IT" sz="1800" dirty="0">
                <a:effectLst/>
                <a:latin typeface="Century Gothic" panose="020B0502020202020204" pitchFamily="34" charset="0"/>
              </a:rPr>
              <a:t> and 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throat</a:t>
            </a:r>
            <a:r>
              <a:rPr lang="it-IT" sz="1800" dirty="0">
                <a:effectLst/>
                <a:latin typeface="Century Gothic" panose="020B0502020202020204" pitchFamily="34" charset="0"/>
              </a:rPr>
              <a:t> </a:t>
            </a:r>
          </a:p>
          <a:p>
            <a:r>
              <a:rPr lang="it-IT" dirty="0" err="1">
                <a:latin typeface="Century Gothic" panose="020B0502020202020204" pitchFamily="34" charset="0"/>
              </a:rPr>
              <a:t>V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aginal</a:t>
            </a:r>
            <a:r>
              <a:rPr lang="it-IT" sz="1800" dirty="0">
                <a:effectLst/>
                <a:latin typeface="Century Gothic" panose="020B0502020202020204" pitchFamily="34" charset="0"/>
              </a:rPr>
              <a:t> 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candidiasis</a:t>
            </a:r>
            <a:endParaRPr lang="it-IT" sz="18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3709C2-95A3-EB01-3B69-45B2A5FED1AC}"/>
              </a:ext>
            </a:extLst>
          </p:cNvPr>
          <p:cNvSpPr txBox="1"/>
          <p:nvPr/>
        </p:nvSpPr>
        <p:spPr>
          <a:xfrm>
            <a:off x="7616007" y="5514517"/>
            <a:ext cx="2749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Century Gothic" panose="020B0502020202020204" pitchFamily="34" charset="0"/>
              </a:rPr>
              <a:t>A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ntimicrobial</a:t>
            </a:r>
            <a:r>
              <a:rPr lang="it-IT" sz="1800" dirty="0">
                <a:effectLst/>
                <a:latin typeface="Century Gothic" panose="020B0502020202020204" pitchFamily="34" charset="0"/>
              </a:rPr>
              <a:t> agent</a:t>
            </a:r>
          </a:p>
        </p:txBody>
      </p:sp>
      <p:pic>
        <p:nvPicPr>
          <p:cNvPr id="10" name="Immagine 9" descr="Immagine che contiene schermata, nero, oscurità&#10;&#10;Descrizione generata automaticamente">
            <a:extLst>
              <a:ext uri="{FF2B5EF4-FFF2-40B4-BE49-F238E27FC236}">
                <a16:creationId xmlns:a16="http://schemas.microsoft.com/office/drawing/2014/main" id="{75FE62E4-A1E7-BC40-D681-08180876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433" y="1885715"/>
            <a:ext cx="3987529" cy="32661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373331-BD2B-4EDE-80EF-78434671583E}"/>
              </a:ext>
            </a:extLst>
          </p:cNvPr>
          <p:cNvSpPr txBox="1"/>
          <p:nvPr/>
        </p:nvSpPr>
        <p:spPr>
          <a:xfrm>
            <a:off x="2601049" y="2338866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ASP138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DB39D7-8A24-E5A0-8ED2-92E66F99AC0E}"/>
              </a:ext>
            </a:extLst>
          </p:cNvPr>
          <p:cNvSpPr txBox="1"/>
          <p:nvPr/>
        </p:nvSpPr>
        <p:spPr>
          <a:xfrm>
            <a:off x="3274443" y="3211022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ASP140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C873D8-6743-34A9-6BC8-C5F1F3602085}"/>
              </a:ext>
            </a:extLst>
          </p:cNvPr>
          <p:cNvSpPr txBox="1"/>
          <p:nvPr/>
        </p:nvSpPr>
        <p:spPr>
          <a:xfrm>
            <a:off x="4784268" y="4688753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ASP647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6A9250-4E17-9B99-A303-AC218FD1763B}"/>
              </a:ext>
            </a:extLst>
          </p:cNvPr>
          <p:cNvSpPr txBox="1"/>
          <p:nvPr/>
        </p:nvSpPr>
        <p:spPr>
          <a:xfrm>
            <a:off x="5678681" y="2010024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ASP750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6A1A54-C157-439F-2D2E-776CD1875155}"/>
              </a:ext>
            </a:extLst>
          </p:cNvPr>
          <p:cNvSpPr txBox="1"/>
          <p:nvPr/>
        </p:nvSpPr>
        <p:spPr>
          <a:xfrm>
            <a:off x="4464008" y="1483444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HIS144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65F5D4-CD03-B533-250C-6D39A298598C}"/>
              </a:ext>
            </a:extLst>
          </p:cNvPr>
          <p:cNvSpPr txBox="1"/>
          <p:nvPr/>
        </p:nvSpPr>
        <p:spPr>
          <a:xfrm>
            <a:off x="893597" y="2217373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ARG150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007A77-8B71-85A0-293E-63B11BC78841}"/>
              </a:ext>
            </a:extLst>
          </p:cNvPr>
          <p:cNvSpPr txBox="1"/>
          <p:nvPr/>
        </p:nvSpPr>
        <p:spPr>
          <a:xfrm>
            <a:off x="2791634" y="4232759"/>
            <a:ext cx="137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effectLst/>
                <a:latin typeface="Century Gothic" panose="020B0502020202020204" pitchFamily="34" charset="0"/>
              </a:rPr>
              <a:t>Dequalinium</a:t>
            </a:r>
            <a:endParaRPr lang="it-IT" sz="1400" dirty="0">
              <a:latin typeface="Century Gothic" panose="020B0502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E0DDB4-CDBB-F295-A22C-A0FFB7BC3428}"/>
              </a:ext>
            </a:extLst>
          </p:cNvPr>
          <p:cNvSpPr txBox="1"/>
          <p:nvPr/>
        </p:nvSpPr>
        <p:spPr>
          <a:xfrm>
            <a:off x="5937206" y="4540200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CYS651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B78DEC7-8715-A973-12A1-B4366CBF0BB3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SBVS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UniBO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OpenEye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145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arriera corallina&#10;&#10;Descrizione generata automaticamente">
            <a:extLst>
              <a:ext uri="{FF2B5EF4-FFF2-40B4-BE49-F238E27FC236}">
                <a16:creationId xmlns:a16="http://schemas.microsoft.com/office/drawing/2014/main" id="{B75D6AE5-26E1-BA2C-C3E5-0082F1E8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86157" y="1781969"/>
            <a:ext cx="5837206" cy="3316444"/>
          </a:xfrm>
          <a:prstGeom prst="rect">
            <a:avLst/>
          </a:prstGeom>
        </p:spPr>
      </p:pic>
      <p:pic>
        <p:nvPicPr>
          <p:cNvPr id="5" name="Immagine 4" descr="Immagine che contiene arte, barriera corallina, Elementi grafici&#10;&#10;Descrizione generata automaticamente">
            <a:extLst>
              <a:ext uri="{FF2B5EF4-FFF2-40B4-BE49-F238E27FC236}">
                <a16:creationId xmlns:a16="http://schemas.microsoft.com/office/drawing/2014/main" id="{40E9E0E5-F4B8-F68A-2913-1AD21EBA0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68485" y="1845525"/>
            <a:ext cx="5670476" cy="31893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8547678-261F-AB09-BE9D-E5D72A2D02C2}"/>
              </a:ext>
            </a:extLst>
          </p:cNvPr>
          <p:cNvSpPr txBox="1"/>
          <p:nvPr/>
        </p:nvSpPr>
        <p:spPr>
          <a:xfrm>
            <a:off x="194530" y="429681"/>
            <a:ext cx="43145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DNA polymerase epsilon (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PolE</a:t>
            </a: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)</a:t>
            </a:r>
            <a:b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</a:b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is an enzyme essential for DNA replication.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GB" spc="-1" dirty="0">
              <a:solidFill>
                <a:srgbClr val="000000"/>
              </a:solidFill>
              <a:latin typeface="Century Gothic" panose="020B0502020202020204" pitchFamily="34" charset="0"/>
              <a:ea typeface="Tahoma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Deficiencies and mutations</a:t>
            </a:r>
            <a:b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</a:b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in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PolE</a:t>
            </a: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 cause severe developmental abnormalities and cancers.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GB" spc="-1" dirty="0">
              <a:solidFill>
                <a:srgbClr val="000000"/>
              </a:solidFill>
              <a:latin typeface="Century Gothic" panose="020B0502020202020204" pitchFamily="34" charset="0"/>
              <a:ea typeface="Tahoma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Paradoxically, the catalytic domain of yeast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PolE</a:t>
            </a: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 catalytic subunit</a:t>
            </a:r>
            <a:b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</a:b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is dispensable for survival, and</a:t>
            </a:r>
            <a:b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</a:b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its non-catalytic essential function</a:t>
            </a:r>
            <a:b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</a:br>
            <a:r>
              <a:rPr lang="en-GB" sz="18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is linked with replicative helicase (CMG) assembly.</a:t>
            </a:r>
            <a:endParaRPr lang="it-IT" sz="1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239934-FF1E-47FC-1863-78EC80136941}"/>
              </a:ext>
            </a:extLst>
          </p:cNvPr>
          <p:cNvSpPr txBox="1"/>
          <p:nvPr/>
        </p:nvSpPr>
        <p:spPr>
          <a:xfrm>
            <a:off x="6039278" y="6302153"/>
            <a:ext cx="4314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i="1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Saccharomyces cerevisiae</a:t>
            </a:r>
            <a:r>
              <a:rPr lang="en-GB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 </a:t>
            </a:r>
            <a:r>
              <a:rPr lang="en-GB" sz="1400" spc="-1" dirty="0" err="1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PolE</a:t>
            </a:r>
            <a:endParaRPr lang="en-GB" sz="1400" spc="-1" dirty="0">
              <a:solidFill>
                <a:srgbClr val="000000"/>
              </a:solidFill>
              <a:latin typeface="Century Gothic" panose="020B0502020202020204" pitchFamily="34" charset="0"/>
              <a:ea typeface="Tahoma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PDB id: 6WJV (3.5 Å resolution, </a:t>
            </a:r>
            <a:r>
              <a:rPr lang="en-GB" sz="1400" spc="-1" dirty="0" err="1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CryoEM</a:t>
            </a:r>
            <a:r>
              <a:rPr lang="en-GB" sz="1400" spc="-1" dirty="0">
                <a:solidFill>
                  <a:srgbClr val="000000"/>
                </a:solidFill>
                <a:latin typeface="Century Gothic" panose="020B0502020202020204" pitchFamily="34" charset="0"/>
                <a:ea typeface="Tahoma"/>
              </a:rPr>
              <a:t>)</a:t>
            </a:r>
            <a:endParaRPr lang="it-IT" sz="1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D8893F4-1AB2-947D-05EC-DF84A8693B85}"/>
              </a:ext>
            </a:extLst>
          </p:cNvPr>
          <p:cNvSpPr txBox="1"/>
          <p:nvPr/>
        </p:nvSpPr>
        <p:spPr>
          <a:xfrm>
            <a:off x="4377438" y="75700"/>
            <a:ext cx="1206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F64200"/>
                </a:solidFill>
                <a:latin typeface="Century Gothic" panose="020B0502020202020204" pitchFamily="34" charset="0"/>
                <a:ea typeface="Tahoma"/>
              </a:rPr>
              <a:t>Pol2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F64200"/>
                </a:solidFill>
                <a:latin typeface="Century Gothic" panose="020B0502020202020204" pitchFamily="34" charset="0"/>
                <a:ea typeface="Tahoma"/>
              </a:rPr>
              <a:t>Catalytic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F64200"/>
                </a:solidFill>
                <a:latin typeface="Century Gothic" panose="020B0502020202020204" pitchFamily="34" charset="0"/>
                <a:ea typeface="Tahoma"/>
              </a:rPr>
              <a:t>Subunit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800" b="1" strike="noStrike" spc="-1" dirty="0">
                <a:solidFill>
                  <a:srgbClr val="F64200"/>
                </a:solidFill>
                <a:latin typeface="Century Gothic" panose="020B0502020202020204" pitchFamily="34" charset="0"/>
                <a:ea typeface="Tahoma"/>
              </a:rPr>
              <a:t>(</a:t>
            </a:r>
            <a:r>
              <a:rPr lang="en-GB" sz="1800" b="1" strike="noStrike" spc="-1" dirty="0" err="1">
                <a:solidFill>
                  <a:srgbClr val="F64200"/>
                </a:solidFill>
                <a:latin typeface="Century Gothic" panose="020B0502020202020204" pitchFamily="34" charset="0"/>
                <a:ea typeface="Tahoma"/>
              </a:rPr>
              <a:t>PolE</a:t>
            </a:r>
            <a:r>
              <a:rPr lang="en-GB" sz="1800" b="1" strike="noStrike" spc="-1" dirty="0">
                <a:solidFill>
                  <a:srgbClr val="F64200"/>
                </a:solidFill>
                <a:latin typeface="Century Gothic" panose="020B0502020202020204" pitchFamily="34" charset="0"/>
                <a:ea typeface="Tahoma"/>
              </a:rPr>
              <a:t>)</a:t>
            </a:r>
            <a:endParaRPr lang="it-IT" sz="1800" strike="noStrike" spc="-1" dirty="0">
              <a:solidFill>
                <a:srgbClr val="F642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C96829-F4D3-596D-064E-E7280608DBE0}"/>
              </a:ext>
            </a:extLst>
          </p:cNvPr>
          <p:cNvSpPr txBox="1"/>
          <p:nvPr/>
        </p:nvSpPr>
        <p:spPr>
          <a:xfrm>
            <a:off x="3275565" y="4581666"/>
            <a:ext cx="1216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 err="1">
                <a:solidFill>
                  <a:srgbClr val="5680CC"/>
                </a:solidFill>
                <a:latin typeface="Century Gothic" panose="020B0502020202020204" pitchFamily="34" charset="0"/>
                <a:ea typeface="Tahoma"/>
              </a:rPr>
              <a:t>PolE</a:t>
            </a:r>
            <a:endParaRPr lang="en-GB" b="1" spc="-1" dirty="0">
              <a:solidFill>
                <a:srgbClr val="5680CC"/>
              </a:solidFill>
              <a:latin typeface="Century Gothic" panose="020B0502020202020204" pitchFamily="34" charset="0"/>
              <a:ea typeface="Tahoma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5680CC"/>
                </a:solidFill>
                <a:latin typeface="Century Gothic" panose="020B0502020202020204" pitchFamily="34" charset="0"/>
                <a:ea typeface="Tahoma"/>
              </a:rPr>
              <a:t>subunit B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5680CC"/>
                </a:solidFill>
                <a:latin typeface="Century Gothic" panose="020B0502020202020204" pitchFamily="34" charset="0"/>
                <a:ea typeface="Tahoma"/>
              </a:rPr>
              <a:t>(PolE2)</a:t>
            </a:r>
            <a:endParaRPr lang="it-IT" sz="1800" strike="noStrike" spc="-1" dirty="0">
              <a:solidFill>
                <a:srgbClr val="5680CC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48FE45-1616-5D46-4BBE-9C2F73BB5F63}"/>
              </a:ext>
            </a:extLst>
          </p:cNvPr>
          <p:cNvSpPr txBox="1"/>
          <p:nvPr/>
        </p:nvSpPr>
        <p:spPr>
          <a:xfrm>
            <a:off x="7433885" y="4534645"/>
            <a:ext cx="1268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 err="1">
                <a:solidFill>
                  <a:srgbClr val="CB991E"/>
                </a:solidFill>
                <a:latin typeface="Century Gothic" panose="020B0502020202020204" pitchFamily="34" charset="0"/>
                <a:ea typeface="Tahoma"/>
              </a:rPr>
              <a:t>PolE</a:t>
            </a:r>
            <a:endParaRPr lang="en-GB" b="1" spc="-1" dirty="0">
              <a:solidFill>
                <a:srgbClr val="CB991E"/>
              </a:solidFill>
              <a:latin typeface="Century Gothic" panose="020B0502020202020204" pitchFamily="34" charset="0"/>
              <a:ea typeface="Tahoma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CB991E"/>
                </a:solidFill>
                <a:latin typeface="Century Gothic" panose="020B0502020202020204" pitchFamily="34" charset="0"/>
                <a:ea typeface="Tahoma"/>
              </a:rPr>
              <a:t>subunit C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CB991E"/>
                </a:solidFill>
                <a:latin typeface="Century Gothic" panose="020B0502020202020204" pitchFamily="34" charset="0"/>
                <a:ea typeface="Tahoma"/>
              </a:rPr>
              <a:t>(PolE3)</a:t>
            </a:r>
            <a:endParaRPr lang="it-IT" sz="1800" strike="noStrike" spc="-1" dirty="0">
              <a:solidFill>
                <a:srgbClr val="CB991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3F0FE5-B3F8-659F-15A4-BB82267C7910}"/>
              </a:ext>
            </a:extLst>
          </p:cNvPr>
          <p:cNvSpPr txBox="1"/>
          <p:nvPr/>
        </p:nvSpPr>
        <p:spPr>
          <a:xfrm>
            <a:off x="7521775" y="333891"/>
            <a:ext cx="1268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 err="1">
                <a:solidFill>
                  <a:srgbClr val="759B26"/>
                </a:solidFill>
                <a:latin typeface="Century Gothic" panose="020B0502020202020204" pitchFamily="34" charset="0"/>
                <a:ea typeface="Tahoma"/>
              </a:rPr>
              <a:t>PolE</a:t>
            </a:r>
            <a:endParaRPr lang="en-GB" b="1" spc="-1" dirty="0">
              <a:solidFill>
                <a:srgbClr val="759B26"/>
              </a:solidFill>
              <a:latin typeface="Century Gothic" panose="020B0502020202020204" pitchFamily="34" charset="0"/>
              <a:ea typeface="Tahoma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759B26"/>
                </a:solidFill>
                <a:latin typeface="Century Gothic" panose="020B0502020202020204" pitchFamily="34" charset="0"/>
                <a:ea typeface="Tahoma"/>
              </a:rPr>
              <a:t>subunit D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solidFill>
                  <a:srgbClr val="759B26"/>
                </a:solidFill>
                <a:latin typeface="Century Gothic" panose="020B0502020202020204" pitchFamily="34" charset="0"/>
                <a:ea typeface="Tahoma"/>
              </a:rPr>
              <a:t>(PolE4)</a:t>
            </a:r>
            <a:endParaRPr lang="it-IT" sz="1800" strike="noStrike" spc="-1" dirty="0">
              <a:solidFill>
                <a:srgbClr val="759B26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017E3B1-C94E-AA52-105D-9B4EAA42C8CF}"/>
              </a:ext>
            </a:extLst>
          </p:cNvPr>
          <p:cNvCxnSpPr/>
          <p:nvPr/>
        </p:nvCxnSpPr>
        <p:spPr>
          <a:xfrm flipH="1">
            <a:off x="7246374" y="1307690"/>
            <a:ext cx="678084" cy="143551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91CDEF7-A5D5-BE14-EA6E-CF27A926706A}"/>
              </a:ext>
            </a:extLst>
          </p:cNvPr>
          <p:cNvCxnSpPr>
            <a:cxnSpLocks/>
          </p:cNvCxnSpPr>
          <p:nvPr/>
        </p:nvCxnSpPr>
        <p:spPr>
          <a:xfrm flipH="1" flipV="1">
            <a:off x="7246374" y="3293806"/>
            <a:ext cx="678084" cy="124083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29EAB642-EF84-7D7E-E2C3-5D16245D22EF}"/>
              </a:ext>
            </a:extLst>
          </p:cNvPr>
          <p:cNvCxnSpPr>
            <a:cxnSpLocks/>
          </p:cNvCxnSpPr>
          <p:nvPr/>
        </p:nvCxnSpPr>
        <p:spPr>
          <a:xfrm flipV="1">
            <a:off x="4282988" y="4524109"/>
            <a:ext cx="475128" cy="27699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FD9F5A5-8CE7-F32C-8B1F-286F0E952104}"/>
              </a:ext>
            </a:extLst>
          </p:cNvPr>
          <p:cNvSpPr txBox="1"/>
          <p:nvPr/>
        </p:nvSpPr>
        <p:spPr>
          <a:xfrm>
            <a:off x="6842557" y="4853482"/>
            <a:ext cx="631425" cy="30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Zn</a:t>
            </a:r>
            <a:r>
              <a:rPr lang="en-GB" sz="1400" b="1" spc="-1" baseline="30000" dirty="0">
                <a:latin typeface="Century Gothic" panose="020B0502020202020204" pitchFamily="34" charset="0"/>
                <a:ea typeface="Tahoma"/>
              </a:rPr>
              <a:t>2+</a:t>
            </a:r>
            <a:endParaRPr lang="it-IT" sz="1400" strike="noStrike" spc="-1" baseline="30000" dirty="0">
              <a:latin typeface="Century Gothic" panose="020B0502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38319B2-EF20-0CDF-8A74-165B8DD02422}"/>
              </a:ext>
            </a:extLst>
          </p:cNvPr>
          <p:cNvSpPr txBox="1"/>
          <p:nvPr/>
        </p:nvSpPr>
        <p:spPr>
          <a:xfrm>
            <a:off x="7766318" y="3141195"/>
            <a:ext cx="779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DNA cavity</a:t>
            </a:r>
            <a:endParaRPr lang="it-IT" sz="1400" strike="noStrike" spc="-1" dirty="0">
              <a:latin typeface="Century Gothic" panose="020B0502020202020204" pitchFamily="34" charset="0"/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77C92CA3-AB72-5086-A6A4-95968D1F633D}"/>
              </a:ext>
            </a:extLst>
          </p:cNvPr>
          <p:cNvCxnSpPr>
            <a:cxnSpLocks/>
          </p:cNvCxnSpPr>
          <p:nvPr/>
        </p:nvCxnSpPr>
        <p:spPr>
          <a:xfrm flipH="1" flipV="1">
            <a:off x="5899442" y="2094721"/>
            <a:ext cx="1975563" cy="12320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526F5691-FCFA-B2CB-D0F5-0B7B580DD90F}"/>
              </a:ext>
            </a:extLst>
          </p:cNvPr>
          <p:cNvCxnSpPr>
            <a:cxnSpLocks/>
          </p:cNvCxnSpPr>
          <p:nvPr/>
        </p:nvCxnSpPr>
        <p:spPr>
          <a:xfrm flipV="1">
            <a:off x="8395991" y="2044252"/>
            <a:ext cx="1337944" cy="124955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463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41F1A2-58F3-00F0-F7F2-65D2CED4F24A}"/>
              </a:ext>
            </a:extLst>
          </p:cNvPr>
          <p:cNvSpPr txBox="1"/>
          <p:nvPr/>
        </p:nvSpPr>
        <p:spPr>
          <a:xfrm>
            <a:off x="7560000" y="720000"/>
            <a:ext cx="2894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err="1">
                <a:effectLst/>
                <a:latin typeface="Century Gothic" panose="020B0502020202020204" pitchFamily="34" charset="0"/>
              </a:rPr>
              <a:t>Hexafluronium</a:t>
            </a:r>
            <a:endParaRPr lang="it-IT" sz="3000" b="1" dirty="0">
              <a:effectLst/>
              <a:latin typeface="Century Gothic" panose="020B0502020202020204" pitchFamily="34" charset="0"/>
            </a:endParaRPr>
          </a:p>
          <a:p>
            <a:r>
              <a:rPr lang="it-IT" dirty="0">
                <a:latin typeface="Century Gothic" panose="020B0502020202020204" pitchFamily="34" charset="0"/>
              </a:rPr>
              <a:t>Muscle </a:t>
            </a:r>
            <a:r>
              <a:rPr lang="it-IT" dirty="0" err="1">
                <a:latin typeface="Century Gothic" panose="020B0502020202020204" pitchFamily="34" charset="0"/>
              </a:rPr>
              <a:t>relxant</a:t>
            </a:r>
            <a:endParaRPr lang="it-IT" sz="18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3709C2-95A3-EB01-3B69-45B2A5FED1AC}"/>
              </a:ext>
            </a:extLst>
          </p:cNvPr>
          <p:cNvSpPr txBox="1"/>
          <p:nvPr/>
        </p:nvSpPr>
        <p:spPr>
          <a:xfrm>
            <a:off x="7560000" y="5420830"/>
            <a:ext cx="4442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Plasma </a:t>
            </a:r>
            <a:r>
              <a:rPr lang="it-IT" dirty="0" err="1">
                <a:latin typeface="Century Gothic" panose="020B0502020202020204" pitchFamily="34" charset="0"/>
              </a:rPr>
              <a:t>cholinesterase</a:t>
            </a:r>
            <a:r>
              <a:rPr lang="it-IT" dirty="0">
                <a:latin typeface="Century Gothic" panose="020B0502020202020204" pitchFamily="34" charset="0"/>
              </a:rPr>
              <a:t> non-competitive </a:t>
            </a:r>
            <a:r>
              <a:rPr lang="it-IT" dirty="0" err="1">
                <a:latin typeface="Century Gothic" panose="020B0502020202020204" pitchFamily="34" charset="0"/>
              </a:rPr>
              <a:t>reversible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inhibitor</a:t>
            </a:r>
            <a:endParaRPr lang="it-IT" sz="18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7" name="Immagine 6" descr="Immagine che contiene cartone animato, disegno, arte&#10;&#10;Descrizione generata automaticamente">
            <a:extLst>
              <a:ext uri="{FF2B5EF4-FFF2-40B4-BE49-F238E27FC236}">
                <a16:creationId xmlns:a16="http://schemas.microsoft.com/office/drawing/2014/main" id="{2E607A04-DEC7-C070-D91D-17C840960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0" r="21272"/>
          <a:stretch/>
        </p:blipFill>
        <p:spPr>
          <a:xfrm>
            <a:off x="564853" y="1252800"/>
            <a:ext cx="6203532" cy="4352400"/>
          </a:xfrm>
          <a:prstGeom prst="rect">
            <a:avLst/>
          </a:prstGeom>
        </p:spPr>
      </p:pic>
      <p:pic>
        <p:nvPicPr>
          <p:cNvPr id="13" name="Immagine 1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7200C3F-6F87-ACF0-A1AB-4F65C9CEB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328" y="2499800"/>
            <a:ext cx="5223748" cy="20060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8908AD-4C23-7AE6-8088-3D871D96798C}"/>
              </a:ext>
            </a:extLst>
          </p:cNvPr>
          <p:cNvSpPr txBox="1"/>
          <p:nvPr/>
        </p:nvSpPr>
        <p:spPr>
          <a:xfrm>
            <a:off x="2848922" y="2044742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ASP138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76A901-8589-51C5-280F-FA34DBB83365}"/>
              </a:ext>
            </a:extLst>
          </p:cNvPr>
          <p:cNvSpPr txBox="1"/>
          <p:nvPr/>
        </p:nvSpPr>
        <p:spPr>
          <a:xfrm>
            <a:off x="3455196" y="3003910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ASP140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FD482CB-F8C2-E580-2895-D404F8CD1E05}"/>
              </a:ext>
            </a:extLst>
          </p:cNvPr>
          <p:cNvSpPr txBox="1"/>
          <p:nvPr/>
        </p:nvSpPr>
        <p:spPr>
          <a:xfrm>
            <a:off x="5241467" y="4965197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ASP647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F05720-8D57-CE58-81EA-F93BD7515275}"/>
              </a:ext>
            </a:extLst>
          </p:cNvPr>
          <p:cNvSpPr txBox="1"/>
          <p:nvPr/>
        </p:nvSpPr>
        <p:spPr>
          <a:xfrm>
            <a:off x="5857487" y="2085627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ASP750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6F205D-2B05-CB29-3BBD-D5D309DA1A26}"/>
              </a:ext>
            </a:extLst>
          </p:cNvPr>
          <p:cNvSpPr txBox="1"/>
          <p:nvPr/>
        </p:nvSpPr>
        <p:spPr>
          <a:xfrm>
            <a:off x="4953105" y="1728840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HIS144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67590D-65F1-48CC-0D50-85328E86B3C0}"/>
              </a:ext>
            </a:extLst>
          </p:cNvPr>
          <p:cNvSpPr txBox="1"/>
          <p:nvPr/>
        </p:nvSpPr>
        <p:spPr>
          <a:xfrm>
            <a:off x="968024" y="1574951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ARG150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F3E26A-2A68-C81F-3D7F-45A6E7E5F006}"/>
              </a:ext>
            </a:extLst>
          </p:cNvPr>
          <p:cNvSpPr txBox="1"/>
          <p:nvPr/>
        </p:nvSpPr>
        <p:spPr>
          <a:xfrm>
            <a:off x="3258041" y="4505482"/>
            <a:ext cx="1523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effectLst/>
                <a:latin typeface="Century Gothic" panose="020B0502020202020204" pitchFamily="34" charset="0"/>
              </a:rPr>
              <a:t>Hexafluronium</a:t>
            </a:r>
            <a:endParaRPr lang="it-IT" sz="1400" b="1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BD2273-767D-41F6-FAA3-75385C75D495}"/>
              </a:ext>
            </a:extLst>
          </p:cNvPr>
          <p:cNvSpPr txBox="1"/>
          <p:nvPr/>
        </p:nvSpPr>
        <p:spPr>
          <a:xfrm>
            <a:off x="6096000" y="4325194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CYS651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CEA9F433-CD99-7E94-8725-885ED1A058C8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SBVS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UniBO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OpenEye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22476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41F1A2-58F3-00F0-F7F2-65D2CED4F24A}"/>
              </a:ext>
            </a:extLst>
          </p:cNvPr>
          <p:cNvSpPr txBox="1"/>
          <p:nvPr/>
        </p:nvSpPr>
        <p:spPr>
          <a:xfrm>
            <a:off x="7560000" y="720000"/>
            <a:ext cx="40559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err="1">
                <a:effectLst/>
                <a:latin typeface="Century Gothic" panose="020B0502020202020204" pitchFamily="34" charset="0"/>
              </a:rPr>
              <a:t>Dasatinib</a:t>
            </a:r>
            <a:endParaRPr lang="it-IT" sz="3000" b="1" dirty="0">
              <a:effectLst/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it-IT" dirty="0">
                <a:latin typeface="Century Gothic" panose="020B0502020202020204" pitchFamily="34" charset="0"/>
              </a:rPr>
              <a:t>Philadelphia </a:t>
            </a:r>
            <a:r>
              <a:rPr lang="it-IT" dirty="0" err="1">
                <a:latin typeface="Century Gothic" panose="020B0502020202020204" pitchFamily="34" charset="0"/>
              </a:rPr>
              <a:t>chromosome</a:t>
            </a:r>
            <a:r>
              <a:rPr lang="it-IT" dirty="0">
                <a:latin typeface="Century Gothic" panose="020B0502020202020204" pitchFamily="34" charset="0"/>
              </a:rPr>
              <a:t>-positive acute </a:t>
            </a:r>
            <a:r>
              <a:rPr lang="it-IT" dirty="0" err="1">
                <a:latin typeface="Century Gothic" panose="020B0502020202020204" pitchFamily="34" charset="0"/>
              </a:rPr>
              <a:t>lymphoblastic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leukemia</a:t>
            </a:r>
            <a:endParaRPr lang="it-IT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it-IT" dirty="0" err="1">
                <a:latin typeface="Century Gothic" panose="020B0502020202020204" pitchFamily="34" charset="0"/>
              </a:rPr>
              <a:t>C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hronic</a:t>
            </a:r>
            <a:r>
              <a:rPr lang="it-IT" sz="1800" dirty="0">
                <a:effectLst/>
                <a:latin typeface="Century Gothic" panose="020B0502020202020204" pitchFamily="34" charset="0"/>
              </a:rPr>
              <a:t> 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myeloid</a:t>
            </a:r>
            <a:r>
              <a:rPr lang="it-IT" sz="1800" dirty="0">
                <a:effectLst/>
                <a:latin typeface="Century Gothic" panose="020B0502020202020204" pitchFamily="34" charset="0"/>
              </a:rPr>
              <a:t> </a:t>
            </a:r>
            <a:r>
              <a:rPr lang="it-IT" sz="1800" dirty="0" err="1">
                <a:effectLst/>
                <a:latin typeface="Century Gothic" panose="020B0502020202020204" pitchFamily="34" charset="0"/>
              </a:rPr>
              <a:t>leukemia</a:t>
            </a:r>
            <a:endParaRPr lang="it-IT" sz="18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3709C2-95A3-EB01-3B69-45B2A5FED1AC}"/>
              </a:ext>
            </a:extLst>
          </p:cNvPr>
          <p:cNvSpPr txBox="1"/>
          <p:nvPr/>
        </p:nvSpPr>
        <p:spPr>
          <a:xfrm>
            <a:off x="7560000" y="5064000"/>
            <a:ext cx="4442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ATP-competitive </a:t>
            </a:r>
            <a:r>
              <a:rPr lang="it-IT" dirty="0" err="1">
                <a:latin typeface="Century Gothic" panose="020B0502020202020204" pitchFamily="34" charset="0"/>
              </a:rPr>
              <a:t>tyrosine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kinase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inhibitor</a:t>
            </a:r>
            <a:endParaRPr lang="it-IT" sz="18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3" name="Immagine 2" descr="Immagine che contiene cartone animato, arte, illustrazione, disegno&#10;&#10;Descrizione generata automaticamente">
            <a:extLst>
              <a:ext uri="{FF2B5EF4-FFF2-40B4-BE49-F238E27FC236}">
                <a16:creationId xmlns:a16="http://schemas.microsoft.com/office/drawing/2014/main" id="{7FCF30EE-7B42-E4A9-23E4-82929B54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0" r="11814"/>
          <a:stretch/>
        </p:blipFill>
        <p:spPr>
          <a:xfrm>
            <a:off x="521011" y="1379082"/>
            <a:ext cx="6434367" cy="4099835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1BC60B7D-9E77-CD7B-7B9B-65D9A3655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6007" y="3001106"/>
            <a:ext cx="3983260" cy="131803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E037F1-F52A-2A47-52BB-A0BF4FD4BC3F}"/>
              </a:ext>
            </a:extLst>
          </p:cNvPr>
          <p:cNvSpPr txBox="1"/>
          <p:nvPr/>
        </p:nvSpPr>
        <p:spPr>
          <a:xfrm>
            <a:off x="2353192" y="2298282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ASP138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B6F876-B22E-11DE-EA82-4F75B8DA2BE7}"/>
              </a:ext>
            </a:extLst>
          </p:cNvPr>
          <p:cNvSpPr txBox="1"/>
          <p:nvPr/>
        </p:nvSpPr>
        <p:spPr>
          <a:xfrm>
            <a:off x="3558080" y="3179990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ASP140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7943A3-B996-A142-AA09-B5C02AE64EEA}"/>
              </a:ext>
            </a:extLst>
          </p:cNvPr>
          <p:cNvSpPr txBox="1"/>
          <p:nvPr/>
        </p:nvSpPr>
        <p:spPr>
          <a:xfrm>
            <a:off x="5324989" y="4165250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ASP647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5F53AD1-2140-6B9B-E9A5-7899AFB78135}"/>
              </a:ext>
            </a:extLst>
          </p:cNvPr>
          <p:cNvSpPr txBox="1"/>
          <p:nvPr/>
        </p:nvSpPr>
        <p:spPr>
          <a:xfrm>
            <a:off x="5028608" y="2650688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ASP750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0530F2-4DFC-9685-9901-976F069A00E1}"/>
              </a:ext>
            </a:extLst>
          </p:cNvPr>
          <p:cNvSpPr txBox="1"/>
          <p:nvPr/>
        </p:nvSpPr>
        <p:spPr>
          <a:xfrm>
            <a:off x="4538432" y="1824392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HIS144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486B0C-7924-BF10-319A-C1E198AEC884}"/>
              </a:ext>
            </a:extLst>
          </p:cNvPr>
          <p:cNvSpPr txBox="1"/>
          <p:nvPr/>
        </p:nvSpPr>
        <p:spPr>
          <a:xfrm>
            <a:off x="670309" y="1787606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ARG150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7B447E-EBB7-83D3-327B-EAFA07AEBFF0}"/>
              </a:ext>
            </a:extLst>
          </p:cNvPr>
          <p:cNvSpPr txBox="1"/>
          <p:nvPr/>
        </p:nvSpPr>
        <p:spPr>
          <a:xfrm>
            <a:off x="2353192" y="4718136"/>
            <a:ext cx="1523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effectLst/>
                <a:latin typeface="Century Gothic" panose="020B0502020202020204" pitchFamily="34" charset="0"/>
              </a:rPr>
              <a:t>Dasatinib</a:t>
            </a:r>
            <a:endParaRPr lang="it-IT" sz="1400" b="1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3D07748-037A-DEA6-08B6-09D0C9C7F16E}"/>
              </a:ext>
            </a:extLst>
          </p:cNvPr>
          <p:cNvSpPr txBox="1"/>
          <p:nvPr/>
        </p:nvSpPr>
        <p:spPr>
          <a:xfrm>
            <a:off x="5815165" y="4718136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CYS651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8C410EE1-91F4-82AF-A286-9FD2CC37CF7B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SBVS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UniBO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OpenEye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871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41F1A2-58F3-00F0-F7F2-65D2CED4F24A}"/>
              </a:ext>
            </a:extLst>
          </p:cNvPr>
          <p:cNvSpPr txBox="1"/>
          <p:nvPr/>
        </p:nvSpPr>
        <p:spPr>
          <a:xfrm>
            <a:off x="7560000" y="720000"/>
            <a:ext cx="3653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err="1">
                <a:effectLst/>
                <a:latin typeface="Century Gothic" panose="020B0502020202020204" pitchFamily="34" charset="0"/>
              </a:rPr>
              <a:t>Masoprocol</a:t>
            </a:r>
            <a:endParaRPr lang="it-IT" sz="3000" b="1" dirty="0">
              <a:effectLst/>
              <a:latin typeface="Century Gothic" panose="020B0502020202020204" pitchFamily="34" charset="0"/>
            </a:endParaRPr>
          </a:p>
          <a:p>
            <a:r>
              <a:rPr lang="it-IT" dirty="0" err="1">
                <a:latin typeface="Century Gothic" panose="020B0502020202020204" pitchFamily="34" charset="0"/>
              </a:rPr>
              <a:t>Actinic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keratoses</a:t>
            </a:r>
            <a:endParaRPr lang="it-IT" sz="1800" dirty="0">
              <a:effectLst/>
              <a:latin typeface="Century Gothic" panose="020B0502020202020204" pitchFamily="34" charset="0"/>
            </a:endParaRPr>
          </a:p>
          <a:p>
            <a:r>
              <a:rPr lang="it-IT" dirty="0" err="1">
                <a:latin typeface="Century Gothic" panose="020B0502020202020204" pitchFamily="34" charset="0"/>
              </a:rPr>
              <a:t>Antineoplastic</a:t>
            </a:r>
            <a:r>
              <a:rPr lang="it-IT" dirty="0">
                <a:latin typeface="Century Gothic" panose="020B0502020202020204" pitchFamily="34" charset="0"/>
              </a:rPr>
              <a:t> agent</a:t>
            </a:r>
            <a:endParaRPr lang="it-IT" sz="18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3709C2-95A3-EB01-3B69-45B2A5FED1AC}"/>
              </a:ext>
            </a:extLst>
          </p:cNvPr>
          <p:cNvSpPr txBox="1"/>
          <p:nvPr/>
        </p:nvSpPr>
        <p:spPr>
          <a:xfrm>
            <a:off x="7560000" y="5113465"/>
            <a:ext cx="2693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Century Gothic" panose="020B0502020202020204" pitchFamily="34" charset="0"/>
              </a:rPr>
              <a:t>Lipoxygenase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inhibitor</a:t>
            </a:r>
            <a:endParaRPr lang="it-IT" sz="18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4CA28A1E-B3F9-2C08-311D-DC31AB560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86360" y="2558675"/>
            <a:ext cx="4442553" cy="1740649"/>
          </a:xfrm>
          <a:prstGeom prst="rect">
            <a:avLst/>
          </a:prstGeom>
        </p:spPr>
      </p:pic>
      <p:pic>
        <p:nvPicPr>
          <p:cNvPr id="2" name="Immagine 1" descr="Immagine che contiene cartone animato, illustrazione, disegno, arte&#10;&#10;Descrizione generata automaticamente">
            <a:extLst>
              <a:ext uri="{FF2B5EF4-FFF2-40B4-BE49-F238E27FC236}">
                <a16:creationId xmlns:a16="http://schemas.microsoft.com/office/drawing/2014/main" id="{2908B363-B575-0B9D-A540-146ABF428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3" r="27891"/>
          <a:stretch/>
        </p:blipFill>
        <p:spPr>
          <a:xfrm>
            <a:off x="521011" y="1144625"/>
            <a:ext cx="6203533" cy="456874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97DB19-AE6F-C95A-F306-8EC6B9DCFF3F}"/>
              </a:ext>
            </a:extLst>
          </p:cNvPr>
          <p:cNvSpPr txBox="1"/>
          <p:nvPr/>
        </p:nvSpPr>
        <p:spPr>
          <a:xfrm>
            <a:off x="4426541" y="1618068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ASP138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6BF75E-BFDA-D32F-AC82-477D85CBA401}"/>
              </a:ext>
            </a:extLst>
          </p:cNvPr>
          <p:cNvSpPr txBox="1"/>
          <p:nvPr/>
        </p:nvSpPr>
        <p:spPr>
          <a:xfrm>
            <a:off x="4525644" y="2792127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ASP140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53D55B-0F1C-5FB9-C670-3599B2A2E7A6}"/>
              </a:ext>
            </a:extLst>
          </p:cNvPr>
          <p:cNvSpPr txBox="1"/>
          <p:nvPr/>
        </p:nvSpPr>
        <p:spPr>
          <a:xfrm>
            <a:off x="5744192" y="3718683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ASP647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5448EB-A31E-4926-33CD-A4CA5172F495}"/>
              </a:ext>
            </a:extLst>
          </p:cNvPr>
          <p:cNvSpPr txBox="1"/>
          <p:nvPr/>
        </p:nvSpPr>
        <p:spPr>
          <a:xfrm>
            <a:off x="2642425" y="2110594"/>
            <a:ext cx="98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 Gothic" panose="020B0502020202020204" pitchFamily="34" charset="0"/>
              </a:rPr>
              <a:t>ARG150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C28193-C7AA-AEEA-D480-83C5E85945C5}"/>
              </a:ext>
            </a:extLst>
          </p:cNvPr>
          <p:cNvSpPr txBox="1"/>
          <p:nvPr/>
        </p:nvSpPr>
        <p:spPr>
          <a:xfrm>
            <a:off x="3002269" y="4439629"/>
            <a:ext cx="1523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effectLst/>
                <a:latin typeface="Century Gothic" panose="020B0502020202020204" pitchFamily="34" charset="0"/>
              </a:rPr>
              <a:t>Masoprocol</a:t>
            </a:r>
            <a:endParaRPr lang="it-IT" sz="1400" b="1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72F83292-F052-9A71-880B-5487206721DB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SBVS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UniBO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(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OpenEye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45008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lementi grafici, logo, simbolo, design&#10;&#10;Descrizione generata automaticamente">
            <a:extLst>
              <a:ext uri="{FF2B5EF4-FFF2-40B4-BE49-F238E27FC236}">
                <a16:creationId xmlns:a16="http://schemas.microsoft.com/office/drawing/2014/main" id="{057CCC46-62C2-4D2A-20E9-BB4873B9C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87" y="2875411"/>
            <a:ext cx="783282" cy="78328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B54B85-4BFE-4BB9-0FF0-590FFD769D91}"/>
              </a:ext>
            </a:extLst>
          </p:cNvPr>
          <p:cNvSpPr txBox="1"/>
          <p:nvPr/>
        </p:nvSpPr>
        <p:spPr>
          <a:xfrm>
            <a:off x="174381" y="221699"/>
            <a:ext cx="11843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effectLst/>
              </a:rPr>
              <a:t>CN – HPC Spoke 8 – </a:t>
            </a:r>
            <a:r>
              <a:rPr lang="en-GB" sz="2400" b="1" dirty="0"/>
              <a:t>WP6 Drug-target studies and drug repurposing</a:t>
            </a:r>
          </a:p>
          <a:p>
            <a:pPr algn="ctr"/>
            <a:r>
              <a:rPr lang="en-GB" sz="2400" i="1" dirty="0"/>
              <a:t>Task 6.2 – </a:t>
            </a:r>
            <a:r>
              <a:rPr lang="en-US" sz="2400" i="1" dirty="0"/>
              <a:t>Drug repurposing studies using novel target and the FDA-approved drug database</a:t>
            </a:r>
            <a:endParaRPr lang="en-GB" sz="24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6E03AD-1E64-2844-E50A-42B500BCA2E1}"/>
              </a:ext>
            </a:extLst>
          </p:cNvPr>
          <p:cNvSpPr txBox="1"/>
          <p:nvPr/>
        </p:nvSpPr>
        <p:spPr>
          <a:xfrm>
            <a:off x="250117" y="1013694"/>
            <a:ext cx="30268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Approach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on novel targets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(</a:t>
            </a:r>
            <a:r>
              <a:rPr lang="en-US" sz="2800" b="1" dirty="0" err="1">
                <a:solidFill>
                  <a:srgbClr val="C00000"/>
                </a:solidFill>
              </a:rPr>
              <a:t>PolE</a:t>
            </a:r>
            <a:r>
              <a:rPr lang="en-US" sz="2800" b="1" dirty="0">
                <a:solidFill>
                  <a:srgbClr val="C00000"/>
                </a:solidFill>
              </a:rPr>
              <a:t>)</a:t>
            </a:r>
          </a:p>
        </p:txBody>
      </p:sp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8DAE20FA-AAA2-4750-051C-FE319CD802B7}"/>
              </a:ext>
            </a:extLst>
          </p:cNvPr>
          <p:cNvGraphicFramePr/>
          <p:nvPr/>
        </p:nvGraphicFramePr>
        <p:xfrm>
          <a:off x="3070257" y="1249242"/>
          <a:ext cx="5460482" cy="2790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0DC35938-177E-188A-2B99-6696DF01556C}"/>
              </a:ext>
            </a:extLst>
          </p:cNvPr>
          <p:cNvSpPr/>
          <p:nvPr/>
        </p:nvSpPr>
        <p:spPr>
          <a:xfrm>
            <a:off x="5582458" y="4013180"/>
            <a:ext cx="436080" cy="279091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9AE9E901-E92F-3E83-C0B4-2CDF3007C1A9}"/>
              </a:ext>
            </a:extLst>
          </p:cNvPr>
          <p:cNvSpPr/>
          <p:nvPr/>
        </p:nvSpPr>
        <p:spPr>
          <a:xfrm rot="16200000" flipH="1">
            <a:off x="8106015" y="4326006"/>
            <a:ext cx="436080" cy="763527"/>
          </a:xfrm>
          <a:prstGeom prst="down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90B3D83-1FBA-152D-F076-34A2112802B4}"/>
              </a:ext>
            </a:extLst>
          </p:cNvPr>
          <p:cNvSpPr txBox="1"/>
          <p:nvPr/>
        </p:nvSpPr>
        <p:spPr>
          <a:xfrm>
            <a:off x="8680030" y="4040156"/>
            <a:ext cx="28831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BS mapping with</a:t>
            </a:r>
            <a:b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</a:br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probe molecules</a:t>
            </a:r>
            <a:b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</a:br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and pharmacophore generation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13A15BA0-2B92-8CA0-56A1-AC2098A6EC3D}"/>
              </a:ext>
            </a:extLst>
          </p:cNvPr>
          <p:cNvSpPr/>
          <p:nvPr/>
        </p:nvSpPr>
        <p:spPr>
          <a:xfrm>
            <a:off x="9913447" y="5693562"/>
            <a:ext cx="436080" cy="279091"/>
          </a:xfrm>
          <a:prstGeom prst="down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6DF143B-9CB6-A3D1-4D41-F708654FAE4A}"/>
              </a:ext>
            </a:extLst>
          </p:cNvPr>
          <p:cNvSpPr txBox="1"/>
          <p:nvPr/>
        </p:nvSpPr>
        <p:spPr>
          <a:xfrm>
            <a:off x="348770" y="4237911"/>
            <a:ext cx="2651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Structure-based/</a:t>
            </a:r>
          </a:p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biophysics-based</a:t>
            </a:r>
          </a:p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VS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34F01BB-A2BD-072D-B1A0-720100D726DD}"/>
              </a:ext>
            </a:extLst>
          </p:cNvPr>
          <p:cNvSpPr txBox="1"/>
          <p:nvPr/>
        </p:nvSpPr>
        <p:spPr>
          <a:xfrm>
            <a:off x="8091583" y="5960739"/>
            <a:ext cx="4079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Pharmacophore-based VS</a:t>
            </a:r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D5C1F8DB-45C2-6C79-393D-80E2A6FDDB70}"/>
              </a:ext>
            </a:extLst>
          </p:cNvPr>
          <p:cNvSpPr/>
          <p:nvPr/>
        </p:nvSpPr>
        <p:spPr>
          <a:xfrm rot="5400000">
            <a:off x="3058900" y="4326006"/>
            <a:ext cx="436080" cy="76352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4FDE1C6-A893-A154-93AC-9E8047B7FCF7}"/>
              </a:ext>
            </a:extLst>
          </p:cNvPr>
          <p:cNvSpPr txBox="1"/>
          <p:nvPr/>
        </p:nvSpPr>
        <p:spPr>
          <a:xfrm>
            <a:off x="2402361" y="5690058"/>
            <a:ext cx="5132647" cy="903327"/>
          </a:xfrm>
          <a:prstGeom prst="snip1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Identification of leads close to clinical application, production, and market</a:t>
            </a:r>
          </a:p>
        </p:txBody>
      </p:sp>
      <p:sp>
        <p:nvSpPr>
          <p:cNvPr id="29" name="Freccia curva 28">
            <a:extLst>
              <a:ext uri="{FF2B5EF4-FFF2-40B4-BE49-F238E27FC236}">
                <a16:creationId xmlns:a16="http://schemas.microsoft.com/office/drawing/2014/main" id="{DE57E1A4-EC5F-659A-C84A-40928541F715}"/>
              </a:ext>
            </a:extLst>
          </p:cNvPr>
          <p:cNvSpPr/>
          <p:nvPr/>
        </p:nvSpPr>
        <p:spPr>
          <a:xfrm rot="10800000" flipH="1">
            <a:off x="1573823" y="5438239"/>
            <a:ext cx="753892" cy="968927"/>
          </a:xfrm>
          <a:prstGeom prst="bentArrow">
            <a:avLst>
              <a:gd name="adj1" fmla="val 29267"/>
              <a:gd name="adj2" fmla="val 33061"/>
              <a:gd name="adj3" fmla="val 29606"/>
              <a:gd name="adj4" fmla="val 43750"/>
            </a:avLst>
          </a:pr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30" name="Freccia in giù 29">
            <a:extLst>
              <a:ext uri="{FF2B5EF4-FFF2-40B4-BE49-F238E27FC236}">
                <a16:creationId xmlns:a16="http://schemas.microsoft.com/office/drawing/2014/main" id="{0858C842-7B4F-DA7B-32B2-C1991845772B}"/>
              </a:ext>
            </a:extLst>
          </p:cNvPr>
          <p:cNvSpPr/>
          <p:nvPr/>
        </p:nvSpPr>
        <p:spPr>
          <a:xfrm rot="5400000">
            <a:off x="7773379" y="5797016"/>
            <a:ext cx="436080" cy="763527"/>
          </a:xfrm>
          <a:prstGeom prst="down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pic>
        <p:nvPicPr>
          <p:cNvPr id="34" name="Immagine 33" descr="Immagine che contiene schermata, arte, Elementi grafici, grafica&#10;&#10;Descrizione generata automaticamente">
            <a:extLst>
              <a:ext uri="{FF2B5EF4-FFF2-40B4-BE49-F238E27FC236}">
                <a16:creationId xmlns:a16="http://schemas.microsoft.com/office/drawing/2014/main" id="{9237AA46-EB1B-D4A3-ACC0-B9DB3C2507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2712" r="51061" b="54048"/>
          <a:stretch/>
        </p:blipFill>
        <p:spPr>
          <a:xfrm>
            <a:off x="1722999" y="2482193"/>
            <a:ext cx="2694515" cy="1713766"/>
          </a:xfrm>
          <a:prstGeom prst="rect">
            <a:avLst/>
          </a:prstGeom>
        </p:spPr>
      </p:pic>
      <p:pic>
        <p:nvPicPr>
          <p:cNvPr id="36" name="Immagine 35" descr="Immagine che contiene disegno, clipart, diagramma, cerchio&#10;&#10;Descrizione generata automaticamente">
            <a:extLst>
              <a:ext uri="{FF2B5EF4-FFF2-40B4-BE49-F238E27FC236}">
                <a16:creationId xmlns:a16="http://schemas.microsoft.com/office/drawing/2014/main" id="{3DEFC8A1-C48C-E78C-46B9-F20DBC255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921" y="1458153"/>
            <a:ext cx="2503376" cy="249825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37F505C-6AF4-A693-F652-80AD2F8425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2" y="3614039"/>
            <a:ext cx="623872" cy="623872"/>
          </a:xfrm>
          <a:prstGeom prst="rect">
            <a:avLst/>
          </a:prstGeom>
        </p:spPr>
      </p:pic>
      <p:pic>
        <p:nvPicPr>
          <p:cNvPr id="6" name="Immagine 5" descr="Immagine che contiene Elementi grafici, logo, simbolo, design&#10;&#10;Descrizione generata automaticamente">
            <a:extLst>
              <a:ext uri="{FF2B5EF4-FFF2-40B4-BE49-F238E27FC236}">
                <a16:creationId xmlns:a16="http://schemas.microsoft.com/office/drawing/2014/main" id="{D9BA93CA-A27E-D5CB-F286-E0E87135F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16" y="3797526"/>
            <a:ext cx="783282" cy="7832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F181B51-06D9-3B09-D062-61E94EE14E29}"/>
              </a:ext>
            </a:extLst>
          </p:cNvPr>
          <p:cNvSpPr txBox="1"/>
          <p:nvPr/>
        </p:nvSpPr>
        <p:spPr>
          <a:xfrm>
            <a:off x="3760593" y="4292271"/>
            <a:ext cx="4079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Potential binding sites (BS)</a:t>
            </a:r>
          </a:p>
          <a:p>
            <a:pPr algn="ctr"/>
            <a:r>
              <a:rPr lang="en-GB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identification/characterization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096618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In progress…</a:t>
            </a:r>
            <a:endParaRPr lang="en-GB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EC6169-033B-AE64-FB58-593694B14995}"/>
              </a:ext>
            </a:extLst>
          </p:cNvPr>
          <p:cNvSpPr txBox="1"/>
          <p:nvPr/>
        </p:nvSpPr>
        <p:spPr>
          <a:xfrm>
            <a:off x="294967" y="1029043"/>
            <a:ext cx="9497962" cy="5112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catalytic subdomain</a:t>
            </a:r>
            <a:endParaRPr lang="en-US" sz="2000" b="1" dirty="0">
              <a:solidFill>
                <a:srgbClr val="C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Pocket selection for the first cluster (pocket 9)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Pocket analyses for the second and third clusters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Molecular Docking and induced fit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MD simulations on the most promising </a:t>
            </a:r>
            <a:r>
              <a:rPr lang="en-US" sz="20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</a:t>
            </a:r>
            <a:r>
              <a:rPr lang="en-US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ligand complexes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MM_GBS</a:t>
            </a: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and other analyses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/PolE2/PolE3/PolE4 complex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MD</a:t>
            </a: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simulations on the whole </a:t>
            </a:r>
            <a:r>
              <a:rPr lang="en-US" sz="2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</a:t>
            </a: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/PolE2/PolE3/PolE4 complex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Comparison between MD simulations on the </a:t>
            </a:r>
            <a:r>
              <a:rPr lang="en-US" sz="2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</a:t>
            </a: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catalytic subdomain</a:t>
            </a:r>
            <a:b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and the </a:t>
            </a:r>
            <a:r>
              <a:rPr lang="en-US" sz="2000" dirty="0" err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</a:t>
            </a:r>
            <a:r>
              <a:rPr lang="en-US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/PolE2/PolE3/PolE4 complex</a:t>
            </a:r>
            <a:endParaRPr lang="en-US" sz="20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B2A41C-E74F-2A4A-002A-C957BDCC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38" y="1041337"/>
            <a:ext cx="11375923" cy="4974894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E74535D-D975-C474-C124-226B22A5B0EB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PolE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Mutations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832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6" descr="Immagine che contiene schizzo, disegno, arte&#10;&#10;Descrizione generata automaticamente">
            <a:extLst>
              <a:ext uri="{FF2B5EF4-FFF2-40B4-BE49-F238E27FC236}">
                <a16:creationId xmlns:a16="http://schemas.microsoft.com/office/drawing/2014/main" id="{89DCCA23-A8AA-374D-6C3B-10AF0EC79A8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28325" r="28709"/>
          <a:stretch/>
        </p:blipFill>
        <p:spPr>
          <a:xfrm>
            <a:off x="1212334" y="280976"/>
            <a:ext cx="4603093" cy="6552819"/>
          </a:xfrm>
          <a:prstGeom prst="rect">
            <a:avLst/>
          </a:prstGeom>
        </p:spPr>
      </p:pic>
      <p:pic>
        <p:nvPicPr>
          <p:cNvPr id="3" name="Segnaposto contenuto 8" descr="Immagine che contiene disegno, schizzo, albero, arte&#10;&#10;Descrizione generata automaticamente">
            <a:extLst>
              <a:ext uri="{FF2B5EF4-FFF2-40B4-BE49-F238E27FC236}">
                <a16:creationId xmlns:a16="http://schemas.microsoft.com/office/drawing/2014/main" id="{91180266-2793-57BA-D596-5940C56A7DD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36636" r="13747"/>
          <a:stretch/>
        </p:blipFill>
        <p:spPr>
          <a:xfrm>
            <a:off x="5958915" y="635281"/>
            <a:ext cx="4743005" cy="5844208"/>
          </a:xfrm>
          <a:prstGeom prst="rect">
            <a:avLst/>
          </a:prstGeom>
        </p:spPr>
      </p:pic>
      <p:sp>
        <p:nvSpPr>
          <p:cNvPr id="4" name="CasellaDiTesto 9">
            <a:extLst>
              <a:ext uri="{FF2B5EF4-FFF2-40B4-BE49-F238E27FC236}">
                <a16:creationId xmlns:a16="http://schemas.microsoft.com/office/drawing/2014/main" id="{0822277B-F1BA-DF2A-C0C1-71A6EE8536E8}"/>
              </a:ext>
            </a:extLst>
          </p:cNvPr>
          <p:cNvSpPr txBox="1"/>
          <p:nvPr/>
        </p:nvSpPr>
        <p:spPr>
          <a:xfrm>
            <a:off x="3621640" y="989328"/>
            <a:ext cx="181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u="none" strike="noStrike" dirty="0">
                <a:solidFill>
                  <a:srgbClr val="CB991E"/>
                </a:solidFill>
                <a:effectLst/>
                <a:latin typeface="Century Gothic" panose="020B0502020202020204" pitchFamily="34" charset="0"/>
              </a:rPr>
              <a:t>AF-Q07864-F1</a:t>
            </a:r>
            <a:endParaRPr lang="it-IT" sz="1600" dirty="0">
              <a:solidFill>
                <a:srgbClr val="CB991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sellaDiTesto 10">
            <a:extLst>
              <a:ext uri="{FF2B5EF4-FFF2-40B4-BE49-F238E27FC236}">
                <a16:creationId xmlns:a16="http://schemas.microsoft.com/office/drawing/2014/main" id="{E66DF752-9E6B-E501-98FA-3C9FCCBC8C5D}"/>
              </a:ext>
            </a:extLst>
          </p:cNvPr>
          <p:cNvSpPr txBox="1"/>
          <p:nvPr/>
        </p:nvSpPr>
        <p:spPr>
          <a:xfrm>
            <a:off x="9191973" y="3482273"/>
            <a:ext cx="1861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u="none" strike="noStrike" dirty="0">
                <a:solidFill>
                  <a:srgbClr val="CB991E"/>
                </a:solidFill>
                <a:effectLst/>
                <a:latin typeface="Century Gothic" panose="020B0502020202020204" pitchFamily="34" charset="0"/>
              </a:rPr>
              <a:t>AF-Q07864-F1</a:t>
            </a:r>
            <a:endParaRPr lang="it-IT" sz="1600" dirty="0">
              <a:solidFill>
                <a:srgbClr val="CB991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sellaDiTesto 11">
            <a:extLst>
              <a:ext uri="{FF2B5EF4-FFF2-40B4-BE49-F238E27FC236}">
                <a16:creationId xmlns:a16="http://schemas.microsoft.com/office/drawing/2014/main" id="{8A7FD289-5647-21D1-0A56-39894176D242}"/>
              </a:ext>
            </a:extLst>
          </p:cNvPr>
          <p:cNvSpPr txBox="1"/>
          <p:nvPr/>
        </p:nvSpPr>
        <p:spPr>
          <a:xfrm>
            <a:off x="2519087" y="5530118"/>
            <a:ext cx="832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4F78AF"/>
                </a:solidFill>
                <a:latin typeface="Century Gothic" panose="020B0502020202020204" pitchFamily="34" charset="0"/>
              </a:rPr>
              <a:t>6WJV</a:t>
            </a:r>
            <a:endParaRPr lang="it-IT" sz="1600" dirty="0">
              <a:solidFill>
                <a:srgbClr val="4F78A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asellaDiTesto 12">
            <a:extLst>
              <a:ext uri="{FF2B5EF4-FFF2-40B4-BE49-F238E27FC236}">
                <a16:creationId xmlns:a16="http://schemas.microsoft.com/office/drawing/2014/main" id="{DF501EF0-16BC-FE1B-5C16-2D9F636638BC}"/>
              </a:ext>
            </a:extLst>
          </p:cNvPr>
          <p:cNvSpPr txBox="1"/>
          <p:nvPr/>
        </p:nvSpPr>
        <p:spPr>
          <a:xfrm>
            <a:off x="8330417" y="1158605"/>
            <a:ext cx="832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4F78AF"/>
                </a:solidFill>
                <a:latin typeface="Century Gothic" panose="020B0502020202020204" pitchFamily="34" charset="0"/>
              </a:rPr>
              <a:t>6WJV</a:t>
            </a:r>
            <a:endParaRPr lang="it-IT" sz="1600" dirty="0">
              <a:solidFill>
                <a:srgbClr val="4F78AF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sellaDiTesto 17">
            <a:extLst>
              <a:ext uri="{FF2B5EF4-FFF2-40B4-BE49-F238E27FC236}">
                <a16:creationId xmlns:a16="http://schemas.microsoft.com/office/drawing/2014/main" id="{ACD8193E-3D82-2F2B-B8BF-F10FCC763910}"/>
              </a:ext>
            </a:extLst>
          </p:cNvPr>
          <p:cNvSpPr txBox="1"/>
          <p:nvPr/>
        </p:nvSpPr>
        <p:spPr>
          <a:xfrm>
            <a:off x="5768440" y="5113203"/>
            <a:ext cx="586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latin typeface="Century Gothic" panose="020B0502020202020204" pitchFamily="34" charset="0"/>
              </a:rPr>
              <a:t>CTD</a:t>
            </a:r>
          </a:p>
        </p:txBody>
      </p:sp>
      <p:sp>
        <p:nvSpPr>
          <p:cNvPr id="13" name="CasellaDiTesto 20">
            <a:extLst>
              <a:ext uri="{FF2B5EF4-FFF2-40B4-BE49-F238E27FC236}">
                <a16:creationId xmlns:a16="http://schemas.microsoft.com/office/drawing/2014/main" id="{06DAB263-F3E2-33FC-0B99-014400F98194}"/>
              </a:ext>
            </a:extLst>
          </p:cNvPr>
          <p:cNvSpPr txBox="1"/>
          <p:nvPr/>
        </p:nvSpPr>
        <p:spPr>
          <a:xfrm>
            <a:off x="1392125" y="3405329"/>
            <a:ext cx="1391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600" b="1" dirty="0" err="1">
                <a:latin typeface="Century Gothic" panose="020B0502020202020204" pitchFamily="34" charset="0"/>
              </a:rPr>
              <a:t>Catalytic</a:t>
            </a:r>
            <a:r>
              <a:rPr lang="it-IT" sz="1600" b="1" dirty="0">
                <a:latin typeface="Century Gothic" panose="020B0502020202020204" pitchFamily="34" charset="0"/>
              </a:rPr>
              <a:t> </a:t>
            </a:r>
            <a:r>
              <a:rPr lang="it-IT" sz="1600" b="1" dirty="0" err="1">
                <a:latin typeface="Century Gothic" panose="020B0502020202020204" pitchFamily="34" charset="0"/>
              </a:rPr>
              <a:t>subdomain</a:t>
            </a:r>
            <a:endParaRPr lang="it-IT" sz="1600" b="1" dirty="0">
              <a:latin typeface="Century Gothic" panose="020B0502020202020204" pitchFamily="34" charset="0"/>
            </a:endParaRPr>
          </a:p>
          <a:p>
            <a:pPr algn="ctr"/>
            <a:r>
              <a:rPr lang="it-IT" sz="1600" b="1" dirty="0">
                <a:latin typeface="Century Gothic" panose="020B0502020202020204" pitchFamily="34" charset="0"/>
              </a:rPr>
              <a:t>(NTD)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AlphaFold </a:t>
            </a:r>
            <a:r>
              <a:rPr lang="en-GB" sz="2400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vs.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CryoEM</a:t>
            </a:r>
            <a:endParaRPr lang="en-GB" sz="160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5EDC5DC7-546F-F43F-A630-3BBC3BAC6E32}"/>
              </a:ext>
            </a:extLst>
          </p:cNvPr>
          <p:cNvSpPr/>
          <p:nvPr/>
        </p:nvSpPr>
        <p:spPr>
          <a:xfrm>
            <a:off x="2683086" y="2332703"/>
            <a:ext cx="2459185" cy="227862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B34A657C-6CD8-4037-C4DD-5622352B0991}"/>
              </a:ext>
            </a:extLst>
          </p:cNvPr>
          <p:cNvSpPr/>
          <p:nvPr/>
        </p:nvSpPr>
        <p:spPr>
          <a:xfrm>
            <a:off x="6164705" y="3011558"/>
            <a:ext cx="2920174" cy="2995952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74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D89153A7-D34E-A891-6F00-F202161857A3}"/>
              </a:ext>
            </a:extLst>
          </p:cNvPr>
          <p:cNvSpPr>
            <a:spLocks noGrp="1"/>
          </p:cNvSpPr>
          <p:nvPr/>
        </p:nvSpPr>
        <p:spPr>
          <a:xfrm>
            <a:off x="410067" y="165541"/>
            <a:ext cx="6787147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i="0" u="none" strike="noStrike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Available templates</a:t>
            </a:r>
          </a:p>
          <a:p>
            <a:pPr algn="l" rtl="0" fontAlgn="base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7PLO 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GB" sz="160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H. sapiens</a:t>
            </a:r>
            <a:r>
              <a:rPr lang="en-GB" sz="160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</a:t>
            </a:r>
            <a:r>
              <a:rPr lang="en-GB" sz="160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2.80 Å, </a:t>
            </a:r>
            <a:r>
              <a:rPr lang="en-GB" sz="160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CryoEM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)</a:t>
            </a:r>
            <a:r>
              <a:rPr lang="en-GB" sz="160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GB" sz="16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DNA polymerase epsilon catalytic subunit A (gene POLE)</a:t>
            </a:r>
            <a:endParaRPr lang="en-GB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DNA polymerase epsilon subunit 2 (gene POLE2)</a:t>
            </a:r>
            <a:endParaRPr lang="en-GB" sz="1600" dirty="0"/>
          </a:p>
          <a:p>
            <a:pPr algn="l" rtl="0" fontAlgn="base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5VBN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 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GB" sz="1600" i="1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H. sapiens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2.35 Å, X-ray)</a:t>
            </a:r>
            <a:r>
              <a:rPr lang="en-GB" sz="160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GB" sz="16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DNA polymerase epsilon catalytic subunit A (gene POLE)</a:t>
            </a:r>
            <a:endParaRPr lang="en-GB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DNA polymerase epsilon subunit 2 (gene POLE2)</a:t>
            </a:r>
          </a:p>
          <a:p>
            <a:pPr lvl="1" fontAlgn="base">
              <a:lnSpc>
                <a:spcPct val="100000"/>
              </a:lnSpc>
            </a:pPr>
            <a:r>
              <a:rPr lang="en-GB" sz="160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 Zn</a:t>
            </a:r>
            <a:r>
              <a:rPr lang="en-GB" sz="1600" i="0" baseline="300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2+</a:t>
            </a:r>
          </a:p>
          <a:p>
            <a:pPr fontAlgn="base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4QCL 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(</a:t>
            </a:r>
            <a:r>
              <a:rPr lang="en-GB" sz="1600" i="1" u="none" strike="noStrike" dirty="0">
                <a:solidFill>
                  <a:srgbClr val="0A0A0A"/>
                </a:solidFill>
                <a:effectLst/>
                <a:latin typeface="Century Gothic" panose="020B0502020202020204" pitchFamily="34" charset="0"/>
              </a:rPr>
              <a:t>H. sapiens,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2.20 Å, X-ray)</a:t>
            </a:r>
          </a:p>
          <a:p>
            <a:pPr lvl="1" fontAlgn="base"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Mg</a:t>
            </a:r>
            <a:r>
              <a:rPr lang="en-GB" sz="1600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2+</a:t>
            </a:r>
            <a:endParaRPr lang="en-GB" sz="1600" dirty="0"/>
          </a:p>
          <a:p>
            <a:pPr fontAlgn="base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6QIB 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(S. cerevisiae, 2.80 Å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X-ray)</a:t>
            </a:r>
          </a:p>
          <a:p>
            <a:pPr lvl="1" fontAlgn="base">
              <a:lnSpc>
                <a:spcPct val="100000"/>
              </a:lnSpc>
            </a:pP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DNA polymerase epsilon catalytic subunit A (gene POL2)</a:t>
            </a:r>
          </a:p>
          <a:p>
            <a:pPr lvl="1" fontAlgn="base">
              <a:lnSpc>
                <a:spcPct val="100000"/>
              </a:lnSpc>
            </a:pP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[4Fe-4S]</a:t>
            </a:r>
          </a:p>
          <a:p>
            <a:pPr fontAlgn="base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6WJV 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(</a:t>
            </a:r>
            <a:r>
              <a:rPr lang="en-GB" sz="1600" i="1" u="none" strike="noStrike" dirty="0">
                <a:solidFill>
                  <a:srgbClr val="0A0A0A"/>
                </a:solidFill>
                <a:effectLst/>
                <a:latin typeface="Century Gothic" panose="020B0502020202020204" pitchFamily="34" charset="0"/>
              </a:rPr>
              <a:t>S. cerevisiae,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3.50 Å, </a:t>
            </a:r>
            <a:r>
              <a:rPr lang="en-GB" sz="160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CryoEM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)</a:t>
            </a:r>
          </a:p>
          <a:p>
            <a:pPr lvl="1" fontAlgn="base">
              <a:lnSpc>
                <a:spcPct val="100000"/>
              </a:lnSpc>
            </a:pP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Protein quaternary structure (subunits C and D)</a:t>
            </a:r>
          </a:p>
          <a:p>
            <a:pPr algn="l" rtl="0" fontAlgn="base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600" b="1" i="0" u="none" strike="noStrike" dirty="0">
                <a:solidFill>
                  <a:srgbClr val="0A0A0A"/>
                </a:solidFill>
                <a:effectLst/>
                <a:latin typeface="Century Gothic" panose="020B0502020202020204" pitchFamily="34" charset="0"/>
              </a:rPr>
              <a:t>4M8O </a:t>
            </a:r>
            <a:r>
              <a:rPr lang="en-GB" sz="1600" i="0" u="none" strike="noStrike" dirty="0">
                <a:solidFill>
                  <a:srgbClr val="0A0A0A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GB" sz="1600" i="1" u="none" strike="noStrike" dirty="0">
                <a:solidFill>
                  <a:srgbClr val="0A0A0A"/>
                </a:solidFill>
                <a:effectLst/>
                <a:latin typeface="Century Gothic" panose="020B0502020202020204" pitchFamily="34" charset="0"/>
              </a:rPr>
              <a:t>S. cerevisiae</a:t>
            </a:r>
            <a:r>
              <a:rPr lang="en-GB" sz="1600" i="0" u="none" strike="noStrike" dirty="0">
                <a:solidFill>
                  <a:srgbClr val="0A0A0A"/>
                </a:solidFill>
                <a:effectLst/>
                <a:latin typeface="Century Gothic" panose="020B0502020202020204" pitchFamily="34" charset="0"/>
              </a:rPr>
              <a:t>,</a:t>
            </a:r>
            <a:r>
              <a:rPr lang="en-GB" sz="160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 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2.20 Å, X-ray)</a:t>
            </a:r>
            <a:r>
              <a:rPr lang="en-GB" sz="160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GB" sz="160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DNA polymerase epsilon catalytic subunit A (gene POL2)</a:t>
            </a:r>
            <a:endParaRPr lang="en-GB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lnSpc>
                <a:spcPct val="100000"/>
              </a:lnSpc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Primer and template DNA</a:t>
            </a:r>
          </a:p>
          <a:p>
            <a:pPr lvl="1" fontAlgn="base">
              <a:lnSpc>
                <a:spcPct val="100000"/>
              </a:lnSpc>
            </a:pPr>
            <a:r>
              <a:rPr lang="en-GB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dATP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/ Mg</a:t>
            </a:r>
            <a:r>
              <a:rPr lang="en-GB" sz="1600" baseline="30000" dirty="0">
                <a:solidFill>
                  <a:srgbClr val="000000"/>
                </a:solidFill>
                <a:latin typeface="Century Gothic" panose="020B0502020202020204" pitchFamily="34" charset="0"/>
              </a:rPr>
              <a:t>2+</a:t>
            </a:r>
            <a:endParaRPr lang="en-GB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magine 2" descr="Immagine che contiene arte, Elementi grafici, barriera corallina, Arte frattale&#10;&#10;Descrizione generata automaticamente">
            <a:extLst>
              <a:ext uri="{FF2B5EF4-FFF2-40B4-BE49-F238E27FC236}">
                <a16:creationId xmlns:a16="http://schemas.microsoft.com/office/drawing/2014/main" id="{A18BBFA7-A49C-D930-C899-16F3D9A42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79548" y="1656810"/>
            <a:ext cx="6000762" cy="35443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167308A-0D93-13A2-1002-DCADAFE91C9E}"/>
              </a:ext>
            </a:extLst>
          </p:cNvPr>
          <p:cNvSpPr txBox="1"/>
          <p:nvPr/>
        </p:nvSpPr>
        <p:spPr>
          <a:xfrm>
            <a:off x="7605865" y="2531594"/>
            <a:ext cx="7792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DNA</a:t>
            </a:r>
            <a:endParaRPr lang="it-IT" sz="1400" strike="noStrike" spc="-1" dirty="0">
              <a:latin typeface="Century Gothic" panose="020B0502020202020204" pitchFamily="34" charset="0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AC9DD1C7-0A24-01CC-5D83-A6E2CBE68076}"/>
              </a:ext>
            </a:extLst>
          </p:cNvPr>
          <p:cNvCxnSpPr>
            <a:cxnSpLocks/>
          </p:cNvCxnSpPr>
          <p:nvPr/>
        </p:nvCxnSpPr>
        <p:spPr>
          <a:xfrm flipV="1">
            <a:off x="8259097" y="2369574"/>
            <a:ext cx="698090" cy="31590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BDB6CC-BA69-CE40-0074-111E3F3177B1}"/>
              </a:ext>
            </a:extLst>
          </p:cNvPr>
          <p:cNvSpPr txBox="1"/>
          <p:nvPr/>
        </p:nvSpPr>
        <p:spPr>
          <a:xfrm>
            <a:off x="7733168" y="736845"/>
            <a:ext cx="1303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dATP:2Mg</a:t>
            </a:r>
            <a:r>
              <a:rPr lang="en-GB" sz="1400" b="1" spc="-1" baseline="30000" dirty="0">
                <a:latin typeface="Century Gothic" panose="020B0502020202020204" pitchFamily="34" charset="0"/>
                <a:ea typeface="Tahoma"/>
              </a:rPr>
              <a:t>2+</a:t>
            </a:r>
            <a:endParaRPr lang="it-IT" sz="1400" strike="noStrike" spc="-1" baseline="30000" dirty="0">
              <a:latin typeface="Century Gothic" panose="020B0502020202020204" pitchFamily="34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00CC148-69AC-AA8D-8F36-B23C82CFBF75}"/>
              </a:ext>
            </a:extLst>
          </p:cNvPr>
          <p:cNvCxnSpPr>
            <a:cxnSpLocks/>
          </p:cNvCxnSpPr>
          <p:nvPr/>
        </p:nvCxnSpPr>
        <p:spPr>
          <a:xfrm>
            <a:off x="8559708" y="1044622"/>
            <a:ext cx="748838" cy="73501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0E3CF78-FEE3-1D52-0F25-98579459C8EB}"/>
              </a:ext>
            </a:extLst>
          </p:cNvPr>
          <p:cNvSpPr txBox="1"/>
          <p:nvPr/>
        </p:nvSpPr>
        <p:spPr>
          <a:xfrm>
            <a:off x="8787111" y="522889"/>
            <a:ext cx="1042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[4Fe-4S]</a:t>
            </a:r>
            <a:endParaRPr lang="it-IT" sz="140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3BF4AF-9049-86C6-17EB-FBF5D55F86D8}"/>
              </a:ext>
            </a:extLst>
          </p:cNvPr>
          <p:cNvSpPr txBox="1"/>
          <p:nvPr/>
        </p:nvSpPr>
        <p:spPr>
          <a:xfrm>
            <a:off x="8366354" y="4832035"/>
            <a:ext cx="631425" cy="30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Zn</a:t>
            </a:r>
            <a:r>
              <a:rPr lang="en-GB" sz="1400" b="1" spc="-1" baseline="30000" dirty="0">
                <a:latin typeface="Century Gothic" panose="020B0502020202020204" pitchFamily="34" charset="0"/>
                <a:ea typeface="Tahoma"/>
              </a:rPr>
              <a:t>2+</a:t>
            </a:r>
            <a:endParaRPr lang="it-IT" sz="1400" strike="noStrike" spc="-1" baseline="30000" dirty="0">
              <a:latin typeface="Century Gothic" panose="020B0502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C8E21B9-8E63-A4E9-457B-D760C909D4BC}"/>
              </a:ext>
            </a:extLst>
          </p:cNvPr>
          <p:cNvSpPr txBox="1"/>
          <p:nvPr/>
        </p:nvSpPr>
        <p:spPr>
          <a:xfrm>
            <a:off x="10347554" y="4679375"/>
            <a:ext cx="631425" cy="305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Zn</a:t>
            </a:r>
            <a:r>
              <a:rPr lang="en-GB" sz="1400" b="1" spc="-1" baseline="30000" dirty="0">
                <a:latin typeface="Century Gothic" panose="020B0502020202020204" pitchFamily="34" charset="0"/>
                <a:ea typeface="Tahoma"/>
              </a:rPr>
              <a:t>2+</a:t>
            </a:r>
            <a:endParaRPr lang="it-IT" sz="1400" strike="noStrike" spc="-1" baseline="30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6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WT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PolE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catalytic domain model structure</a:t>
            </a:r>
            <a:endParaRPr lang="en-GB" sz="1600" dirty="0"/>
          </a:p>
        </p:txBody>
      </p:sp>
      <p:pic>
        <p:nvPicPr>
          <p:cNvPr id="3" name="Immagine 2" descr="Immagine che contiene arte, Elementi grafici, Arte frattale, cartone animato&#10;&#10;Descrizione generata automaticamente">
            <a:extLst>
              <a:ext uri="{FF2B5EF4-FFF2-40B4-BE49-F238E27FC236}">
                <a16:creationId xmlns:a16="http://schemas.microsoft.com/office/drawing/2014/main" id="{3BDEBEDD-6040-BA9F-CFF7-4EDBBB60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85" y="737421"/>
            <a:ext cx="5323174" cy="5785397"/>
          </a:xfrm>
          <a:prstGeom prst="rect">
            <a:avLst/>
          </a:prstGeom>
        </p:spPr>
      </p:pic>
      <p:pic>
        <p:nvPicPr>
          <p:cNvPr id="5" name="Immagine 4" descr="Immagine che contiene arte, Elementi grafici, Danza, grafica&#10;&#10;Descrizione generata automaticamente">
            <a:extLst>
              <a:ext uri="{FF2B5EF4-FFF2-40B4-BE49-F238E27FC236}">
                <a16:creationId xmlns:a16="http://schemas.microsoft.com/office/drawing/2014/main" id="{645B090A-D4E7-91C9-8094-E86CE42D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152" y="737420"/>
            <a:ext cx="4855873" cy="578539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6EFC52-17F3-88B3-367E-5DFF147FA791}"/>
              </a:ext>
            </a:extLst>
          </p:cNvPr>
          <p:cNvSpPr txBox="1"/>
          <p:nvPr/>
        </p:nvSpPr>
        <p:spPr>
          <a:xfrm>
            <a:off x="287778" y="5816868"/>
            <a:ext cx="779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latin typeface="Century Gothic" panose="020B0502020202020204" pitchFamily="34" charset="0"/>
                <a:ea typeface="Tahoma"/>
              </a:rPr>
              <a:t>DNA</a:t>
            </a:r>
            <a:endParaRPr lang="it-IT" strike="noStrike" spc="-1" dirty="0">
              <a:latin typeface="Century Gothic" panose="020B050202020202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6A4DCE7-9D91-7C8D-ED25-2E20F6A373A2}"/>
              </a:ext>
            </a:extLst>
          </p:cNvPr>
          <p:cNvCxnSpPr>
            <a:cxnSpLocks/>
          </p:cNvCxnSpPr>
          <p:nvPr/>
        </p:nvCxnSpPr>
        <p:spPr>
          <a:xfrm flipV="1">
            <a:off x="970506" y="4906297"/>
            <a:ext cx="1508485" cy="106445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257615-5F1F-10B2-7CDA-8B3E311E9A38}"/>
              </a:ext>
            </a:extLst>
          </p:cNvPr>
          <p:cNvSpPr txBox="1"/>
          <p:nvPr/>
        </p:nvSpPr>
        <p:spPr>
          <a:xfrm>
            <a:off x="915167" y="3028889"/>
            <a:ext cx="1508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latin typeface="Century Gothic" panose="020B0502020202020204" pitchFamily="34" charset="0"/>
                <a:ea typeface="Tahoma"/>
              </a:rPr>
              <a:t>dATP:2Mg</a:t>
            </a:r>
            <a:r>
              <a:rPr lang="en-GB" b="1" spc="-1" baseline="30000" dirty="0">
                <a:latin typeface="Century Gothic" panose="020B0502020202020204" pitchFamily="34" charset="0"/>
                <a:ea typeface="Tahoma"/>
              </a:rPr>
              <a:t>2+</a:t>
            </a:r>
            <a:endParaRPr lang="it-IT" strike="noStrike" spc="-1" baseline="30000" dirty="0">
              <a:latin typeface="Century Gothic" panose="020B0502020202020204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FB2F346-92EB-9CFE-BCD8-1E051EFA035B}"/>
              </a:ext>
            </a:extLst>
          </p:cNvPr>
          <p:cNvCxnSpPr>
            <a:cxnSpLocks/>
          </p:cNvCxnSpPr>
          <p:nvPr/>
        </p:nvCxnSpPr>
        <p:spPr>
          <a:xfrm>
            <a:off x="2001592" y="3429000"/>
            <a:ext cx="748838" cy="73501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85C7A5-A1A9-7304-A18C-2DB9AA2DA69B}"/>
              </a:ext>
            </a:extLst>
          </p:cNvPr>
          <p:cNvSpPr txBox="1"/>
          <p:nvPr/>
        </p:nvSpPr>
        <p:spPr>
          <a:xfrm>
            <a:off x="1204548" y="1552721"/>
            <a:ext cx="1303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latin typeface="Century Gothic" panose="020B0502020202020204" pitchFamily="34" charset="0"/>
                <a:ea typeface="Tahoma"/>
              </a:rPr>
              <a:t>[4Fe-4S]</a:t>
            </a:r>
            <a:endParaRPr lang="it-IT" strike="noStrike" spc="-1" dirty="0">
              <a:latin typeface="Century Gothic" panose="020B0502020202020204" pitchFamily="34" charset="0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D9D3EBE-1F57-A64D-4A1B-94374A86F4F9}"/>
              </a:ext>
            </a:extLst>
          </p:cNvPr>
          <p:cNvCxnSpPr>
            <a:cxnSpLocks/>
          </p:cNvCxnSpPr>
          <p:nvPr/>
        </p:nvCxnSpPr>
        <p:spPr>
          <a:xfrm>
            <a:off x="2192594" y="1923045"/>
            <a:ext cx="462116" cy="57815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A8A955-0CE2-C8BB-7512-48132CDE862F}"/>
              </a:ext>
            </a:extLst>
          </p:cNvPr>
          <p:cNvSpPr txBox="1"/>
          <p:nvPr/>
        </p:nvSpPr>
        <p:spPr>
          <a:xfrm>
            <a:off x="4598594" y="1287988"/>
            <a:ext cx="1303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F695</a:t>
            </a:r>
            <a:endParaRPr lang="it-IT" b="1" strike="noStrike" spc="-1" baseline="30000" dirty="0">
              <a:latin typeface="Century Gothic" panose="020B050202020202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FBD6DAD-7ADF-0914-846E-1DA7883C0C65}"/>
              </a:ext>
            </a:extLst>
          </p:cNvPr>
          <p:cNvCxnSpPr>
            <a:cxnSpLocks/>
          </p:cNvCxnSpPr>
          <p:nvPr/>
        </p:nvCxnSpPr>
        <p:spPr>
          <a:xfrm flipH="1">
            <a:off x="4031226" y="1657770"/>
            <a:ext cx="1013107" cy="135090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26AC4ED-0ADA-A3A4-9903-EA4A35CFB81C}"/>
              </a:ext>
            </a:extLst>
          </p:cNvPr>
          <p:cNvSpPr txBox="1"/>
          <p:nvPr/>
        </p:nvSpPr>
        <p:spPr>
          <a:xfrm>
            <a:off x="7914276" y="3766349"/>
            <a:ext cx="779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latin typeface="Century Gothic" panose="020B0502020202020204" pitchFamily="34" charset="0"/>
                <a:ea typeface="Tahoma"/>
              </a:rPr>
              <a:t>DNA</a:t>
            </a:r>
            <a:endParaRPr lang="it-IT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3F0CEE4-4B6E-5788-6B63-C7DB46C5503D}"/>
              </a:ext>
            </a:extLst>
          </p:cNvPr>
          <p:cNvSpPr txBox="1"/>
          <p:nvPr/>
        </p:nvSpPr>
        <p:spPr>
          <a:xfrm>
            <a:off x="10574315" y="5136509"/>
            <a:ext cx="1508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latin typeface="Century Gothic" panose="020B0502020202020204" pitchFamily="34" charset="0"/>
                <a:ea typeface="Tahoma"/>
              </a:rPr>
              <a:t>dATP:2Mg</a:t>
            </a:r>
            <a:r>
              <a:rPr lang="en-GB" b="1" spc="-1" baseline="30000" dirty="0">
                <a:latin typeface="Century Gothic" panose="020B0502020202020204" pitchFamily="34" charset="0"/>
                <a:ea typeface="Tahoma"/>
              </a:rPr>
              <a:t>2+</a:t>
            </a:r>
            <a:endParaRPr lang="it-IT" strike="noStrike" spc="-1" baseline="30000" dirty="0">
              <a:latin typeface="Century Gothic" panose="020B0502020202020204" pitchFamily="34" charset="0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D01AD6F-E9A7-8105-49A7-990F9BFA1558}"/>
              </a:ext>
            </a:extLst>
          </p:cNvPr>
          <p:cNvCxnSpPr>
            <a:cxnSpLocks/>
          </p:cNvCxnSpPr>
          <p:nvPr/>
        </p:nvCxnSpPr>
        <p:spPr>
          <a:xfrm flipH="1" flipV="1">
            <a:off x="9458632" y="4325262"/>
            <a:ext cx="1504336" cy="81124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56BB68B-1926-90A5-9526-90F77D76BB66}"/>
              </a:ext>
            </a:extLst>
          </p:cNvPr>
          <p:cNvSpPr txBox="1"/>
          <p:nvPr/>
        </p:nvSpPr>
        <p:spPr>
          <a:xfrm>
            <a:off x="9544101" y="1268983"/>
            <a:ext cx="1303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spc="-1" dirty="0">
                <a:latin typeface="Century Gothic" panose="020B0502020202020204" pitchFamily="34" charset="0"/>
                <a:ea typeface="Tahoma"/>
              </a:rPr>
              <a:t>[4Fe-4S]</a:t>
            </a:r>
            <a:endParaRPr lang="it-IT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D8F1355-945C-6EE0-504A-4A7F0C7F5484}"/>
              </a:ext>
            </a:extLst>
          </p:cNvPr>
          <p:cNvSpPr txBox="1"/>
          <p:nvPr/>
        </p:nvSpPr>
        <p:spPr>
          <a:xfrm>
            <a:off x="6178166" y="3059668"/>
            <a:ext cx="1303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F695</a:t>
            </a:r>
            <a:endParaRPr lang="it-IT" b="1" strike="noStrike" spc="-1" baseline="30000" dirty="0">
              <a:latin typeface="Century Gothic" panose="020B0502020202020204" pitchFamily="34" charset="0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D7A2068-66B7-1A6C-3AC1-3AE2E00ADC63}"/>
              </a:ext>
            </a:extLst>
          </p:cNvPr>
          <p:cNvCxnSpPr>
            <a:cxnSpLocks/>
          </p:cNvCxnSpPr>
          <p:nvPr/>
        </p:nvCxnSpPr>
        <p:spPr>
          <a:xfrm flipH="1">
            <a:off x="9921768" y="1657320"/>
            <a:ext cx="274302" cy="55287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Immagine 35">
            <a:extLst>
              <a:ext uri="{FF2B5EF4-FFF2-40B4-BE49-F238E27FC236}">
                <a16:creationId xmlns:a16="http://schemas.microsoft.com/office/drawing/2014/main" id="{07438DE8-DC06-A880-66C7-FFB6461D8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686" y="3910349"/>
            <a:ext cx="829825" cy="4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B47DF5C-C8AA-3823-C503-2F9183AD42E0}"/>
              </a:ext>
            </a:extLst>
          </p:cNvPr>
          <p:cNvSpPr txBox="1"/>
          <p:nvPr/>
        </p:nvSpPr>
        <p:spPr>
          <a:xfrm>
            <a:off x="8914172" y="25611"/>
            <a:ext cx="13039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1" spc="-1" dirty="0">
                <a:latin typeface="Century Gothic" panose="020B0502020202020204" pitchFamily="34" charset="0"/>
                <a:ea typeface="Tahoma"/>
              </a:rPr>
              <a:t>Mg</a:t>
            </a:r>
            <a:r>
              <a:rPr lang="en-GB" sz="1400" b="1" spc="-1" baseline="30000" dirty="0">
                <a:latin typeface="Century Gothic" panose="020B0502020202020204" pitchFamily="34" charset="0"/>
                <a:ea typeface="Tahoma"/>
              </a:rPr>
              <a:t>2+</a:t>
            </a:r>
            <a:endParaRPr lang="it-IT" sz="1400" strike="noStrike" spc="-1" baseline="30000" dirty="0">
              <a:latin typeface="Century Gothic" panose="020B0502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AF5FADC-CEE0-08E7-9CAE-F0C429F6598D}"/>
              </a:ext>
            </a:extLst>
          </p:cNvPr>
          <p:cNvGrpSpPr/>
          <p:nvPr/>
        </p:nvGrpSpPr>
        <p:grpSpPr>
          <a:xfrm>
            <a:off x="1437591" y="228660"/>
            <a:ext cx="9316818" cy="6405524"/>
            <a:chOff x="1594908" y="228660"/>
            <a:chExt cx="9316818" cy="6405524"/>
          </a:xfrm>
        </p:grpSpPr>
        <p:pic>
          <p:nvPicPr>
            <p:cNvPr id="5" name="Immagine 4" descr="Immagine che contiene arte, cartone animato&#10;&#10;Descrizione generata automaticamente">
              <a:extLst>
                <a:ext uri="{FF2B5EF4-FFF2-40B4-BE49-F238E27FC236}">
                  <a16:creationId xmlns:a16="http://schemas.microsoft.com/office/drawing/2014/main" id="{4761A33D-EF0A-D074-2990-5AD2F5BA2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9726" y="228661"/>
              <a:ext cx="4572000" cy="3128391"/>
            </a:xfrm>
            <a:prstGeom prst="rect">
              <a:avLst/>
            </a:prstGeom>
          </p:spPr>
        </p:pic>
        <p:pic>
          <p:nvPicPr>
            <p:cNvPr id="7" name="Immagine 6" descr="Immagine che contiene design, cartone animato&#10;&#10;Descrizione generata automaticamente con attendibilità media">
              <a:extLst>
                <a:ext uri="{FF2B5EF4-FFF2-40B4-BE49-F238E27FC236}">
                  <a16:creationId xmlns:a16="http://schemas.microsoft.com/office/drawing/2014/main" id="{B75A28DC-B70C-825F-45A5-52239D738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4908" y="228660"/>
              <a:ext cx="4572000" cy="3106674"/>
            </a:xfrm>
            <a:prstGeom prst="rect">
              <a:avLst/>
            </a:prstGeom>
          </p:spPr>
        </p:pic>
        <p:pic>
          <p:nvPicPr>
            <p:cNvPr id="9" name="Immagine 8" descr="Immagine che contiene cartone animato, arte&#10;&#10;Descrizione generata automaticamente">
              <a:extLst>
                <a:ext uri="{FF2B5EF4-FFF2-40B4-BE49-F238E27FC236}">
                  <a16:creationId xmlns:a16="http://schemas.microsoft.com/office/drawing/2014/main" id="{9EE5FB5D-27F2-D81C-3413-B5B578E6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908" y="3505793"/>
              <a:ext cx="4572000" cy="3128391"/>
            </a:xfrm>
            <a:prstGeom prst="rect">
              <a:avLst/>
            </a:prstGeom>
          </p:spPr>
        </p:pic>
        <p:pic>
          <p:nvPicPr>
            <p:cNvPr id="11" name="Immagine 10" descr="Immagine che contiene Arte bambini, cartone animato, arte&#10;&#10;Descrizione generata automaticamente">
              <a:extLst>
                <a:ext uri="{FF2B5EF4-FFF2-40B4-BE49-F238E27FC236}">
                  <a16:creationId xmlns:a16="http://schemas.microsoft.com/office/drawing/2014/main" id="{CAEC58CF-6759-6858-DC34-CBAC6BD3B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9726" y="3505793"/>
              <a:ext cx="4572000" cy="3128391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F409952-E546-3267-6D65-A8A1BED2C423}"/>
                </a:ext>
              </a:extLst>
            </p:cNvPr>
            <p:cNvSpPr txBox="1"/>
            <p:nvPr/>
          </p:nvSpPr>
          <p:spPr>
            <a:xfrm>
              <a:off x="4313434" y="1638967"/>
              <a:ext cx="104286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[4Fe-4S]</a:t>
              </a:r>
              <a:endParaRPr lang="it-IT" sz="1400" strike="noStrike" spc="-1" dirty="0">
                <a:latin typeface="Century Gothic" panose="020B0502020202020204" pitchFamily="34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5C669A10-692C-3219-7FFE-B3149F541E7C}"/>
                </a:ext>
              </a:extLst>
            </p:cNvPr>
            <p:cNvSpPr txBox="1"/>
            <p:nvPr/>
          </p:nvSpPr>
          <p:spPr>
            <a:xfrm>
              <a:off x="7720965" y="1966408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 err="1">
                  <a:latin typeface="Century Gothic" panose="020B0502020202020204" pitchFamily="34" charset="0"/>
                  <a:ea typeface="Tahoma"/>
                </a:rPr>
                <a:t>dATP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C1E1D5C-049C-17AD-1791-3240A1ACAFEC}"/>
                </a:ext>
              </a:extLst>
            </p:cNvPr>
            <p:cNvSpPr txBox="1"/>
            <p:nvPr/>
          </p:nvSpPr>
          <p:spPr>
            <a:xfrm>
              <a:off x="8549245" y="2282293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Mg</a:t>
              </a:r>
              <a:r>
                <a:rPr lang="en-GB" sz="1400" b="1" spc="-1" baseline="30000" dirty="0">
                  <a:latin typeface="Century Gothic" panose="020B0502020202020204" pitchFamily="34" charset="0"/>
                  <a:ea typeface="Tahoma"/>
                </a:rPr>
                <a:t>2+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B4778D28-7A4C-7920-9F67-72CFC8D889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0185" y="1760729"/>
              <a:ext cx="263769" cy="56270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64627182-6262-3533-8E4D-982331369B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7077" y="382548"/>
              <a:ext cx="76307" cy="586874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BD6A6DD-BC7E-ACCC-A159-9528A2CA559F}"/>
                </a:ext>
              </a:extLst>
            </p:cNvPr>
            <p:cNvSpPr txBox="1"/>
            <p:nvPr/>
          </p:nvSpPr>
          <p:spPr>
            <a:xfrm>
              <a:off x="3682009" y="4823180"/>
              <a:ext cx="631425" cy="305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Zn</a:t>
              </a:r>
              <a:r>
                <a:rPr lang="en-GB" sz="1400" b="1" spc="-1" baseline="30000" dirty="0">
                  <a:latin typeface="Century Gothic" panose="020B0502020202020204" pitchFamily="34" charset="0"/>
                  <a:ea typeface="Tahoma"/>
                </a:rPr>
                <a:t>2+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463EA2C-E3AE-EDAF-3A87-B43BA9FE6DF4}"/>
                </a:ext>
              </a:extLst>
            </p:cNvPr>
            <p:cNvSpPr txBox="1"/>
            <p:nvPr/>
          </p:nvSpPr>
          <p:spPr>
            <a:xfrm>
              <a:off x="8732639" y="4875787"/>
              <a:ext cx="631425" cy="305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Zn</a:t>
              </a:r>
              <a:r>
                <a:rPr lang="en-GB" sz="1400" b="1" spc="-1" baseline="30000" dirty="0">
                  <a:latin typeface="Century Gothic" panose="020B0502020202020204" pitchFamily="34" charset="0"/>
                  <a:ea typeface="Tahoma"/>
                </a:rPr>
                <a:t>2+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05E0C87-2687-F4BA-680C-61F5A06C2DD8}"/>
                </a:ext>
              </a:extLst>
            </p:cNvPr>
            <p:cNvSpPr txBox="1"/>
            <p:nvPr/>
          </p:nvSpPr>
          <p:spPr>
            <a:xfrm>
              <a:off x="4111446" y="4546950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C2161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D7A80A7-F7E9-5708-6102-DDD8EDF5225A}"/>
                </a:ext>
              </a:extLst>
            </p:cNvPr>
            <p:cNvSpPr txBox="1"/>
            <p:nvPr/>
          </p:nvSpPr>
          <p:spPr>
            <a:xfrm>
              <a:off x="4153963" y="4977069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C2190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85D0A84-DA10-E3EB-7495-2FF9C2D47B3E}"/>
                </a:ext>
              </a:extLst>
            </p:cNvPr>
            <p:cNvSpPr txBox="1"/>
            <p:nvPr/>
          </p:nvSpPr>
          <p:spPr>
            <a:xfrm>
              <a:off x="2626242" y="4669292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C2158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7D45C1B-63D9-C1B6-A828-170E3C001725}"/>
                </a:ext>
              </a:extLst>
            </p:cNvPr>
            <p:cNvSpPr txBox="1"/>
            <p:nvPr/>
          </p:nvSpPr>
          <p:spPr>
            <a:xfrm>
              <a:off x="2372631" y="5588107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C2187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EF9F1C1A-224A-081D-7C44-161B291A7D37}"/>
                </a:ext>
              </a:extLst>
            </p:cNvPr>
            <p:cNvSpPr txBox="1"/>
            <p:nvPr/>
          </p:nvSpPr>
          <p:spPr>
            <a:xfrm>
              <a:off x="8637450" y="4515403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C2238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239CBB0-6DC4-DC38-5350-6D2D85305D91}"/>
                </a:ext>
              </a:extLst>
            </p:cNvPr>
            <p:cNvSpPr txBox="1"/>
            <p:nvPr/>
          </p:nvSpPr>
          <p:spPr>
            <a:xfrm>
              <a:off x="7104307" y="4773768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C2236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F179ADD0-F638-4661-E17D-2F4F90422AB2}"/>
                </a:ext>
              </a:extLst>
            </p:cNvPr>
            <p:cNvSpPr txBox="1"/>
            <p:nvPr/>
          </p:nvSpPr>
          <p:spPr>
            <a:xfrm>
              <a:off x="8833955" y="5069988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C2224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6223EE6-6896-1E6C-4D5B-BA553FADEEF1}"/>
                </a:ext>
              </a:extLst>
            </p:cNvPr>
            <p:cNvSpPr txBox="1"/>
            <p:nvPr/>
          </p:nvSpPr>
          <p:spPr>
            <a:xfrm>
              <a:off x="7321787" y="5280230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C2221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650919F-8394-13CF-DD50-5A117962D3E6}"/>
                </a:ext>
              </a:extLst>
            </p:cNvPr>
            <p:cNvSpPr txBox="1"/>
            <p:nvPr/>
          </p:nvSpPr>
          <p:spPr>
            <a:xfrm>
              <a:off x="4245660" y="2420226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C651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2380B6E-4A8C-15ED-645F-1F61E2C01387}"/>
                </a:ext>
              </a:extLst>
            </p:cNvPr>
            <p:cNvSpPr txBox="1"/>
            <p:nvPr/>
          </p:nvSpPr>
          <p:spPr>
            <a:xfrm>
              <a:off x="2556084" y="2871544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C654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B5631ABC-5419-E74A-7544-F6F053C5FF33}"/>
                </a:ext>
              </a:extLst>
            </p:cNvPr>
            <p:cNvSpPr txBox="1"/>
            <p:nvPr/>
          </p:nvSpPr>
          <p:spPr>
            <a:xfrm>
              <a:off x="2993249" y="779925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C663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AAB5626-58B1-A000-5D1D-0F73316C5CF7}"/>
                </a:ext>
              </a:extLst>
            </p:cNvPr>
            <p:cNvSpPr txBox="1"/>
            <p:nvPr/>
          </p:nvSpPr>
          <p:spPr>
            <a:xfrm>
              <a:off x="4454725" y="1177301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C747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D4A25833-AA7F-7BAC-71AF-91E45FF6151F}"/>
                </a:ext>
              </a:extLst>
            </p:cNvPr>
            <p:cNvSpPr txBox="1"/>
            <p:nvPr/>
          </p:nvSpPr>
          <p:spPr>
            <a:xfrm>
              <a:off x="7321786" y="888867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R765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085D9EB5-74F0-379D-0995-7D6342466FCA}"/>
                </a:ext>
              </a:extLst>
            </p:cNvPr>
            <p:cNvSpPr txBox="1"/>
            <p:nvPr/>
          </p:nvSpPr>
          <p:spPr>
            <a:xfrm>
              <a:off x="9204025" y="596335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D626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2A5BE4BB-BB8A-5796-A5A0-F2AED564FB96}"/>
                </a:ext>
              </a:extLst>
            </p:cNvPr>
            <p:cNvSpPr txBox="1"/>
            <p:nvPr/>
          </p:nvSpPr>
          <p:spPr>
            <a:xfrm>
              <a:off x="9546127" y="1494096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D862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93ECC737-42E5-F61A-7541-02B852C916F5}"/>
                </a:ext>
              </a:extLst>
            </p:cNvPr>
            <p:cNvSpPr txBox="1"/>
            <p:nvPr/>
          </p:nvSpPr>
          <p:spPr>
            <a:xfrm>
              <a:off x="8712094" y="2836878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 err="1">
                  <a:latin typeface="Century Gothic" panose="020B0502020202020204" pitchFamily="34" charset="0"/>
                  <a:ea typeface="Tahoma"/>
                </a:rPr>
                <a:t>Cyt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2AD7EFE-6817-479F-A780-F34C49B8663D}"/>
                </a:ext>
              </a:extLst>
            </p:cNvPr>
            <p:cNvSpPr txBox="1"/>
            <p:nvPr/>
          </p:nvSpPr>
          <p:spPr>
            <a:xfrm>
              <a:off x="6838733" y="2529101"/>
              <a:ext cx="130393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en-GB" sz="1400" b="1" spc="-1" dirty="0">
                  <a:latin typeface="Century Gothic" panose="020B0502020202020204" pitchFamily="34" charset="0"/>
                  <a:ea typeface="Tahoma"/>
                </a:rPr>
                <a:t>Thy</a:t>
              </a:r>
              <a:endParaRPr lang="it-IT" sz="1400" strike="noStrike" spc="-1" baseline="300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89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MD simulations on the human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PolE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catalytic subdomain</a:t>
            </a:r>
            <a:endParaRPr lang="en-GB" sz="16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EC6169-033B-AE64-FB58-593694B14995}"/>
              </a:ext>
            </a:extLst>
          </p:cNvPr>
          <p:cNvSpPr txBox="1"/>
          <p:nvPr/>
        </p:nvSpPr>
        <p:spPr>
          <a:xfrm>
            <a:off x="294967" y="1029043"/>
            <a:ext cx="6331975" cy="5112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WT and F595V, F695I and F695L mutants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Force field: AMBER ff14sb-OL15 and TIP3P water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[4Fe-4S] cluster, </a:t>
            </a:r>
            <a:r>
              <a:rPr lang="en-GB" sz="20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dATP</a:t>
            </a: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Mg</a:t>
            </a:r>
            <a:r>
              <a:rPr lang="en-GB" sz="20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ions:</a:t>
            </a:r>
            <a:b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state-of-the-art parameters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Physiological ionic strength: 200 mM NaCl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Box: truncated octahedron</a:t>
            </a:r>
            <a:endParaRPr lang="en-GB" sz="20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NPT ensemble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Software: GROMACS 2023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Total atoms: ca. 187,000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Simulation time: </a:t>
            </a:r>
            <a:r>
              <a:rPr lang="en-GB" sz="2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µs/system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20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CPU/GPU hours: Leonardo (ISCRA C)</a:t>
            </a:r>
            <a:endParaRPr lang="en-GB" sz="2000" dirty="0"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 descr="Immagine che contiene arte, Policromia, cerchio, Arte frattale&#10;&#10;Descrizione generata automaticamente">
            <a:extLst>
              <a:ext uri="{FF2B5EF4-FFF2-40B4-BE49-F238E27FC236}">
                <a16:creationId xmlns:a16="http://schemas.microsoft.com/office/drawing/2014/main" id="{E05E6C0F-B082-3547-38C7-E9C11FF6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484" y="835838"/>
            <a:ext cx="5574889" cy="56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1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7B6527-1D76-3612-E50C-AB61BA8C5505}"/>
              </a:ext>
            </a:extLst>
          </p:cNvPr>
          <p:cNvSpPr>
            <a:spLocks noGrp="1"/>
          </p:cNvSpPr>
          <p:nvPr/>
        </p:nvSpPr>
        <p:spPr>
          <a:xfrm>
            <a:off x="183924" y="165541"/>
            <a:ext cx="11037570" cy="650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fontAlgn="base">
              <a:lnSpc>
                <a:spcPct val="100000"/>
              </a:lnSpc>
              <a:buNone/>
            </a:pP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MD simulations on the human </a:t>
            </a:r>
            <a:r>
              <a:rPr lang="en-GB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PolE</a:t>
            </a:r>
            <a:r>
              <a:rPr lang="en-GB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catalytic subdomain</a:t>
            </a:r>
            <a:endParaRPr lang="en-GB" sz="1600" dirty="0"/>
          </a:p>
        </p:txBody>
      </p:sp>
      <p:pic>
        <p:nvPicPr>
          <p:cNvPr id="2" name="Google Shape;177;p8">
            <a:extLst>
              <a:ext uri="{FF2B5EF4-FFF2-40B4-BE49-F238E27FC236}">
                <a16:creationId xmlns:a16="http://schemas.microsoft.com/office/drawing/2014/main" id="{8E5B07F8-FEC7-67E4-4BDD-202DC61D5005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2"/>
          <a:srcRect/>
          <a:stretch/>
        </p:blipFill>
        <p:spPr>
          <a:xfrm>
            <a:off x="650700" y="706350"/>
            <a:ext cx="10890600" cy="544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444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</TotalTime>
  <Words>993</Words>
  <Application>Microsoft Office PowerPoint</Application>
  <PresentationFormat>Widescreen</PresentationFormat>
  <Paragraphs>247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Century Gothic</vt:lpstr>
      <vt:lpstr>Symbol</vt:lpstr>
      <vt:lpstr>Tahoma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Francesca Spyrakis</dc:creator>
  <cp:lastModifiedBy>Francesco Musiani</cp:lastModifiedBy>
  <cp:revision>41</cp:revision>
  <dcterms:created xsi:type="dcterms:W3CDTF">2024-06-19T10:46:18Z</dcterms:created>
  <dcterms:modified xsi:type="dcterms:W3CDTF">2024-06-24T11:46:41Z</dcterms:modified>
</cp:coreProperties>
</file>