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1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6875ec56b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e6875ec56b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e6875ec56b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7083e040d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2e7083e040d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75cd0aa2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Intel extensions: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Speed up scikit-learn (sklearn) algorithms by replacing existing estimators with mathematically-equivalent accelerated versions.</a:t>
            </a:r>
            <a:endParaRPr/>
          </a:p>
        </p:txBody>
      </p:sp>
      <p:sp>
        <p:nvSpPr>
          <p:cNvPr id="120" name="Google Shape;120;g2e75cd0aa2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75cd0aa21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2e75cd0aa21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7c98a8815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2e7c98a8815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75cd0aa21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Colab T4 GPU</a:t>
            </a:r>
            <a:endParaRPr/>
          </a:p>
        </p:txBody>
      </p:sp>
      <p:sp>
        <p:nvSpPr>
          <p:cNvPr id="154" name="Google Shape;154;g2e75cd0aa21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75cd0aa21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2e75cd0aa21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697e8b76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e697e8b76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" showMasterSp="0">
  <p:cSld name="TITLE and LOG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469900" y="457200"/>
            <a:ext cx="0" cy="6858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" name="Google Shape;52;p13"/>
          <p:cNvSpPr txBox="1"/>
          <p:nvPr>
            <p:ph type="title"/>
          </p:nvPr>
        </p:nvSpPr>
        <p:spPr>
          <a:xfrm>
            <a:off x="584200" y="380941"/>
            <a:ext cx="36321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9297" y="6193414"/>
            <a:ext cx="596900" cy="346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15680" y="992640"/>
            <a:ext cx="11360100" cy="27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609600" y="1604640"/>
            <a:ext cx="10972500" cy="3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 no logo" showMasterSp="0">
  <p:cSld name="DEFAULT SLIDE_1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5"/>
          <p:cNvCxnSpPr/>
          <p:nvPr/>
        </p:nvCxnSpPr>
        <p:spPr>
          <a:xfrm>
            <a:off x="469900" y="457200"/>
            <a:ext cx="0" cy="5163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" name="Google Shape;59;p15"/>
          <p:cNvCxnSpPr/>
          <p:nvPr/>
        </p:nvCxnSpPr>
        <p:spPr>
          <a:xfrm>
            <a:off x="11163300" y="6124657"/>
            <a:ext cx="0" cy="3699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" name="Google Shape;60;p15"/>
          <p:cNvSpPr txBox="1"/>
          <p:nvPr>
            <p:ph type="title"/>
          </p:nvPr>
        </p:nvSpPr>
        <p:spPr>
          <a:xfrm>
            <a:off x="584200" y="380941"/>
            <a:ext cx="110487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60975" spcFirstLastPara="1" rIns="60975" wrap="square" tIns="609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11277600" y="6048467"/>
            <a:ext cx="82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sp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page</a:t>
            </a:r>
            <a:endParaRPr b="0"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</a:t>
            </a: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 showMasterSp="0">
  <p:cSld name="DEFAULT SLIDE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8"/>
          <p:cNvCxnSpPr/>
          <p:nvPr/>
        </p:nvCxnSpPr>
        <p:spPr>
          <a:xfrm>
            <a:off x="469900" y="457200"/>
            <a:ext cx="0" cy="5163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18"/>
          <p:cNvCxnSpPr/>
          <p:nvPr/>
        </p:nvCxnSpPr>
        <p:spPr>
          <a:xfrm>
            <a:off x="11163300" y="6124657"/>
            <a:ext cx="0" cy="3699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18"/>
          <p:cNvSpPr txBox="1"/>
          <p:nvPr>
            <p:ph type="title"/>
          </p:nvPr>
        </p:nvSpPr>
        <p:spPr>
          <a:xfrm>
            <a:off x="584200" y="380941"/>
            <a:ext cx="110487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60975" spcFirstLastPara="1" rIns="60975" wrap="square" tIns="609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11277600" y="6048467"/>
            <a:ext cx="82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sp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page</a:t>
            </a:r>
            <a:endParaRPr b="0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</a:t>
            </a: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69" name="Google Shape;6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9900" y="6214021"/>
            <a:ext cx="596900" cy="316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 no logo" showMasterSp="0">
  <p:cSld name="DEFAULT SLIDE_1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9"/>
          <p:cNvCxnSpPr/>
          <p:nvPr/>
        </p:nvCxnSpPr>
        <p:spPr>
          <a:xfrm>
            <a:off x="469900" y="457200"/>
            <a:ext cx="0" cy="5163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" name="Google Shape;72;p19"/>
          <p:cNvCxnSpPr/>
          <p:nvPr/>
        </p:nvCxnSpPr>
        <p:spPr>
          <a:xfrm>
            <a:off x="11163300" y="6124657"/>
            <a:ext cx="0" cy="3699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" name="Google Shape;73;p19"/>
          <p:cNvSpPr txBox="1"/>
          <p:nvPr>
            <p:ph type="title"/>
          </p:nvPr>
        </p:nvSpPr>
        <p:spPr>
          <a:xfrm>
            <a:off x="584200" y="380941"/>
            <a:ext cx="110487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60975" spcFirstLastPara="1" rIns="60975" wrap="square" tIns="609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11277600" y="6048467"/>
            <a:ext cx="82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sp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page</a:t>
            </a:r>
            <a:endParaRPr b="0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</a:t>
            </a: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" showMasterSp="0">
  <p:cSld name="TITLE and LOGO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20"/>
          <p:cNvCxnSpPr/>
          <p:nvPr/>
        </p:nvCxnSpPr>
        <p:spPr>
          <a:xfrm>
            <a:off x="469900" y="457200"/>
            <a:ext cx="0" cy="5163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" name="Google Shape;77;p20"/>
          <p:cNvSpPr txBox="1"/>
          <p:nvPr>
            <p:ph type="title"/>
          </p:nvPr>
        </p:nvSpPr>
        <p:spPr>
          <a:xfrm>
            <a:off x="584200" y="380941"/>
            <a:ext cx="110487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60975" spcFirstLastPara="1" rIns="60975" wrap="square" tIns="609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TOP SLIDE" showMasterSp="0">
  <p:cSld name="DARK TOP SLIDE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0" y="0"/>
            <a:ext cx="12192000" cy="3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21"/>
          <p:cNvSpPr txBox="1"/>
          <p:nvPr>
            <p:ph type="title"/>
          </p:nvPr>
        </p:nvSpPr>
        <p:spPr>
          <a:xfrm>
            <a:off x="584200" y="380941"/>
            <a:ext cx="36324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60975" spcFirstLastPara="1" rIns="60975" wrap="square" tIns="609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11277600" y="6048600"/>
            <a:ext cx="844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page</a:t>
            </a:r>
            <a:endParaRPr b="0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</a:t>
            </a: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82" name="Google Shape;82;p21"/>
          <p:cNvCxnSpPr/>
          <p:nvPr/>
        </p:nvCxnSpPr>
        <p:spPr>
          <a:xfrm>
            <a:off x="469900" y="457200"/>
            <a:ext cx="0" cy="5163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" name="Google Shape;83;p21"/>
          <p:cNvCxnSpPr/>
          <p:nvPr/>
        </p:nvCxnSpPr>
        <p:spPr>
          <a:xfrm>
            <a:off x="11163300" y="6124657"/>
            <a:ext cx="0" cy="3699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" name="Google Shape;8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9900" y="5982442"/>
            <a:ext cx="1638297" cy="609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MIDDLE" showMasterSp="0">
  <p:cSld name="DARK MIDDLE"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11277600" y="6048467"/>
            <a:ext cx="844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page</a:t>
            </a:r>
            <a:endParaRPr b="0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</a:t>
            </a: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7" name="Google Shape;87;p22"/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" name="Google Shape;88;p22"/>
          <p:cNvCxnSpPr/>
          <p:nvPr/>
        </p:nvCxnSpPr>
        <p:spPr>
          <a:xfrm>
            <a:off x="469900" y="457200"/>
            <a:ext cx="0" cy="5163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" name="Google Shape;89;p22"/>
          <p:cNvCxnSpPr/>
          <p:nvPr/>
        </p:nvCxnSpPr>
        <p:spPr>
          <a:xfrm>
            <a:off x="11163300" y="6124657"/>
            <a:ext cx="0" cy="3699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" name="Google Shape;90;p22"/>
          <p:cNvSpPr txBox="1"/>
          <p:nvPr>
            <p:ph type="title"/>
          </p:nvPr>
        </p:nvSpPr>
        <p:spPr>
          <a:xfrm>
            <a:off x="584200" y="380941"/>
            <a:ext cx="110487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60975" spcFirstLastPara="1" rIns="60975" wrap="square" tIns="609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9900" y="5982442"/>
            <a:ext cx="1638297" cy="609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OTTOM SLIDE" showMasterSp="0">
  <p:cSld name="DARK BOTTOM SLIDE"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/>
        </p:nvSpPr>
        <p:spPr>
          <a:xfrm>
            <a:off x="0" y="3429000"/>
            <a:ext cx="12192000" cy="3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11277600" y="6048467"/>
            <a:ext cx="824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page</a:t>
            </a:r>
            <a:endParaRPr b="0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</a:t>
            </a: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95" name="Google Shape;95;p23"/>
          <p:cNvCxnSpPr/>
          <p:nvPr/>
        </p:nvCxnSpPr>
        <p:spPr>
          <a:xfrm>
            <a:off x="469900" y="457200"/>
            <a:ext cx="0" cy="5163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23"/>
          <p:cNvCxnSpPr/>
          <p:nvPr/>
        </p:nvCxnSpPr>
        <p:spPr>
          <a:xfrm>
            <a:off x="11163300" y="6124657"/>
            <a:ext cx="0" cy="3699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23"/>
          <p:cNvSpPr txBox="1"/>
          <p:nvPr>
            <p:ph type="title"/>
          </p:nvPr>
        </p:nvSpPr>
        <p:spPr>
          <a:xfrm>
            <a:off x="584200" y="380941"/>
            <a:ext cx="110487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60975" spcFirstLastPara="1" rIns="60975" wrap="square" tIns="609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9900" y="5982442"/>
            <a:ext cx="1638297" cy="609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pag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page dark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2.jpg"/><Relationship Id="rId5" Type="http://schemas.openxmlformats.org/officeDocument/2006/relationships/image" Target="../media/image4.jpg"/><Relationship Id="rId6" Type="http://schemas.openxmlformats.org/officeDocument/2006/relationships/image" Target="../media/image17.png"/><Relationship Id="rId7" Type="http://schemas.openxmlformats.org/officeDocument/2006/relationships/image" Target="../media/image7.jpg"/><Relationship Id="rId8" Type="http://schemas.openxmlformats.org/officeDocument/2006/relationships/image" Target="../media/image10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/>
        </p:nvSpPr>
        <p:spPr>
          <a:xfrm>
            <a:off x="3937000" y="5232400"/>
            <a:ext cx="4317900" cy="12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  <a:t>Marco Chierici</a:t>
            </a:r>
            <a:endParaRPr b="1" sz="2000">
              <a:solidFill>
                <a:srgbClr val="85859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  <a:t>joint work with</a:t>
            </a:r>
            <a:br>
              <a:rPr b="1" lang="it-IT" sz="2000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it-IT" sz="2000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  <a:t>Andrea Zen</a:t>
            </a:r>
            <a:r>
              <a:rPr b="1" lang="it-IT" sz="2000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  <a:t> &amp; Walter Endrizzi</a:t>
            </a:r>
            <a:endParaRPr b="1" sz="2000">
              <a:solidFill>
                <a:srgbClr val="85859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  <a:t>Fondazione Bruno Kessler</a:t>
            </a:r>
            <a:endParaRPr sz="900"/>
          </a:p>
        </p:txBody>
      </p:sp>
      <p:sp>
        <p:nvSpPr>
          <p:cNvPr id="107" name="Google Shape;107;p26"/>
          <p:cNvSpPr txBox="1"/>
          <p:nvPr/>
        </p:nvSpPr>
        <p:spPr>
          <a:xfrm>
            <a:off x="915400" y="2737200"/>
            <a:ext cx="10361100" cy="21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Benchmarking CPU- and GPU-optimized </a:t>
            </a:r>
            <a:br>
              <a:rPr b="1" lang="it-IT" sz="3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it-IT" sz="3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ML workflows on TCGA omics data</a:t>
            </a:r>
            <a:endParaRPr b="1" sz="3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it-IT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it-IT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Jun 24, 2024</a:t>
            </a:r>
            <a:endParaRPr b="1"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6"/>
          <p:cNvSpPr/>
          <p:nvPr/>
        </p:nvSpPr>
        <p:spPr>
          <a:xfrm>
            <a:off x="9226375" y="6004200"/>
            <a:ext cx="25083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3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chierici</a:t>
            </a:r>
            <a:r>
              <a:rPr b="0" i="1" lang="it-IT" sz="13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@fbk.eu </a:t>
            </a:r>
            <a:br>
              <a:rPr b="0" i="1" lang="it-IT" sz="13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1" lang="it-IT" sz="13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www.fbk.eu</a:t>
            </a:r>
            <a:endParaRPr b="0" i="1" sz="1300" u="none" cap="none" strike="noStrike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4096000" y="57000"/>
            <a:ext cx="3999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  <a:t>CN-HPC Spoke 8 plenary meeting</a:t>
            </a:r>
            <a:endParaRPr sz="1600">
              <a:solidFill>
                <a:srgbClr val="85859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85859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  <a:t>WP5 - Updates</a:t>
            </a:r>
            <a:endParaRPr sz="1600">
              <a:solidFill>
                <a:srgbClr val="85859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584200" y="380950"/>
            <a:ext cx="5145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previous work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march 2024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 b="0" l="7855" r="6108" t="0"/>
          <a:stretch/>
        </p:blipFill>
        <p:spPr>
          <a:xfrm>
            <a:off x="6274075" y="458975"/>
            <a:ext cx="5793350" cy="23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650" y="1639650"/>
            <a:ext cx="5695726" cy="3978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" name="Google Shape;11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9700" y="3483425"/>
            <a:ext cx="5567724" cy="3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type="title"/>
          </p:nvPr>
        </p:nvSpPr>
        <p:spPr>
          <a:xfrm>
            <a:off x="584200" y="380950"/>
            <a:ext cx="7371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benchmark</a:t>
            </a:r>
            <a:b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framework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28"/>
          <p:cNvPicPr preferRelativeResize="0"/>
          <p:nvPr/>
        </p:nvPicPr>
        <p:blipFill rotWithShape="1">
          <a:blip r:embed="rId3">
            <a:alphaModFix/>
          </a:blip>
          <a:srcRect b="25088" l="0" r="0" t="0"/>
          <a:stretch/>
        </p:blipFill>
        <p:spPr>
          <a:xfrm>
            <a:off x="12542700" y="380950"/>
            <a:ext cx="4922525" cy="2318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28"/>
          <p:cNvGrpSpPr/>
          <p:nvPr/>
        </p:nvGrpSpPr>
        <p:grpSpPr>
          <a:xfrm>
            <a:off x="6317550" y="2699325"/>
            <a:ext cx="5692050" cy="2102452"/>
            <a:chOff x="152400" y="1426150"/>
            <a:chExt cx="5692050" cy="2102452"/>
          </a:xfrm>
        </p:grpSpPr>
        <p:pic>
          <p:nvPicPr>
            <p:cNvPr id="125" name="Google Shape;125;p28"/>
            <p:cNvPicPr preferRelativeResize="0"/>
            <p:nvPr/>
          </p:nvPicPr>
          <p:blipFill rotWithShape="1">
            <a:blip r:embed="rId4">
              <a:alphaModFix/>
            </a:blip>
            <a:srcRect b="82445" l="0" r="0" t="0"/>
            <a:stretch/>
          </p:blipFill>
          <p:spPr>
            <a:xfrm>
              <a:off x="152400" y="1426150"/>
              <a:ext cx="5692050" cy="82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8"/>
            <p:cNvPicPr preferRelativeResize="0"/>
            <p:nvPr/>
          </p:nvPicPr>
          <p:blipFill rotWithShape="1">
            <a:blip r:embed="rId4">
              <a:alphaModFix/>
            </a:blip>
            <a:srcRect b="0" l="0" r="0" t="72633"/>
            <a:stretch/>
          </p:blipFill>
          <p:spPr>
            <a:xfrm>
              <a:off x="152400" y="2247751"/>
              <a:ext cx="5692050" cy="12808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" name="Google Shape;12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84938" y="237175"/>
            <a:ext cx="2024650" cy="6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89300" y="929675"/>
            <a:ext cx="1696300" cy="91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45169" y="237175"/>
            <a:ext cx="989112" cy="6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 txBox="1"/>
          <p:nvPr/>
        </p:nvSpPr>
        <p:spPr>
          <a:xfrm>
            <a:off x="387925" y="1423950"/>
            <a:ext cx="59295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</a:t>
            </a:r>
            <a:endParaRPr b="1"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●"/>
            </a:pP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TCGA-BRCA gene expression</a:t>
            </a:r>
            <a:b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(381 patients, 17814 predictors)</a:t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Tools</a:t>
            </a:r>
            <a:endParaRPr b="1"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●"/>
            </a:pP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Python &amp; scikit-learn</a:t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●"/>
            </a:pPr>
            <a:r>
              <a:rPr b="1" lang="it-IT" sz="2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Intel® extensions</a:t>
            </a: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scikit-learn </a:t>
            </a:r>
            <a:b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b="1" lang="it-IT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CPU</a:t>
            </a: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single vs multicore on i7-1370P)</a:t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●"/>
            </a:pPr>
            <a:r>
              <a:rPr b="1" lang="it-IT" sz="2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RAPIDS cuML</a:t>
            </a: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Random Forest implementation (</a:t>
            </a:r>
            <a:r>
              <a:rPr b="1"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GPU</a:t>
            </a: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●"/>
            </a:pP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XGBoost native implementation (</a:t>
            </a:r>
            <a:r>
              <a:rPr b="1"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GPU</a:t>
            </a: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1" name="Google Shape;131;p28"/>
          <p:cNvGrpSpPr/>
          <p:nvPr/>
        </p:nvGrpSpPr>
        <p:grpSpPr>
          <a:xfrm>
            <a:off x="8206250" y="5657975"/>
            <a:ext cx="3715100" cy="1092100"/>
            <a:chOff x="8206250" y="5657975"/>
            <a:chExt cx="3715100" cy="1092100"/>
          </a:xfrm>
        </p:grpSpPr>
        <p:pic>
          <p:nvPicPr>
            <p:cNvPr id="132" name="Google Shape;132;p28" title="Sticker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206250" y="5657975"/>
              <a:ext cx="1137801" cy="1092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8"/>
            <p:cNvSpPr txBox="1"/>
            <p:nvPr/>
          </p:nvSpPr>
          <p:spPr>
            <a:xfrm>
              <a:off x="9344050" y="5942425"/>
              <a:ext cx="2577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2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work in progress!</a:t>
              </a:r>
              <a:endParaRPr b="1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584200" y="380950"/>
            <a:ext cx="7371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  <a:b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CPU (non-optimized vs </a:t>
            </a: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optimized</a:t>
            </a: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9" name="Google Shape;139;p29"/>
          <p:cNvPicPr preferRelativeResize="0"/>
          <p:nvPr/>
        </p:nvPicPr>
        <p:blipFill rotWithShape="1">
          <a:blip r:embed="rId3">
            <a:alphaModFix/>
          </a:blip>
          <a:srcRect b="25088" l="0" r="0" t="0"/>
          <a:stretch/>
        </p:blipFill>
        <p:spPr>
          <a:xfrm>
            <a:off x="12542700" y="380950"/>
            <a:ext cx="4922525" cy="231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 txBox="1"/>
          <p:nvPr/>
        </p:nvSpPr>
        <p:spPr>
          <a:xfrm>
            <a:off x="602253" y="1397850"/>
            <a:ext cx="10866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Scikit-learn on single vs multicore CPU:</a:t>
            </a:r>
            <a:b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non-optimized (baseline) vs optimized (Intel Extensions), Intel i7-1370P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57025"/>
            <a:ext cx="11887201" cy="430098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 txBox="1"/>
          <p:nvPr/>
        </p:nvSpPr>
        <p:spPr>
          <a:xfrm>
            <a:off x="10214925" y="2557025"/>
            <a:ext cx="1635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numbers are overall training times in seconds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title"/>
          </p:nvPr>
        </p:nvSpPr>
        <p:spPr>
          <a:xfrm>
            <a:off x="584200" y="380950"/>
            <a:ext cx="7371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  <a:b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CPU (non-optimized vs optimized)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30"/>
          <p:cNvPicPr preferRelativeResize="0"/>
          <p:nvPr/>
        </p:nvPicPr>
        <p:blipFill rotWithShape="1">
          <a:blip r:embed="rId3">
            <a:alphaModFix/>
          </a:blip>
          <a:srcRect b="25088" l="0" r="0" t="0"/>
          <a:stretch/>
        </p:blipFill>
        <p:spPr>
          <a:xfrm>
            <a:off x="12542700" y="380950"/>
            <a:ext cx="4922525" cy="231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/>
          <p:nvPr/>
        </p:nvSpPr>
        <p:spPr>
          <a:xfrm>
            <a:off x="602253" y="1397850"/>
            <a:ext cx="10866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Scikit-learn on single vs multicore CPU:</a:t>
            </a:r>
            <a:b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non-optimized (baseline) vs optimized (Intel Extensions), Intel i7-1370P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0" name="Google Shape;1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22200"/>
            <a:ext cx="11887201" cy="433581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/>
          <p:nvPr/>
        </p:nvSpPr>
        <p:spPr>
          <a:xfrm>
            <a:off x="10214925" y="2557025"/>
            <a:ext cx="1635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numbers are overall training times in seconds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584200" y="380950"/>
            <a:ext cx="7371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  <a:b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CPU vs GPU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7" name="Google Shape;157;p31"/>
          <p:cNvPicPr preferRelativeResize="0"/>
          <p:nvPr/>
        </p:nvPicPr>
        <p:blipFill rotWithShape="1">
          <a:blip r:embed="rId3">
            <a:alphaModFix/>
          </a:blip>
          <a:srcRect b="25088" l="0" r="0" t="0"/>
          <a:stretch/>
        </p:blipFill>
        <p:spPr>
          <a:xfrm>
            <a:off x="12542700" y="380950"/>
            <a:ext cx="4922525" cy="231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1"/>
          <p:cNvSpPr txBox="1"/>
          <p:nvPr/>
        </p:nvSpPr>
        <p:spPr>
          <a:xfrm>
            <a:off x="602253" y="1397850"/>
            <a:ext cx="10866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Random Forest and XGBoost: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CPU vs GPU (Google Colab)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5600" y="2304450"/>
            <a:ext cx="7580785" cy="440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1"/>
          <p:cNvSpPr txBox="1"/>
          <p:nvPr/>
        </p:nvSpPr>
        <p:spPr>
          <a:xfrm>
            <a:off x="10214925" y="2557025"/>
            <a:ext cx="1635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numbers are overall training times in seconds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type="title"/>
          </p:nvPr>
        </p:nvSpPr>
        <p:spPr>
          <a:xfrm>
            <a:off x="584200" y="380950"/>
            <a:ext cx="51453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32"/>
          <p:cNvSpPr txBox="1"/>
          <p:nvPr/>
        </p:nvSpPr>
        <p:spPr>
          <a:xfrm>
            <a:off x="882600" y="1329850"/>
            <a:ext cx="9520500" cy="20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Char char="●"/>
            </a:pP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CPU: </a:t>
            </a: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scikit-learn’s </a:t>
            </a: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multicore implementations are the fastest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Char char="○"/>
            </a:pP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 compared to Intel® extensions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Century Gothic"/>
              <a:buChar char="●"/>
            </a:pP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GPU implementations (cuML and native XGBoost) are faster than CPU, but need finer assessment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32"/>
          <p:cNvSpPr txBox="1"/>
          <p:nvPr/>
        </p:nvSpPr>
        <p:spPr>
          <a:xfrm>
            <a:off x="882600" y="3886450"/>
            <a:ext cx="95205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Ongoing &amp; future work: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Char char="●"/>
            </a:pP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benchmark environment (e.g. VMs, dedicated server, </a:t>
            </a: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HPC</a:t>
            </a: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Century Gothic"/>
              <a:buChar char="●"/>
            </a:pP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data sets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233" y="1334800"/>
            <a:ext cx="9024234" cy="411376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3"/>
          <p:cNvSpPr txBox="1"/>
          <p:nvPr/>
        </p:nvSpPr>
        <p:spPr>
          <a:xfrm>
            <a:off x="584200" y="380941"/>
            <a:ext cx="110487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100">
                <a:solidFill>
                  <a:srgbClr val="0A091B"/>
                </a:solidFill>
                <a:latin typeface="Roboto"/>
                <a:ea typeface="Roboto"/>
                <a:cs typeface="Roboto"/>
                <a:sym typeface="Roboto"/>
              </a:rPr>
              <a:t>thank you / grazie !</a:t>
            </a:r>
            <a:endParaRPr b="1" sz="3100">
              <a:solidFill>
                <a:srgbClr val="0A09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NERAL LAYOUT FBK">
  <a:themeElements>
    <a:clrScheme name="Custom 2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66B2"/>
      </a:accent1>
      <a:accent2>
        <a:srgbClr val="C0C0C8"/>
      </a:accent2>
      <a:accent3>
        <a:srgbClr val="0066B2"/>
      </a:accent3>
      <a:accent4>
        <a:srgbClr val="0066B2"/>
      </a:accent4>
      <a:accent5>
        <a:srgbClr val="0066B2"/>
      </a:accent5>
      <a:accent6>
        <a:srgbClr val="0066B2"/>
      </a:accent6>
      <a:hlink>
        <a:srgbClr val="5E5E5E"/>
      </a:hlink>
      <a:folHlink>
        <a:srgbClr val="5E5E5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