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Roboto Condensed"/>
      <p:regular r:id="rId31"/>
      <p:bold r:id="rId32"/>
      <p:italic r:id="rId33"/>
      <p:boldItalic r:id="rId34"/>
    </p:embeddedFont>
    <p:embeddedFont>
      <p:font typeface="Century Gothic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Condensed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33" Type="http://schemas.openxmlformats.org/officeDocument/2006/relationships/font" Target="fonts/RobotoCondensed-italic.fntdata"/><Relationship Id="rId10" Type="http://schemas.openxmlformats.org/officeDocument/2006/relationships/slide" Target="slides/slide5.xml"/><Relationship Id="rId32" Type="http://schemas.openxmlformats.org/officeDocument/2006/relationships/font" Target="fonts/RobotoCondensed-bold.fntdata"/><Relationship Id="rId13" Type="http://schemas.openxmlformats.org/officeDocument/2006/relationships/slide" Target="slides/slide8.xml"/><Relationship Id="rId35" Type="http://schemas.openxmlformats.org/officeDocument/2006/relationships/font" Target="fonts/CenturyGothic-regular.fntdata"/><Relationship Id="rId12" Type="http://schemas.openxmlformats.org/officeDocument/2006/relationships/slide" Target="slides/slide7.xml"/><Relationship Id="rId34" Type="http://schemas.openxmlformats.org/officeDocument/2006/relationships/font" Target="fonts/RobotoCondensed-boldItalic.fntdata"/><Relationship Id="rId15" Type="http://schemas.openxmlformats.org/officeDocument/2006/relationships/slide" Target="slides/slide10.xml"/><Relationship Id="rId37" Type="http://schemas.openxmlformats.org/officeDocument/2006/relationships/font" Target="fonts/CenturyGothic-italic.fntdata"/><Relationship Id="rId14" Type="http://schemas.openxmlformats.org/officeDocument/2006/relationships/slide" Target="slides/slide9.xml"/><Relationship Id="rId36" Type="http://schemas.openxmlformats.org/officeDocument/2006/relationships/font" Target="fonts/CenturyGothic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CenturyGothic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wikipedia.org/wiki/Fr%C3%A9chet_inception_distance" TargetMode="External"/><Relationship Id="rId3" Type="http://schemas.openxmlformats.org/officeDocument/2006/relationships/hyperlink" Target="https://en.wikipedia.org/wiki/Wasserstein_metric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e6875ec56b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e6875ec56b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2e6875ec56b_0_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e4657e77c7_0_10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it-IT"/>
              <a:t>W</a:t>
            </a:r>
            <a:r>
              <a:rPr b="1" lang="it-IT"/>
              <a:t>asserstein distance</a:t>
            </a:r>
            <a:r>
              <a:rPr lang="it-IT"/>
              <a:t> (WD) to evaluate the diff. between real and generated data </a:t>
            </a:r>
            <a:r>
              <a:rPr lang="it-IT"/>
              <a:t>distribs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it-IT"/>
              <a:t>Discriminator = “critic”</a:t>
            </a:r>
            <a:r>
              <a:rPr lang="it-IT"/>
              <a:t>. Its loss function ~ Wasserstein distance.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G aims to minimize WD; C aims to maximize WD.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it-IT"/>
              <a:t>Weights of C are clipped</a:t>
            </a:r>
            <a:r>
              <a:rPr lang="it-IT"/>
              <a:t> to a small fixed range, thus enforcing the Lipschitz constraint and preventing C from becoming too powerful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it-IT"/>
              <a:t>WGAN-GP:</a:t>
            </a:r>
            <a:r>
              <a:rPr lang="it-IT"/>
              <a:t> gradient penalty, instead of weight clipping, enforces the Lipschitz constraint (GP term added to C’s loss function) -&gt; gradient norm of C’s output w.r.t its input is close to 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Better empirical performance, higher quality generated samples</a:t>
            </a:r>
            <a:endParaRPr/>
          </a:p>
        </p:txBody>
      </p:sp>
      <p:sp>
        <p:nvSpPr>
          <p:cNvPr id="355" name="Google Shape;355;g2e4657e77c7_0_10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e4657e77c7_0_10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Self-attention layer polishes G output accounting for dependencies among the features (genes).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Attention module: genes with high correlations and/or high protein-protein interactions</a:t>
            </a:r>
            <a:endParaRPr/>
          </a:p>
        </p:txBody>
      </p:sp>
      <p:sp>
        <p:nvSpPr>
          <p:cNvPr id="383" name="Google Shape;383;g2e4657e77c7_0_10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e4657e77c7_0_9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2" name="Google Shape;412;g2e4657e77c7_0_9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e4657e77c7_0_1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4" name="Google Shape;424;g2e4657e77c7_0_11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e4657e77c7_0_11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6" name="Google Shape;436;g2e4657e77c7_0_11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e4657e77c7_0_11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7" name="Google Shape;447;g2e4657e77c7_0_11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e4657e77c7_0_11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7" name="Google Shape;457;g2e4657e77c7_0_11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e4657e77c7_0_11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5" name="Google Shape;465;g2e4657e77c7_0_11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e4657e77c7_0_9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>
                <a:solidFill>
                  <a:schemeClr val="dk1"/>
                </a:solidFill>
              </a:rPr>
              <a:t>DDPM (probabilistic, Ho et al 2020), DDIM (implicit, Song et al 2021) = state of the art DMs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The diffusion trajectories over the 1,000 diffusion steps show that synthetic data are initially grouped in the center of the image (t = 1, 000) and gradually spread across true data points (in grey) when t goes to 0, nicely grouping together the tissue-related clusters.</a:t>
            </a:r>
            <a:endParaRPr/>
          </a:p>
        </p:txBody>
      </p:sp>
      <p:sp>
        <p:nvSpPr>
          <p:cNvPr id="473" name="Google Shape;473;g2e4657e77c7_0_9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e4657e77c7_0_9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3" name="Google Shape;483;g2e4657e77c7_0_9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e4657e77c7_0_12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g2e4657e77c7_0_12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2e7083e040d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3" name="Google Shape;493;g2e7083e040d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e697e8b76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g2e697e8b76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e4657e77c7_0_12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g2e4657e77c7_0_12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8260137647_0_2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g28260137647_0_2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e4657e77c7_0_4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e4657e77c7_0_4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by providing a generative model for the latent and observed variables, deep generative models can generate synthetic observations, which allow us to assess the uncertainty in the learned representations.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omitrans: can reconstruct gene expr data from DNA meth</a:t>
            </a:r>
            <a:endParaRPr/>
          </a:p>
        </p:txBody>
      </p:sp>
      <p:sp>
        <p:nvSpPr>
          <p:cNvPr id="265" name="Google Shape;265;g2e4657e77c7_0_4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e4657e77c7_0_9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Frechet inception distance (2017). 2-Wasserstein distance between multi-variate Gaussians fitted to data embedded into a feature space.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it-IT" u="sng">
                <a:solidFill>
                  <a:schemeClr val="hlink"/>
                </a:solidFill>
                <a:hlinkClick r:id="rId2"/>
              </a:rPr>
              <a:t>https://en.wikipedia.org/wiki/Fr%C3%A9chet_inception_distance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it-IT" u="sng">
                <a:solidFill>
                  <a:schemeClr val="hlink"/>
                </a:solidFill>
                <a:hlinkClick r:id="rId3"/>
              </a:rPr>
              <a:t>https://en.wikipedia.org/wiki/Wasserstein_metric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Precision, Recall, F1 score: used to quantify the degree of overfitting in GANs, often over toy datasets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Adversarial Accuracy. Computes the classification accuracies achieved by the two classifiers, one trained on real data and another on generated data, on a labeled validation set</a:t>
            </a:r>
            <a:endParaRPr/>
          </a:p>
        </p:txBody>
      </p:sp>
      <p:sp>
        <p:nvSpPr>
          <p:cNvPr id="286" name="Google Shape;286;g2e4657e77c7_0_9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e4657e77c7_0_11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g2e4657e77c7_0_11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e4657e77c7_0_9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G and D are trained simultaneously but with opposing goals. G aims to produce realistic data samples to fool D, while D aims to distinguish between real and generated samples.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GAN training typically unstable due to the adversarial nature. When G finds an output that successfully fools D, it may start to overemphasize it, neglecting other parts of the data distribution.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Ideally, training should lead to Nash equilibrium (G produces a wide variety of realistic samples, and D cannot distinguish between real and fake).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It is difficult to reach this equilibrium and imbalances can lead to “mode collapse” = lack of diversity in generated data; poor generalization of the entire data distribution.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Mitigation of mode collapse: regularization (adding noise to the input of D; dropout); minibatch D (evaluate multiple samples at once so to detect lack of diversity in G output); Wasserstein GANs, WGAN-GP</a:t>
            </a:r>
            <a:endParaRPr/>
          </a:p>
        </p:txBody>
      </p:sp>
      <p:sp>
        <p:nvSpPr>
          <p:cNvPr id="306" name="Google Shape;306;g2e4657e77c7_0_9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e4657e77c7_0_10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they allow the model to conditionally generate samples based on additional information. For example, if we want to generate a cat face given a dog picture, we could use a conditional GAN.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/>
              <a:t>GANs can be trivially extended to conditional GANs by providing the labels to both the generator and the discriminator.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0" name="Google Shape;330;g2e4657e77c7_0_10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OGO" showMasterSp="0">
  <p:cSld name="TITLE and LOG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3"/>
          <p:cNvCxnSpPr/>
          <p:nvPr/>
        </p:nvCxnSpPr>
        <p:spPr>
          <a:xfrm>
            <a:off x="469900" y="457200"/>
            <a:ext cx="0" cy="685800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" name="Google Shape;52;p13"/>
          <p:cNvSpPr txBox="1"/>
          <p:nvPr>
            <p:ph type="title"/>
          </p:nvPr>
        </p:nvSpPr>
        <p:spPr>
          <a:xfrm>
            <a:off x="584200" y="380941"/>
            <a:ext cx="36321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9297" y="6193414"/>
            <a:ext cx="596900" cy="346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415680" y="992640"/>
            <a:ext cx="11360100" cy="27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609600" y="1604640"/>
            <a:ext cx="10972500" cy="39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 no logo" showMasterSp="0">
  <p:cSld name="DEFAULT SLIDE_1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oogle Shape;58;p15"/>
          <p:cNvCxnSpPr/>
          <p:nvPr/>
        </p:nvCxnSpPr>
        <p:spPr>
          <a:xfrm>
            <a:off x="469900" y="457200"/>
            <a:ext cx="0" cy="516300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" name="Google Shape;59;p15"/>
          <p:cNvCxnSpPr/>
          <p:nvPr/>
        </p:nvCxnSpPr>
        <p:spPr>
          <a:xfrm>
            <a:off x="11163300" y="6124657"/>
            <a:ext cx="0" cy="369900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0" name="Google Shape;60;p15"/>
          <p:cNvSpPr txBox="1"/>
          <p:nvPr>
            <p:ph type="title"/>
          </p:nvPr>
        </p:nvSpPr>
        <p:spPr>
          <a:xfrm>
            <a:off x="584200" y="380941"/>
            <a:ext cx="110487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75" lIns="60975" spcFirstLastPara="1" rIns="60975" wrap="square" tIns="609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"/>
              <a:buNone/>
              <a:defRPr b="1" i="0" sz="3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11277600" y="6048467"/>
            <a:ext cx="824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spAutoFit/>
          </a:bodyPr>
          <a:lstStyle>
            <a:lvl1pPr indent="0" lvl="0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page</a:t>
            </a:r>
            <a:endParaRPr b="0"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0</a:t>
            </a: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 showMasterSp="0">
  <p:cSld name="DEFAULT SLIDE">
    <p:bg>
      <p:bgPr>
        <a:solidFill>
          <a:srgbClr val="FFFFF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8"/>
          <p:cNvCxnSpPr/>
          <p:nvPr/>
        </p:nvCxnSpPr>
        <p:spPr>
          <a:xfrm>
            <a:off x="469900" y="457200"/>
            <a:ext cx="0" cy="516300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18"/>
          <p:cNvCxnSpPr/>
          <p:nvPr/>
        </p:nvCxnSpPr>
        <p:spPr>
          <a:xfrm>
            <a:off x="11163300" y="6124657"/>
            <a:ext cx="0" cy="369900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18"/>
          <p:cNvSpPr txBox="1"/>
          <p:nvPr>
            <p:ph type="title"/>
          </p:nvPr>
        </p:nvSpPr>
        <p:spPr>
          <a:xfrm>
            <a:off x="584200" y="380941"/>
            <a:ext cx="110487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75" lIns="60975" spcFirstLastPara="1" rIns="60975" wrap="square" tIns="609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"/>
              <a:buNone/>
              <a:defRPr b="1" i="0" sz="3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68" name="Google Shape;68;p18"/>
          <p:cNvSpPr txBox="1"/>
          <p:nvPr>
            <p:ph idx="12" type="sldNum"/>
          </p:nvPr>
        </p:nvSpPr>
        <p:spPr>
          <a:xfrm>
            <a:off x="11277600" y="6048467"/>
            <a:ext cx="824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spAutoFit/>
          </a:bodyPr>
          <a:lstStyle>
            <a:lvl1pPr indent="0" lvl="0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page</a:t>
            </a:r>
            <a:endParaRPr b="0"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0</a:t>
            </a: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69" name="Google Shape;6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9900" y="6214021"/>
            <a:ext cx="596900" cy="316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 no logo" showMasterSp="0">
  <p:cSld name="DEFAULT SLIDE_1">
    <p:bg>
      <p:bgPr>
        <a:solidFill>
          <a:srgbClr val="FFFFF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9"/>
          <p:cNvCxnSpPr/>
          <p:nvPr/>
        </p:nvCxnSpPr>
        <p:spPr>
          <a:xfrm>
            <a:off x="469900" y="457200"/>
            <a:ext cx="0" cy="516300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" name="Google Shape;72;p19"/>
          <p:cNvCxnSpPr/>
          <p:nvPr/>
        </p:nvCxnSpPr>
        <p:spPr>
          <a:xfrm>
            <a:off x="11163300" y="6124657"/>
            <a:ext cx="0" cy="369900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3" name="Google Shape;73;p19"/>
          <p:cNvSpPr txBox="1"/>
          <p:nvPr>
            <p:ph type="title"/>
          </p:nvPr>
        </p:nvSpPr>
        <p:spPr>
          <a:xfrm>
            <a:off x="584200" y="380941"/>
            <a:ext cx="110487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75" lIns="60975" spcFirstLastPara="1" rIns="60975" wrap="square" tIns="609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"/>
              <a:buNone/>
              <a:defRPr b="1" i="0" sz="3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11277600" y="6048467"/>
            <a:ext cx="824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spAutoFit/>
          </a:bodyPr>
          <a:lstStyle>
            <a:lvl1pPr indent="0" lvl="0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page</a:t>
            </a:r>
            <a:endParaRPr b="0"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0</a:t>
            </a: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OGO" showMasterSp="0">
  <p:cSld name="TITLE and LOGO">
    <p:bg>
      <p:bgPr>
        <a:solidFill>
          <a:srgbClr val="FFFFF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Google Shape;76;p20"/>
          <p:cNvCxnSpPr/>
          <p:nvPr/>
        </p:nvCxnSpPr>
        <p:spPr>
          <a:xfrm>
            <a:off x="469900" y="457200"/>
            <a:ext cx="0" cy="516300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7" name="Google Shape;77;p20"/>
          <p:cNvSpPr txBox="1"/>
          <p:nvPr>
            <p:ph type="title"/>
          </p:nvPr>
        </p:nvSpPr>
        <p:spPr>
          <a:xfrm>
            <a:off x="584200" y="380941"/>
            <a:ext cx="110487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75" lIns="60975" spcFirstLastPara="1" rIns="60975" wrap="square" tIns="609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"/>
              <a:buNone/>
              <a:defRPr b="1" i="0" sz="3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TOP SLIDE" showMasterSp="0">
  <p:cSld name="DARK TOP SLIDE"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/>
          <p:nvPr/>
        </p:nvSpPr>
        <p:spPr>
          <a:xfrm>
            <a:off x="0" y="0"/>
            <a:ext cx="12192000" cy="342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" name="Google Shape;80;p21"/>
          <p:cNvSpPr txBox="1"/>
          <p:nvPr>
            <p:ph type="title"/>
          </p:nvPr>
        </p:nvSpPr>
        <p:spPr>
          <a:xfrm>
            <a:off x="584200" y="380941"/>
            <a:ext cx="36324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75" lIns="60975" spcFirstLastPara="1" rIns="60975" wrap="square" tIns="609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100"/>
              <a:buFont typeface="Roboto"/>
              <a:buNone/>
              <a:defRPr b="1" i="0" sz="3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81" name="Google Shape;81;p21"/>
          <p:cNvSpPr txBox="1"/>
          <p:nvPr>
            <p:ph idx="12" type="sldNum"/>
          </p:nvPr>
        </p:nvSpPr>
        <p:spPr>
          <a:xfrm>
            <a:off x="11277600" y="6048600"/>
            <a:ext cx="844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page</a:t>
            </a:r>
            <a:endParaRPr b="0"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0</a:t>
            </a: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82" name="Google Shape;82;p21"/>
          <p:cNvCxnSpPr/>
          <p:nvPr/>
        </p:nvCxnSpPr>
        <p:spPr>
          <a:xfrm>
            <a:off x="469900" y="457200"/>
            <a:ext cx="0" cy="516300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" name="Google Shape;83;p21"/>
          <p:cNvCxnSpPr/>
          <p:nvPr/>
        </p:nvCxnSpPr>
        <p:spPr>
          <a:xfrm>
            <a:off x="11163300" y="6124657"/>
            <a:ext cx="0" cy="369900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" name="Google Shape;8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9900" y="5982442"/>
            <a:ext cx="1638297" cy="609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MIDDLE" showMasterSp="0">
  <p:cSld name="DARK MIDDLE">
    <p:bg>
      <p:bgPr>
        <a:solidFill>
          <a:srgbClr val="FFFFF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/>
          <p:nvPr>
            <p:ph idx="12" type="sldNum"/>
          </p:nvPr>
        </p:nvSpPr>
        <p:spPr>
          <a:xfrm>
            <a:off x="11277600" y="6048467"/>
            <a:ext cx="844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l">
              <a:spcBef>
                <a:spcPts val="0"/>
              </a:spcBef>
              <a:buNone/>
              <a:defRPr b="1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page</a:t>
            </a:r>
            <a:endParaRPr b="0"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0</a:t>
            </a: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87" name="Google Shape;87;p22"/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8" name="Google Shape;88;p22"/>
          <p:cNvCxnSpPr/>
          <p:nvPr/>
        </p:nvCxnSpPr>
        <p:spPr>
          <a:xfrm>
            <a:off x="469900" y="457200"/>
            <a:ext cx="0" cy="516300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" name="Google Shape;89;p22"/>
          <p:cNvCxnSpPr/>
          <p:nvPr/>
        </p:nvCxnSpPr>
        <p:spPr>
          <a:xfrm>
            <a:off x="11163300" y="6124657"/>
            <a:ext cx="0" cy="369900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0" name="Google Shape;90;p22"/>
          <p:cNvSpPr txBox="1"/>
          <p:nvPr>
            <p:ph type="title"/>
          </p:nvPr>
        </p:nvSpPr>
        <p:spPr>
          <a:xfrm>
            <a:off x="584200" y="380941"/>
            <a:ext cx="110487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75" lIns="60975" spcFirstLastPara="1" rIns="60975" wrap="square" tIns="609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"/>
              <a:buNone/>
              <a:defRPr b="1" i="0" sz="3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pic>
        <p:nvPicPr>
          <p:cNvPr id="91" name="Google Shape;91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9900" y="5982442"/>
            <a:ext cx="1638297" cy="609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BOTTOM SLIDE" showMasterSp="0">
  <p:cSld name="DARK BOTTOM SLIDE"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/>
          <p:nvPr/>
        </p:nvSpPr>
        <p:spPr>
          <a:xfrm>
            <a:off x="0" y="3429000"/>
            <a:ext cx="12192000" cy="342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0475" lIns="60975" spcFirstLastPara="1" rIns="60975" wrap="square" tIns="30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11277600" y="6048467"/>
            <a:ext cx="8244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l">
              <a:spcBef>
                <a:spcPts val="0"/>
              </a:spcBef>
              <a:buNone/>
              <a:defRPr b="1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l">
              <a:spcBef>
                <a:spcPts val="0"/>
              </a:spcBef>
              <a:buNone/>
              <a:defRPr b="1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l">
              <a:spcBef>
                <a:spcPts val="0"/>
              </a:spcBef>
              <a:buNone/>
              <a:defRPr b="1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l">
              <a:spcBef>
                <a:spcPts val="0"/>
              </a:spcBef>
              <a:buNone/>
              <a:defRPr b="1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l">
              <a:spcBef>
                <a:spcPts val="0"/>
              </a:spcBef>
              <a:buNone/>
              <a:defRPr b="1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l">
              <a:spcBef>
                <a:spcPts val="0"/>
              </a:spcBef>
              <a:buNone/>
              <a:defRPr b="1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l">
              <a:spcBef>
                <a:spcPts val="0"/>
              </a:spcBef>
              <a:buNone/>
              <a:defRPr b="1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l">
              <a:spcBef>
                <a:spcPts val="0"/>
              </a:spcBef>
              <a:buNone/>
              <a:defRPr b="1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page</a:t>
            </a:r>
            <a:endParaRPr b="0"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0</a:t>
            </a: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95" name="Google Shape;95;p23"/>
          <p:cNvCxnSpPr/>
          <p:nvPr/>
        </p:nvCxnSpPr>
        <p:spPr>
          <a:xfrm>
            <a:off x="469900" y="457200"/>
            <a:ext cx="0" cy="516300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23"/>
          <p:cNvCxnSpPr/>
          <p:nvPr/>
        </p:nvCxnSpPr>
        <p:spPr>
          <a:xfrm>
            <a:off x="11163300" y="6124657"/>
            <a:ext cx="0" cy="369900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7" name="Google Shape;97;p23"/>
          <p:cNvSpPr txBox="1"/>
          <p:nvPr>
            <p:ph type="title"/>
          </p:nvPr>
        </p:nvSpPr>
        <p:spPr>
          <a:xfrm>
            <a:off x="584200" y="380941"/>
            <a:ext cx="110487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75" lIns="60975" spcFirstLastPara="1" rIns="60975" wrap="square" tIns="609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"/>
              <a:buNone/>
              <a:defRPr b="1" i="0" sz="3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pic>
        <p:nvPicPr>
          <p:cNvPr id="98" name="Google Shape;9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9900" y="5982442"/>
            <a:ext cx="1638297" cy="609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ont page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ont page dark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34.png"/><Relationship Id="rId1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5" Type="http://schemas.openxmlformats.org/officeDocument/2006/relationships/image" Target="../media/image22.png"/><Relationship Id="rId6" Type="http://schemas.openxmlformats.org/officeDocument/2006/relationships/image" Target="../media/image19.png"/><Relationship Id="rId7" Type="http://schemas.openxmlformats.org/officeDocument/2006/relationships/image" Target="../media/image47.png"/><Relationship Id="rId8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34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5" Type="http://schemas.openxmlformats.org/officeDocument/2006/relationships/image" Target="../media/image22.png"/><Relationship Id="rId6" Type="http://schemas.openxmlformats.org/officeDocument/2006/relationships/image" Target="../media/image19.png"/><Relationship Id="rId7" Type="http://schemas.openxmlformats.org/officeDocument/2006/relationships/image" Target="../media/image47.png"/><Relationship Id="rId8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png"/><Relationship Id="rId4" Type="http://schemas.openxmlformats.org/officeDocument/2006/relationships/image" Target="../media/image37.png"/><Relationship Id="rId5" Type="http://schemas.openxmlformats.org/officeDocument/2006/relationships/image" Target="../media/image3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png"/><Relationship Id="rId4" Type="http://schemas.openxmlformats.org/officeDocument/2006/relationships/image" Target="../media/image4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8.png"/><Relationship Id="rId4" Type="http://schemas.openxmlformats.org/officeDocument/2006/relationships/image" Target="../media/image4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0.png"/><Relationship Id="rId4" Type="http://schemas.openxmlformats.org/officeDocument/2006/relationships/image" Target="../media/image44.png"/><Relationship Id="rId5" Type="http://schemas.openxmlformats.org/officeDocument/2006/relationships/image" Target="../media/image43.png"/><Relationship Id="rId6" Type="http://schemas.openxmlformats.org/officeDocument/2006/relationships/image" Target="../media/image4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0.png"/><Relationship Id="rId4" Type="http://schemas.openxmlformats.org/officeDocument/2006/relationships/image" Target="../media/image43.png"/><Relationship Id="rId5" Type="http://schemas.openxmlformats.org/officeDocument/2006/relationships/image" Target="../media/image4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24.pn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10.jpg"/><Relationship Id="rId5" Type="http://schemas.openxmlformats.org/officeDocument/2006/relationships/image" Target="../media/image15.jpg"/><Relationship Id="rId6" Type="http://schemas.openxmlformats.org/officeDocument/2006/relationships/image" Target="../media/image9.jpg"/><Relationship Id="rId7" Type="http://schemas.openxmlformats.org/officeDocument/2006/relationships/image" Target="../media/image2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47.png"/><Relationship Id="rId8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47.png"/><Relationship Id="rId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/>
        </p:nvSpPr>
        <p:spPr>
          <a:xfrm>
            <a:off x="3937000" y="5232400"/>
            <a:ext cx="4317900" cy="12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858591"/>
                </a:solidFill>
                <a:latin typeface="Roboto"/>
                <a:ea typeface="Roboto"/>
                <a:cs typeface="Roboto"/>
                <a:sym typeface="Roboto"/>
              </a:rPr>
              <a:t>Marco Chierici</a:t>
            </a:r>
            <a:endParaRPr b="1" sz="2000">
              <a:solidFill>
                <a:srgbClr val="85859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858591"/>
                </a:solidFill>
                <a:latin typeface="Roboto"/>
                <a:ea typeface="Roboto"/>
                <a:cs typeface="Roboto"/>
                <a:sym typeface="Roboto"/>
              </a:rPr>
              <a:t>joint work with</a:t>
            </a:r>
            <a:br>
              <a:rPr b="1" lang="it-IT" sz="2000">
                <a:solidFill>
                  <a:srgbClr val="85859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it-IT" sz="2000">
                <a:solidFill>
                  <a:srgbClr val="858591"/>
                </a:solidFill>
                <a:latin typeface="Roboto"/>
                <a:ea typeface="Roboto"/>
                <a:cs typeface="Roboto"/>
                <a:sym typeface="Roboto"/>
              </a:rPr>
              <a:t>Silvia Menchetti &amp; </a:t>
            </a:r>
            <a:r>
              <a:rPr b="1" lang="it-IT" sz="2000">
                <a:solidFill>
                  <a:srgbClr val="858591"/>
                </a:solidFill>
                <a:latin typeface="Roboto"/>
                <a:ea typeface="Roboto"/>
                <a:cs typeface="Roboto"/>
                <a:sym typeface="Roboto"/>
              </a:rPr>
              <a:t>Giuseppe Jurman</a:t>
            </a:r>
            <a:endParaRPr b="1" sz="2000">
              <a:solidFill>
                <a:srgbClr val="85859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858591"/>
                </a:solidFill>
                <a:latin typeface="Roboto"/>
                <a:ea typeface="Roboto"/>
                <a:cs typeface="Roboto"/>
                <a:sym typeface="Roboto"/>
              </a:rPr>
              <a:t>Fondazione Bruno Kessler</a:t>
            </a:r>
            <a:endParaRPr sz="900"/>
          </a:p>
        </p:txBody>
      </p:sp>
      <p:sp>
        <p:nvSpPr>
          <p:cNvPr id="107" name="Google Shape;107;p26"/>
          <p:cNvSpPr txBox="1"/>
          <p:nvPr/>
        </p:nvSpPr>
        <p:spPr>
          <a:xfrm>
            <a:off x="894400" y="1275900"/>
            <a:ext cx="103611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4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Enhancing ML models </a:t>
            </a:r>
            <a:br>
              <a:rPr b="1" lang="it-IT" sz="4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it-IT" sz="4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by synthetic </a:t>
            </a:r>
            <a:r>
              <a:rPr b="1" i="1" lang="it-IT" sz="4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omics</a:t>
            </a:r>
            <a:r>
              <a:rPr b="1" lang="it-IT" sz="4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data: </a:t>
            </a:r>
            <a:br>
              <a:rPr b="1" lang="it-IT" sz="4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it-IT" sz="4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recent advancements in generative AI </a:t>
            </a:r>
            <a:br>
              <a:rPr b="1" lang="it-IT" sz="4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it-IT" sz="4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for medical tabular data</a:t>
            </a:r>
            <a:endParaRPr b="1" sz="40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it-IT" sz="2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it-IT" sz="2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Jun 24, 2024</a:t>
            </a:r>
            <a:endParaRPr b="1" sz="24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26"/>
          <p:cNvSpPr/>
          <p:nvPr/>
        </p:nvSpPr>
        <p:spPr>
          <a:xfrm>
            <a:off x="9226375" y="6004200"/>
            <a:ext cx="25083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3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chierici</a:t>
            </a:r>
            <a:r>
              <a:rPr b="0" i="1" lang="it-IT" sz="1300" u="none" cap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@fbk.eu </a:t>
            </a:r>
            <a:br>
              <a:rPr b="0" i="1" lang="it-IT" sz="1300" u="none" cap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1" lang="it-IT" sz="1300" u="none" cap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www.fbk.eu</a:t>
            </a:r>
            <a:endParaRPr b="0" i="1" sz="1300" u="none" cap="none" strike="noStrike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26"/>
          <p:cNvSpPr txBox="1"/>
          <p:nvPr/>
        </p:nvSpPr>
        <p:spPr>
          <a:xfrm>
            <a:off x="4096000" y="57000"/>
            <a:ext cx="39999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858591"/>
                </a:solidFill>
                <a:latin typeface="Roboto"/>
                <a:ea typeface="Roboto"/>
                <a:cs typeface="Roboto"/>
                <a:sym typeface="Roboto"/>
              </a:rPr>
              <a:t>CN-HPC Spoke 8 plenary meeting</a:t>
            </a:r>
            <a:endParaRPr sz="1600">
              <a:solidFill>
                <a:srgbClr val="85859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85859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858591"/>
                </a:solidFill>
                <a:latin typeface="Roboto"/>
                <a:ea typeface="Roboto"/>
                <a:cs typeface="Roboto"/>
                <a:sym typeface="Roboto"/>
              </a:rPr>
              <a:t>WP5 - Updates</a:t>
            </a:r>
            <a:endParaRPr sz="1600">
              <a:solidFill>
                <a:srgbClr val="85859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5"/>
          <p:cNvSpPr txBox="1"/>
          <p:nvPr>
            <p:ph type="title"/>
          </p:nvPr>
        </p:nvSpPr>
        <p:spPr>
          <a:xfrm>
            <a:off x="584200" y="380950"/>
            <a:ext cx="7829400" cy="9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enriching the model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latin typeface="Century Gothic"/>
                <a:ea typeface="Century Gothic"/>
                <a:cs typeface="Century Gothic"/>
                <a:sym typeface="Century Gothic"/>
              </a:rPr>
              <a:t>gan variations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8" name="Google Shape;35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2400" y="198374"/>
            <a:ext cx="5399999" cy="15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5278" y="2881337"/>
            <a:ext cx="1640547" cy="92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7626" y="3999350"/>
            <a:ext cx="918876" cy="163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5"/>
          <p:cNvPicPr preferRelativeResize="0"/>
          <p:nvPr/>
        </p:nvPicPr>
        <p:blipFill rotWithShape="1">
          <a:blip r:embed="rId4">
            <a:alphaModFix/>
          </a:blip>
          <a:srcRect b="47523" l="0" r="73298" t="0"/>
          <a:stretch/>
        </p:blipFill>
        <p:spPr>
          <a:xfrm>
            <a:off x="6484475" y="3033538"/>
            <a:ext cx="438051" cy="484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2" name="Google Shape;362;p35"/>
          <p:cNvCxnSpPr/>
          <p:nvPr/>
        </p:nvCxnSpPr>
        <p:spPr>
          <a:xfrm flipH="1" rot="-8939530">
            <a:off x="2725497" y="4969296"/>
            <a:ext cx="869447" cy="2683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63" name="Google Shape;363;p35"/>
          <p:cNvPicPr preferRelativeResize="0"/>
          <p:nvPr/>
        </p:nvPicPr>
        <p:blipFill rotWithShape="1">
          <a:blip r:embed="rId6">
            <a:alphaModFix/>
          </a:blip>
          <a:srcRect b="15205" l="19508" r="19811" t="6375"/>
          <a:stretch/>
        </p:blipFill>
        <p:spPr>
          <a:xfrm>
            <a:off x="3712838" y="4491188"/>
            <a:ext cx="1468000" cy="147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5"/>
          <p:cNvPicPr preferRelativeResize="0"/>
          <p:nvPr/>
        </p:nvPicPr>
        <p:blipFill rotWithShape="1">
          <a:blip r:embed="rId7">
            <a:alphaModFix/>
          </a:blip>
          <a:srcRect b="47523" l="0" r="73298" t="0"/>
          <a:stretch/>
        </p:blipFill>
        <p:spPr>
          <a:xfrm>
            <a:off x="6482275" y="4938550"/>
            <a:ext cx="438051" cy="4842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>
              <a:srgbClr val="000000">
                <a:alpha val="23000"/>
              </a:srgbClr>
            </a:outerShdw>
          </a:effectLst>
        </p:spPr>
      </p:pic>
      <p:cxnSp>
        <p:nvCxnSpPr>
          <p:cNvPr id="365" name="Google Shape;365;p35"/>
          <p:cNvCxnSpPr/>
          <p:nvPr/>
        </p:nvCxnSpPr>
        <p:spPr>
          <a:xfrm flipH="1" rot="10800000">
            <a:off x="5270450" y="3316388"/>
            <a:ext cx="869400" cy="2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6" name="Google Shape;366;p35"/>
          <p:cNvCxnSpPr/>
          <p:nvPr/>
        </p:nvCxnSpPr>
        <p:spPr>
          <a:xfrm flipH="1" rot="10800000">
            <a:off x="5270450" y="5179325"/>
            <a:ext cx="869400" cy="2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7" name="Google Shape;367;p35"/>
          <p:cNvCxnSpPr/>
          <p:nvPr/>
        </p:nvCxnSpPr>
        <p:spPr>
          <a:xfrm flipH="1" rot="-8710192">
            <a:off x="7327413" y="3773698"/>
            <a:ext cx="869831" cy="2546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8" name="Google Shape;368;p35"/>
          <p:cNvCxnSpPr/>
          <p:nvPr/>
        </p:nvCxnSpPr>
        <p:spPr>
          <a:xfrm rot="-2089808">
            <a:off x="7327413" y="4916698"/>
            <a:ext cx="869831" cy="2546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69" name="Google Shape;369;p35"/>
          <p:cNvPicPr preferRelativeResize="0"/>
          <p:nvPr/>
        </p:nvPicPr>
        <p:blipFill rotWithShape="1">
          <a:blip r:embed="rId8">
            <a:alphaModFix/>
          </a:blip>
          <a:srcRect b="42730" l="7075" r="8085" t="11849"/>
          <a:stretch/>
        </p:blipFill>
        <p:spPr>
          <a:xfrm rot="1859993">
            <a:off x="2921560" y="4534942"/>
            <a:ext cx="715799" cy="284914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5"/>
          <p:cNvSpPr txBox="1"/>
          <p:nvPr/>
        </p:nvSpPr>
        <p:spPr>
          <a:xfrm>
            <a:off x="376825" y="1510275"/>
            <a:ext cx="51558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asserstein</a:t>
            </a: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gan </a:t>
            </a:r>
            <a:r>
              <a:rPr b="1"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radient </a:t>
            </a:r>
            <a:r>
              <a:rPr b="1"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enalty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1" name="Google Shape;371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17622" y="6023639"/>
            <a:ext cx="715800" cy="8343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2" name="Google Shape;372;p35"/>
          <p:cNvCxnSpPr/>
          <p:nvPr/>
        </p:nvCxnSpPr>
        <p:spPr>
          <a:xfrm rot="-1860470">
            <a:off x="2725497" y="6264696"/>
            <a:ext cx="869447" cy="2683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3" name="Google Shape;373;p35"/>
          <p:cNvSpPr txBox="1"/>
          <p:nvPr/>
        </p:nvSpPr>
        <p:spPr>
          <a:xfrm rot="-1776826">
            <a:off x="2688212" y="6168204"/>
            <a:ext cx="1203277" cy="3923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covariates</a:t>
            </a:r>
            <a:endParaRPr sz="1500"/>
          </a:p>
        </p:txBody>
      </p:sp>
      <p:pic>
        <p:nvPicPr>
          <p:cNvPr id="374" name="Google Shape;374;p35"/>
          <p:cNvPicPr preferRelativeResize="0"/>
          <p:nvPr/>
        </p:nvPicPr>
        <p:blipFill rotWithShape="1">
          <a:blip r:embed="rId10">
            <a:alphaModFix/>
          </a:blip>
          <a:srcRect b="16963" l="20995" r="21936" t="4611"/>
          <a:stretch/>
        </p:blipFill>
        <p:spPr>
          <a:xfrm>
            <a:off x="8189250" y="3507975"/>
            <a:ext cx="1380625" cy="1478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5" name="Google Shape;375;p35"/>
          <p:cNvGrpSpPr/>
          <p:nvPr/>
        </p:nvGrpSpPr>
        <p:grpSpPr>
          <a:xfrm>
            <a:off x="9364775" y="4067550"/>
            <a:ext cx="2334000" cy="683400"/>
            <a:chOff x="8297975" y="5286750"/>
            <a:chExt cx="2334000" cy="683400"/>
          </a:xfrm>
        </p:grpSpPr>
        <p:pic>
          <p:nvPicPr>
            <p:cNvPr id="376" name="Google Shape;376;p35"/>
            <p:cNvPicPr preferRelativeResize="0"/>
            <p:nvPr/>
          </p:nvPicPr>
          <p:blipFill rotWithShape="1">
            <a:blip r:embed="rId11">
              <a:alphaModFix/>
            </a:blip>
            <a:srcRect b="21679" l="0" r="51238" t="0"/>
            <a:stretch/>
          </p:blipFill>
          <p:spPr>
            <a:xfrm>
              <a:off x="8832525" y="5406825"/>
              <a:ext cx="540000" cy="48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35"/>
            <p:cNvPicPr preferRelativeResize="0"/>
            <p:nvPr/>
          </p:nvPicPr>
          <p:blipFill rotWithShape="1">
            <a:blip r:embed="rId11">
              <a:alphaModFix/>
            </a:blip>
            <a:srcRect b="21679" l="51238" r="0" t="0"/>
            <a:stretch/>
          </p:blipFill>
          <p:spPr>
            <a:xfrm>
              <a:off x="9569875" y="5404125"/>
              <a:ext cx="540000" cy="491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8" name="Google Shape;378;p35"/>
            <p:cNvSpPr txBox="1"/>
            <p:nvPr/>
          </p:nvSpPr>
          <p:spPr>
            <a:xfrm>
              <a:off x="8297975" y="5286750"/>
              <a:ext cx="2334000" cy="68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3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d(	 ,	</a:t>
              </a:r>
              <a:r>
                <a:rPr b="1" lang="it-IT" sz="3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	</a:t>
              </a:r>
              <a:r>
                <a:rPr b="1" lang="it-IT" sz="3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)</a:t>
              </a:r>
              <a:endParaRPr/>
            </a:p>
          </p:txBody>
        </p:sp>
      </p:grpSp>
      <p:pic>
        <p:nvPicPr>
          <p:cNvPr id="379" name="Google Shape;379;p35"/>
          <p:cNvPicPr preferRelativeResize="0"/>
          <p:nvPr/>
        </p:nvPicPr>
        <p:blipFill rotWithShape="1">
          <a:blip r:embed="rId12">
            <a:alphaModFix/>
          </a:blip>
          <a:srcRect b="35765" l="1845" r="0" t="0"/>
          <a:stretch/>
        </p:blipFill>
        <p:spPr>
          <a:xfrm>
            <a:off x="431800" y="1928775"/>
            <a:ext cx="10437801" cy="6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5"/>
          <p:cNvSpPr txBox="1"/>
          <p:nvPr/>
        </p:nvSpPr>
        <p:spPr>
          <a:xfrm>
            <a:off x="7532705" y="5953225"/>
            <a:ext cx="26937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“critic”</a:t>
            </a:r>
            <a:endParaRPr sz="22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(discriminator)</a:t>
            </a:r>
            <a:endParaRPr sz="22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"/>
          <p:cNvSpPr txBox="1"/>
          <p:nvPr>
            <p:ph type="title"/>
          </p:nvPr>
        </p:nvSpPr>
        <p:spPr>
          <a:xfrm>
            <a:off x="584200" y="380950"/>
            <a:ext cx="7829400" cy="9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enriching the model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latin typeface="Century Gothic"/>
                <a:ea typeface="Century Gothic"/>
                <a:cs typeface="Century Gothic"/>
                <a:sym typeface="Century Gothic"/>
              </a:rPr>
              <a:t>gan variations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6" name="Google Shape;38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2400" y="198374"/>
            <a:ext cx="5399999" cy="15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1878" y="2881337"/>
            <a:ext cx="1640547" cy="92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4226" y="3999350"/>
            <a:ext cx="918876" cy="163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6"/>
          <p:cNvPicPr preferRelativeResize="0"/>
          <p:nvPr/>
        </p:nvPicPr>
        <p:blipFill rotWithShape="1">
          <a:blip r:embed="rId4">
            <a:alphaModFix/>
          </a:blip>
          <a:srcRect b="47523" l="0" r="73298" t="0"/>
          <a:stretch/>
        </p:blipFill>
        <p:spPr>
          <a:xfrm>
            <a:off x="7398875" y="3033538"/>
            <a:ext cx="438051" cy="484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36"/>
          <p:cNvCxnSpPr/>
          <p:nvPr/>
        </p:nvCxnSpPr>
        <p:spPr>
          <a:xfrm flipH="1" rot="-8939530">
            <a:off x="2192097" y="4969296"/>
            <a:ext cx="869447" cy="2683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91" name="Google Shape;391;p36"/>
          <p:cNvPicPr preferRelativeResize="0"/>
          <p:nvPr/>
        </p:nvPicPr>
        <p:blipFill rotWithShape="1">
          <a:blip r:embed="rId6">
            <a:alphaModFix/>
          </a:blip>
          <a:srcRect b="15205" l="19508" r="19811" t="6375"/>
          <a:stretch/>
        </p:blipFill>
        <p:spPr>
          <a:xfrm>
            <a:off x="3179437" y="4491188"/>
            <a:ext cx="1468000" cy="147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6"/>
          <p:cNvPicPr preferRelativeResize="0"/>
          <p:nvPr/>
        </p:nvPicPr>
        <p:blipFill rotWithShape="1">
          <a:blip r:embed="rId7">
            <a:alphaModFix/>
          </a:blip>
          <a:srcRect b="47523" l="0" r="73298" t="0"/>
          <a:stretch/>
        </p:blipFill>
        <p:spPr>
          <a:xfrm>
            <a:off x="7396675" y="4938550"/>
            <a:ext cx="438051" cy="4842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>
              <a:srgbClr val="000000">
                <a:alpha val="23000"/>
              </a:srgbClr>
            </a:outerShdw>
          </a:effectLst>
        </p:spPr>
      </p:pic>
      <p:cxnSp>
        <p:nvCxnSpPr>
          <p:cNvPr id="393" name="Google Shape;393;p36"/>
          <p:cNvCxnSpPr/>
          <p:nvPr/>
        </p:nvCxnSpPr>
        <p:spPr>
          <a:xfrm flipH="1" rot="10800000">
            <a:off x="4737050" y="3275588"/>
            <a:ext cx="2361900" cy="43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4" name="Google Shape;394;p36"/>
          <p:cNvCxnSpPr/>
          <p:nvPr/>
        </p:nvCxnSpPr>
        <p:spPr>
          <a:xfrm>
            <a:off x="4660850" y="5182025"/>
            <a:ext cx="587100" cy="10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5" name="Google Shape;395;p36"/>
          <p:cNvCxnSpPr/>
          <p:nvPr/>
        </p:nvCxnSpPr>
        <p:spPr>
          <a:xfrm flipH="1" rot="-8710192">
            <a:off x="7860813" y="3773698"/>
            <a:ext cx="869831" cy="2546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6" name="Google Shape;396;p36"/>
          <p:cNvCxnSpPr/>
          <p:nvPr/>
        </p:nvCxnSpPr>
        <p:spPr>
          <a:xfrm rot="-2089808">
            <a:off x="7860813" y="4916698"/>
            <a:ext cx="869831" cy="2546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97" name="Google Shape;397;p36"/>
          <p:cNvPicPr preferRelativeResize="0"/>
          <p:nvPr/>
        </p:nvPicPr>
        <p:blipFill rotWithShape="1">
          <a:blip r:embed="rId8">
            <a:alphaModFix/>
          </a:blip>
          <a:srcRect b="42730" l="7075" r="8085" t="11849"/>
          <a:stretch/>
        </p:blipFill>
        <p:spPr>
          <a:xfrm rot="1859993">
            <a:off x="2388160" y="4534942"/>
            <a:ext cx="715799" cy="284914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36"/>
          <p:cNvSpPr txBox="1"/>
          <p:nvPr/>
        </p:nvSpPr>
        <p:spPr>
          <a:xfrm>
            <a:off x="376825" y="1510275"/>
            <a:ext cx="59553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</a:t>
            </a: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ention layered </a:t>
            </a: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asserstein </a:t>
            </a:r>
            <a:r>
              <a:rPr b="1"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gan </a:t>
            </a: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radient </a:t>
            </a: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enalty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9" name="Google Shape;399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84222" y="6023639"/>
            <a:ext cx="715800" cy="8343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0" name="Google Shape;400;p36"/>
          <p:cNvCxnSpPr/>
          <p:nvPr/>
        </p:nvCxnSpPr>
        <p:spPr>
          <a:xfrm rot="-1860470">
            <a:off x="2192097" y="6264696"/>
            <a:ext cx="869447" cy="2683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1" name="Google Shape;401;p36"/>
          <p:cNvSpPr txBox="1"/>
          <p:nvPr/>
        </p:nvSpPr>
        <p:spPr>
          <a:xfrm rot="-1776826">
            <a:off x="2154812" y="6168204"/>
            <a:ext cx="1203277" cy="3923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covariates</a:t>
            </a:r>
            <a:endParaRPr sz="1500"/>
          </a:p>
        </p:txBody>
      </p:sp>
      <p:pic>
        <p:nvPicPr>
          <p:cNvPr id="402" name="Google Shape;402;p36"/>
          <p:cNvPicPr preferRelativeResize="0"/>
          <p:nvPr/>
        </p:nvPicPr>
        <p:blipFill rotWithShape="1">
          <a:blip r:embed="rId10">
            <a:alphaModFix/>
          </a:blip>
          <a:srcRect b="16963" l="20995" r="21936" t="4611"/>
          <a:stretch/>
        </p:blipFill>
        <p:spPr>
          <a:xfrm>
            <a:off x="8646450" y="3507975"/>
            <a:ext cx="1380625" cy="1478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3" name="Google Shape;403;p36"/>
          <p:cNvGrpSpPr/>
          <p:nvPr/>
        </p:nvGrpSpPr>
        <p:grpSpPr>
          <a:xfrm>
            <a:off x="9821975" y="4067550"/>
            <a:ext cx="2334000" cy="683400"/>
            <a:chOff x="8297975" y="5286750"/>
            <a:chExt cx="2334000" cy="683400"/>
          </a:xfrm>
        </p:grpSpPr>
        <p:pic>
          <p:nvPicPr>
            <p:cNvPr id="404" name="Google Shape;404;p36"/>
            <p:cNvPicPr preferRelativeResize="0"/>
            <p:nvPr/>
          </p:nvPicPr>
          <p:blipFill rotWithShape="1">
            <a:blip r:embed="rId11">
              <a:alphaModFix/>
            </a:blip>
            <a:srcRect b="21679" l="0" r="51238" t="0"/>
            <a:stretch/>
          </p:blipFill>
          <p:spPr>
            <a:xfrm>
              <a:off x="8832525" y="5406825"/>
              <a:ext cx="540000" cy="48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5" name="Google Shape;405;p36"/>
            <p:cNvPicPr preferRelativeResize="0"/>
            <p:nvPr/>
          </p:nvPicPr>
          <p:blipFill rotWithShape="1">
            <a:blip r:embed="rId11">
              <a:alphaModFix/>
            </a:blip>
            <a:srcRect b="21679" l="51238" r="0" t="0"/>
            <a:stretch/>
          </p:blipFill>
          <p:spPr>
            <a:xfrm>
              <a:off x="9569875" y="5404125"/>
              <a:ext cx="540000" cy="491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6" name="Google Shape;406;p36"/>
            <p:cNvSpPr txBox="1"/>
            <p:nvPr/>
          </p:nvSpPr>
          <p:spPr>
            <a:xfrm>
              <a:off x="8297975" y="5286750"/>
              <a:ext cx="2334000" cy="68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3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d(	 ,		)</a:t>
              </a:r>
              <a:endParaRPr/>
            </a:p>
          </p:txBody>
        </p:sp>
      </p:grpSp>
      <p:cxnSp>
        <p:nvCxnSpPr>
          <p:cNvPr id="407" name="Google Shape;407;p36"/>
          <p:cNvCxnSpPr/>
          <p:nvPr/>
        </p:nvCxnSpPr>
        <p:spPr>
          <a:xfrm>
            <a:off x="6718250" y="5182025"/>
            <a:ext cx="587100" cy="10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08" name="Google Shape;408;p36"/>
          <p:cNvPicPr preferRelativeResize="0"/>
          <p:nvPr/>
        </p:nvPicPr>
        <p:blipFill rotWithShape="1">
          <a:blip r:embed="rId12">
            <a:alphaModFix/>
          </a:blip>
          <a:srcRect b="11229" l="20605" r="21531" t="0"/>
          <a:stretch/>
        </p:blipFill>
        <p:spPr>
          <a:xfrm>
            <a:off x="5364738" y="4535209"/>
            <a:ext cx="1314625" cy="132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36"/>
          <p:cNvSpPr txBox="1"/>
          <p:nvPr/>
        </p:nvSpPr>
        <p:spPr>
          <a:xfrm rot="-884">
            <a:off x="5126601" y="5786994"/>
            <a:ext cx="233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 interactions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(high correlation or PPI)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7"/>
          <p:cNvSpPr txBox="1"/>
          <p:nvPr>
            <p:ph type="title"/>
          </p:nvPr>
        </p:nvSpPr>
        <p:spPr>
          <a:xfrm>
            <a:off x="584200" y="380950"/>
            <a:ext cx="7829400" cy="9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comparative evaluation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latin typeface="Century Gothic"/>
                <a:ea typeface="Century Gothic"/>
                <a:cs typeface="Century Gothic"/>
                <a:sym typeface="Century Gothic"/>
              </a:rPr>
              <a:t>on tcga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5" name="Google Shape;41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5975" y="164325"/>
            <a:ext cx="1690137" cy="143065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7"/>
          <p:cNvSpPr txBox="1"/>
          <p:nvPr/>
        </p:nvSpPr>
        <p:spPr>
          <a:xfrm>
            <a:off x="7858130" y="164325"/>
            <a:ext cx="41706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9749 samples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20 531 gene expression level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6499, 1625, 1625 train/validation/test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33 cancer types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 tissue types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37"/>
          <p:cNvSpPr txBox="1"/>
          <p:nvPr/>
        </p:nvSpPr>
        <p:spPr>
          <a:xfrm>
            <a:off x="404375" y="1653275"/>
            <a:ext cx="4170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unsupervised (</a:t>
            </a:r>
            <a:r>
              <a:rPr lang="it-IT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umap</a:t>
            </a:r>
            <a:r>
              <a:rPr lang="it-IT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3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8" name="Google Shape;41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3858" y="2603096"/>
            <a:ext cx="7642067" cy="4041166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37"/>
          <p:cNvSpPr txBox="1"/>
          <p:nvPr/>
        </p:nvSpPr>
        <p:spPr>
          <a:xfrm>
            <a:off x="476700" y="3792675"/>
            <a:ext cx="1878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gan</a:t>
            </a:r>
            <a:endParaRPr/>
          </a:p>
        </p:txBody>
      </p:sp>
      <p:sp>
        <p:nvSpPr>
          <p:cNvPr id="420" name="Google Shape;420;p37"/>
          <p:cNvSpPr txBox="1"/>
          <p:nvPr/>
        </p:nvSpPr>
        <p:spPr>
          <a:xfrm>
            <a:off x="4906350" y="2157200"/>
            <a:ext cx="1370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true</a:t>
            </a:r>
            <a:endParaRPr i="1"/>
          </a:p>
        </p:txBody>
      </p:sp>
      <p:sp>
        <p:nvSpPr>
          <p:cNvPr id="421" name="Google Shape;421;p37"/>
          <p:cNvSpPr txBox="1"/>
          <p:nvPr/>
        </p:nvSpPr>
        <p:spPr>
          <a:xfrm>
            <a:off x="6487725" y="2157200"/>
            <a:ext cx="1370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synth</a:t>
            </a:r>
            <a:endParaRPr i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8"/>
          <p:cNvSpPr txBox="1"/>
          <p:nvPr>
            <p:ph type="title"/>
          </p:nvPr>
        </p:nvSpPr>
        <p:spPr>
          <a:xfrm>
            <a:off x="584200" y="380950"/>
            <a:ext cx="7829400" cy="9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comparative evaluation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latin typeface="Century Gothic"/>
                <a:ea typeface="Century Gothic"/>
                <a:cs typeface="Century Gothic"/>
                <a:sym typeface="Century Gothic"/>
              </a:rPr>
              <a:t>on tcga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7" name="Google Shape;42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5975" y="164325"/>
            <a:ext cx="1690137" cy="143065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38"/>
          <p:cNvSpPr txBox="1"/>
          <p:nvPr/>
        </p:nvSpPr>
        <p:spPr>
          <a:xfrm>
            <a:off x="7858130" y="164325"/>
            <a:ext cx="41706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9749 samples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20 531 gene expression level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6499, 1625, 1625 train/validation/test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33 cancer types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 tissue types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38"/>
          <p:cNvSpPr txBox="1"/>
          <p:nvPr/>
        </p:nvSpPr>
        <p:spPr>
          <a:xfrm>
            <a:off x="404375" y="1653275"/>
            <a:ext cx="4170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unsupervised (umap)</a:t>
            </a:r>
            <a:endParaRPr sz="3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0" name="Google Shape;43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4000" y="2739800"/>
            <a:ext cx="7642800" cy="3745693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38"/>
          <p:cNvSpPr txBox="1"/>
          <p:nvPr/>
        </p:nvSpPr>
        <p:spPr>
          <a:xfrm>
            <a:off x="476700" y="3792675"/>
            <a:ext cx="1878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</a:t>
            </a:r>
            <a:r>
              <a:rPr lang="it-IT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gan</a:t>
            </a:r>
            <a:endParaRPr/>
          </a:p>
        </p:txBody>
      </p:sp>
      <p:sp>
        <p:nvSpPr>
          <p:cNvPr id="432" name="Google Shape;432;p38"/>
          <p:cNvSpPr txBox="1"/>
          <p:nvPr/>
        </p:nvSpPr>
        <p:spPr>
          <a:xfrm>
            <a:off x="4906350" y="2157200"/>
            <a:ext cx="1370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true</a:t>
            </a:r>
            <a:endParaRPr i="1"/>
          </a:p>
        </p:txBody>
      </p:sp>
      <p:sp>
        <p:nvSpPr>
          <p:cNvPr id="433" name="Google Shape;433;p38"/>
          <p:cNvSpPr txBox="1"/>
          <p:nvPr/>
        </p:nvSpPr>
        <p:spPr>
          <a:xfrm>
            <a:off x="6487725" y="2157200"/>
            <a:ext cx="1370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synth</a:t>
            </a:r>
            <a:endParaRPr i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5375" y="2253575"/>
            <a:ext cx="4114225" cy="4140876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39"/>
          <p:cNvSpPr txBox="1"/>
          <p:nvPr>
            <p:ph type="title"/>
          </p:nvPr>
        </p:nvSpPr>
        <p:spPr>
          <a:xfrm>
            <a:off x="584200" y="380950"/>
            <a:ext cx="7829400" cy="9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comparative evaluation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latin typeface="Century Gothic"/>
                <a:ea typeface="Century Gothic"/>
                <a:cs typeface="Century Gothic"/>
                <a:sym typeface="Century Gothic"/>
              </a:rPr>
              <a:t>on tcga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0" name="Google Shape;44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5975" y="164325"/>
            <a:ext cx="1690137" cy="143065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9"/>
          <p:cNvSpPr txBox="1"/>
          <p:nvPr/>
        </p:nvSpPr>
        <p:spPr>
          <a:xfrm>
            <a:off x="7858130" y="164325"/>
            <a:ext cx="41706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9749 samples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20 531 gene expression level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6499, 1625, 1625 train/validation/test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33 cancer types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 tissue types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39"/>
          <p:cNvSpPr txBox="1"/>
          <p:nvPr/>
        </p:nvSpPr>
        <p:spPr>
          <a:xfrm>
            <a:off x="404375" y="1653275"/>
            <a:ext cx="7887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unsupervised (precision/recall &amp; pca)</a:t>
            </a:r>
            <a:endParaRPr sz="3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3" name="Google Shape;443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054" y="2253575"/>
            <a:ext cx="4976846" cy="44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9"/>
          <p:cNvSpPr txBox="1"/>
          <p:nvPr/>
        </p:nvSpPr>
        <p:spPr>
          <a:xfrm>
            <a:off x="5465375" y="6048300"/>
            <a:ext cx="66612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attgan 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 diverse data &amp; more info preserved</a:t>
            </a:r>
            <a:endParaRPr sz="3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0"/>
          <p:cNvSpPr txBox="1"/>
          <p:nvPr>
            <p:ph type="title"/>
          </p:nvPr>
        </p:nvSpPr>
        <p:spPr>
          <a:xfrm>
            <a:off x="584200" y="380950"/>
            <a:ext cx="7829400" cy="9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comparative evaluation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latin typeface="Century Gothic"/>
                <a:ea typeface="Century Gothic"/>
                <a:cs typeface="Century Gothic"/>
                <a:sym typeface="Century Gothic"/>
              </a:rPr>
              <a:t>on tcga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0" name="Google Shape;45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5975" y="164325"/>
            <a:ext cx="1690137" cy="143065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40"/>
          <p:cNvSpPr txBox="1"/>
          <p:nvPr/>
        </p:nvSpPr>
        <p:spPr>
          <a:xfrm>
            <a:off x="7858130" y="164325"/>
            <a:ext cx="41706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9749 samples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20 531 gene expression level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6499, 1625, 1625 train/validation/test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33 cancer types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 tissue types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40"/>
          <p:cNvSpPr txBox="1"/>
          <p:nvPr/>
        </p:nvSpPr>
        <p:spPr>
          <a:xfrm>
            <a:off x="404375" y="1653275"/>
            <a:ext cx="109452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supervised (accuracy: binary/multiclass)</a:t>
            </a:r>
            <a:endParaRPr sz="3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3" name="Google Shape;45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2325" y="2383900"/>
            <a:ext cx="10460424" cy="447410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40"/>
          <p:cNvSpPr txBox="1"/>
          <p:nvPr/>
        </p:nvSpPr>
        <p:spPr>
          <a:xfrm>
            <a:off x="164325" y="2504500"/>
            <a:ext cx="15870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8K synthetic 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samples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1"/>
          <p:cNvSpPr txBox="1"/>
          <p:nvPr>
            <p:ph type="title"/>
          </p:nvPr>
        </p:nvSpPr>
        <p:spPr>
          <a:xfrm>
            <a:off x="584200" y="380950"/>
            <a:ext cx="78294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comparative evaluation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latin typeface="Century Gothic"/>
                <a:ea typeface="Century Gothic"/>
                <a:cs typeface="Century Gothic"/>
                <a:sym typeface="Century Gothic"/>
              </a:rPr>
              <a:t>take home message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0" name="Google Shape;46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5975" y="164325"/>
            <a:ext cx="1690137" cy="143065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41"/>
          <p:cNvSpPr txBox="1"/>
          <p:nvPr/>
        </p:nvSpPr>
        <p:spPr>
          <a:xfrm>
            <a:off x="7858130" y="164325"/>
            <a:ext cx="41706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9749 samples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20 531 gene expression level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6499, 1625, 1625 train/validation/test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33 cancer types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 tissue types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2" name="Google Shape;462;p41"/>
          <p:cNvSpPr txBox="1"/>
          <p:nvPr/>
        </p:nvSpPr>
        <p:spPr>
          <a:xfrm>
            <a:off x="1018850" y="2352475"/>
            <a:ext cx="111732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●"/>
            </a:pP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significant gain in classification performance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●"/>
            </a:pP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attgan best in preserving data representation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●"/>
            </a:pP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 necessarily translating in better performance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●"/>
            </a:pP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benefits of data augmentation depend on the amount of true samples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●"/>
            </a:pP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limited impact of domain knowledge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2"/>
          <p:cNvSpPr txBox="1"/>
          <p:nvPr>
            <p:ph type="title"/>
          </p:nvPr>
        </p:nvSpPr>
        <p:spPr>
          <a:xfrm>
            <a:off x="584200" y="380950"/>
            <a:ext cx="3987900" cy="9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scaling down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latin typeface="Century Gothic"/>
                <a:ea typeface="Century Gothic"/>
                <a:cs typeface="Century Gothic"/>
                <a:sym typeface="Century Gothic"/>
              </a:rPr>
              <a:t>on smaller datasets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8" name="Google Shape;46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1150" y="90925"/>
            <a:ext cx="3438050" cy="150285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42"/>
          <p:cNvSpPr txBox="1"/>
          <p:nvPr/>
        </p:nvSpPr>
        <p:spPr>
          <a:xfrm>
            <a:off x="9213400" y="1801925"/>
            <a:ext cx="2875800" cy="3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273 samples [88 non-infectious + 115 viral + 70 bacterial]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22,277 genes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 fold-cv on increasing number of top-genes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augmentation still working with a more limited gain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0" name="Google Shape;47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250" y="1512825"/>
            <a:ext cx="8434475" cy="5055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3"/>
          <p:cNvSpPr txBox="1"/>
          <p:nvPr>
            <p:ph type="title"/>
          </p:nvPr>
        </p:nvSpPr>
        <p:spPr>
          <a:xfrm>
            <a:off x="584200" y="380950"/>
            <a:ext cx="5145300" cy="9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new kid on the block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latin typeface="Century Gothic"/>
                <a:ea typeface="Century Gothic"/>
                <a:cs typeface="Century Gothic"/>
                <a:sym typeface="Century Gothic"/>
              </a:rPr>
              <a:t>stable diffusion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6" name="Google Shape;476;p43"/>
          <p:cNvPicPr preferRelativeResize="0"/>
          <p:nvPr/>
        </p:nvPicPr>
        <p:blipFill rotWithShape="1">
          <a:blip r:embed="rId3">
            <a:alphaModFix/>
          </a:blip>
          <a:srcRect b="0" l="0" r="12342" t="0"/>
          <a:stretch/>
        </p:blipFill>
        <p:spPr>
          <a:xfrm>
            <a:off x="5729500" y="462125"/>
            <a:ext cx="6399350" cy="195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3553" y="3213875"/>
            <a:ext cx="9584895" cy="258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15950" y="6159098"/>
            <a:ext cx="236220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43"/>
          <p:cNvSpPr txBox="1"/>
          <p:nvPr/>
        </p:nvSpPr>
        <p:spPr>
          <a:xfrm>
            <a:off x="7444500" y="5747350"/>
            <a:ext cx="4593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9,796 – 2,448 – 5,000 train-validation-test samples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974 landmark genes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17,717 target genes,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26 tissues types </a:t>
            </a:r>
            <a:endParaRPr/>
          </a:p>
        </p:txBody>
      </p:sp>
      <p:pic>
        <p:nvPicPr>
          <p:cNvPr id="480" name="Google Shape;480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6349" y="1303750"/>
            <a:ext cx="4064626" cy="177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4"/>
          <p:cNvSpPr txBox="1"/>
          <p:nvPr>
            <p:ph type="title"/>
          </p:nvPr>
        </p:nvSpPr>
        <p:spPr>
          <a:xfrm>
            <a:off x="584200" y="380950"/>
            <a:ext cx="5145300" cy="9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new kid on the block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latin typeface="Century Gothic"/>
                <a:ea typeface="Century Gothic"/>
                <a:cs typeface="Century Gothic"/>
                <a:sym typeface="Century Gothic"/>
              </a:rPr>
              <a:t>stable diffusion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6" name="Google Shape;486;p44"/>
          <p:cNvPicPr preferRelativeResize="0"/>
          <p:nvPr/>
        </p:nvPicPr>
        <p:blipFill rotWithShape="1">
          <a:blip r:embed="rId3">
            <a:alphaModFix/>
          </a:blip>
          <a:srcRect b="0" l="0" r="12342" t="0"/>
          <a:stretch/>
        </p:blipFill>
        <p:spPr>
          <a:xfrm>
            <a:off x="5577100" y="226750"/>
            <a:ext cx="6399350" cy="195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15950" y="6159098"/>
            <a:ext cx="236220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44"/>
          <p:cNvSpPr txBox="1"/>
          <p:nvPr/>
        </p:nvSpPr>
        <p:spPr>
          <a:xfrm>
            <a:off x="7444500" y="5747350"/>
            <a:ext cx="4593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9,796 – 2,448 – 5,000 train-validation-test samples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974 landmark genes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17,717 target genes,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26 tissues types </a:t>
            </a:r>
            <a:endParaRPr/>
          </a:p>
        </p:txBody>
      </p:sp>
      <p:pic>
        <p:nvPicPr>
          <p:cNvPr id="489" name="Google Shape;489;p44"/>
          <p:cNvPicPr preferRelativeResize="0"/>
          <p:nvPr/>
        </p:nvPicPr>
        <p:blipFill rotWithShape="1">
          <a:blip r:embed="rId5">
            <a:alphaModFix/>
          </a:blip>
          <a:srcRect b="49862" l="0" r="0" t="0"/>
          <a:stretch/>
        </p:blipFill>
        <p:spPr>
          <a:xfrm>
            <a:off x="195700" y="2265100"/>
            <a:ext cx="6766999" cy="3769751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44"/>
          <p:cNvSpPr txBox="1"/>
          <p:nvPr/>
        </p:nvSpPr>
        <p:spPr>
          <a:xfrm>
            <a:off x="7263350" y="2523550"/>
            <a:ext cx="47133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stable diffusion models</a:t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competitive performance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easier, stabler &amp; faster convergence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driven by covariates and domain knowledge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better filling of the representation space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i="1"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larger size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/>
          <p:nvPr>
            <p:ph type="title"/>
          </p:nvPr>
        </p:nvSpPr>
        <p:spPr>
          <a:xfrm>
            <a:off x="584200" y="380950"/>
            <a:ext cx="32046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omics issues 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Google Shape;115;p27"/>
          <p:cNvSpPr txBox="1"/>
          <p:nvPr/>
        </p:nvSpPr>
        <p:spPr>
          <a:xfrm>
            <a:off x="8822931" y="326990"/>
            <a:ext cx="3046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-IT" sz="3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dataset shift</a:t>
            </a:r>
            <a:endParaRPr b="0" i="0" sz="30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116" name="Google Shape;116;p27"/>
          <p:cNvGrpSpPr/>
          <p:nvPr/>
        </p:nvGrpSpPr>
        <p:grpSpPr>
          <a:xfrm>
            <a:off x="3929670" y="380950"/>
            <a:ext cx="6825754" cy="2418724"/>
            <a:chOff x="3929670" y="380950"/>
            <a:chExt cx="6825754" cy="2418724"/>
          </a:xfrm>
        </p:grpSpPr>
        <p:grpSp>
          <p:nvGrpSpPr>
            <p:cNvPr id="117" name="Google Shape;117;p27"/>
            <p:cNvGrpSpPr/>
            <p:nvPr/>
          </p:nvGrpSpPr>
          <p:grpSpPr>
            <a:xfrm>
              <a:off x="3929670" y="380950"/>
              <a:ext cx="6825754" cy="2418724"/>
              <a:chOff x="3929670" y="380950"/>
              <a:chExt cx="6825754" cy="2418724"/>
            </a:xfrm>
          </p:grpSpPr>
          <p:pic>
            <p:nvPicPr>
              <p:cNvPr id="118" name="Google Shape;118;p27"/>
              <p:cNvPicPr preferRelativeResize="0"/>
              <p:nvPr/>
            </p:nvPicPr>
            <p:blipFill rotWithShape="1">
              <a:blip r:embed="rId3">
                <a:alphaModFix/>
              </a:blip>
              <a:srcRect b="7783" l="0" r="0" t="0"/>
              <a:stretch/>
            </p:blipFill>
            <p:spPr>
              <a:xfrm>
                <a:off x="3929670" y="380950"/>
                <a:ext cx="6825754" cy="241872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9" name="Google Shape;119;p27"/>
              <p:cNvSpPr txBox="1"/>
              <p:nvPr/>
            </p:nvSpPr>
            <p:spPr>
              <a:xfrm>
                <a:off x="6661135" y="1200653"/>
                <a:ext cx="40095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/>
                  <a:t>adaptive control processes: a guided tour, 1961</a:t>
                </a:r>
                <a:endParaRPr/>
              </a:p>
            </p:txBody>
          </p:sp>
        </p:grpSp>
        <p:sp>
          <p:nvSpPr>
            <p:cNvPr id="120" name="Google Shape;120;p27"/>
            <p:cNvSpPr txBox="1"/>
            <p:nvPr/>
          </p:nvSpPr>
          <p:spPr>
            <a:xfrm>
              <a:off x="5447250" y="434150"/>
              <a:ext cx="5116200" cy="76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the curse of dimensionality, aka</a:t>
              </a:r>
              <a:endParaRPr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the hughes phenomenon</a:t>
              </a:r>
              <a:endParaRPr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21" name="Google Shape;121;p27"/>
          <p:cNvSpPr/>
          <p:nvPr/>
        </p:nvSpPr>
        <p:spPr>
          <a:xfrm>
            <a:off x="8534150" y="3505675"/>
            <a:ext cx="613500" cy="23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7"/>
          <p:cNvSpPr txBox="1"/>
          <p:nvPr/>
        </p:nvSpPr>
        <p:spPr>
          <a:xfrm>
            <a:off x="1234775" y="1200650"/>
            <a:ext cx="269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sparsity (p &gt;&gt; n)</a:t>
            </a:r>
            <a:endParaRPr b="1"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27"/>
          <p:cNvSpPr txBox="1"/>
          <p:nvPr/>
        </p:nvSpPr>
        <p:spPr>
          <a:xfrm>
            <a:off x="6316600" y="3104213"/>
            <a:ext cx="269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missing data</a:t>
            </a:r>
            <a:endParaRPr b="1"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27"/>
          <p:cNvSpPr txBox="1"/>
          <p:nvPr/>
        </p:nvSpPr>
        <p:spPr>
          <a:xfrm>
            <a:off x="5741025" y="6186800"/>
            <a:ext cx="2291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multiple levels</a:t>
            </a:r>
            <a:endParaRPr b="1"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25" name="Google Shape;125;p27"/>
          <p:cNvGrpSpPr/>
          <p:nvPr/>
        </p:nvGrpSpPr>
        <p:grpSpPr>
          <a:xfrm>
            <a:off x="584200" y="3028025"/>
            <a:ext cx="5678450" cy="2688200"/>
            <a:chOff x="584200" y="2875625"/>
            <a:chExt cx="5678450" cy="2688200"/>
          </a:xfrm>
        </p:grpSpPr>
        <p:pic>
          <p:nvPicPr>
            <p:cNvPr id="126" name="Google Shape;126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84200" y="2875625"/>
              <a:ext cx="5678450" cy="159064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7" name="Google Shape;127;p27"/>
            <p:cNvGrpSpPr/>
            <p:nvPr/>
          </p:nvGrpSpPr>
          <p:grpSpPr>
            <a:xfrm>
              <a:off x="880400" y="4542225"/>
              <a:ext cx="5180276" cy="1021600"/>
              <a:chOff x="880400" y="4542225"/>
              <a:chExt cx="5180276" cy="1021600"/>
            </a:xfrm>
          </p:grpSpPr>
          <p:pic>
            <p:nvPicPr>
              <p:cNvPr id="128" name="Google Shape;128;p2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880400" y="4542225"/>
                <a:ext cx="5180276" cy="1021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9" name="Google Shape;129;p27"/>
              <p:cNvSpPr/>
              <p:nvPr/>
            </p:nvSpPr>
            <p:spPr>
              <a:xfrm>
                <a:off x="4001225" y="4825050"/>
                <a:ext cx="1965300" cy="230700"/>
              </a:xfrm>
              <a:prstGeom prst="rect">
                <a:avLst/>
              </a:prstGeom>
              <a:solidFill>
                <a:srgbClr val="FFFF00">
                  <a:alpha val="32280"/>
                </a:srgbClr>
              </a:solidFill>
              <a:ln cap="flat" cmpd="sng" w="9525">
                <a:solidFill>
                  <a:srgbClr val="FFFF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27"/>
              <p:cNvSpPr/>
              <p:nvPr/>
            </p:nvSpPr>
            <p:spPr>
              <a:xfrm>
                <a:off x="929100" y="5055750"/>
                <a:ext cx="1589400" cy="230700"/>
              </a:xfrm>
              <a:prstGeom prst="rect">
                <a:avLst/>
              </a:prstGeom>
              <a:solidFill>
                <a:srgbClr val="FFFF00">
                  <a:alpha val="32280"/>
                </a:srgbClr>
              </a:solidFill>
              <a:ln cap="flat" cmpd="sng" w="9525">
                <a:solidFill>
                  <a:srgbClr val="FFFF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131" name="Google Shape;131;p27"/>
          <p:cNvPicPr preferRelativeResize="0"/>
          <p:nvPr/>
        </p:nvPicPr>
        <p:blipFill rotWithShape="1">
          <a:blip r:embed="rId6">
            <a:alphaModFix/>
          </a:blip>
          <a:srcRect b="0" l="17564" r="17212" t="0"/>
          <a:stretch/>
        </p:blipFill>
        <p:spPr>
          <a:xfrm>
            <a:off x="8116422" y="3736375"/>
            <a:ext cx="3590028" cy="300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5"/>
          <p:cNvSpPr txBox="1"/>
          <p:nvPr>
            <p:ph type="title"/>
          </p:nvPr>
        </p:nvSpPr>
        <p:spPr>
          <a:xfrm>
            <a:off x="584200" y="380950"/>
            <a:ext cx="51453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ongoing &amp; future work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6" name="Google Shape;496;p45"/>
          <p:cNvSpPr txBox="1"/>
          <p:nvPr/>
        </p:nvSpPr>
        <p:spPr>
          <a:xfrm>
            <a:off x="1482800" y="1671100"/>
            <a:ext cx="8908500" cy="31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entury Gothic"/>
              <a:buChar char="●"/>
            </a:pPr>
            <a:r>
              <a:rPr lang="it-IT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better/improved metrics to evaluate </a:t>
            </a:r>
            <a:r>
              <a:rPr i="1" lang="it-IT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fidelity</a:t>
            </a:r>
            <a:r>
              <a:rPr lang="it-IT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i="1" lang="it-IT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diversity</a:t>
            </a:r>
            <a:r>
              <a:rPr lang="it-IT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generated data</a:t>
            </a:r>
            <a:endParaRPr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entury Gothic"/>
              <a:buChar char="○"/>
            </a:pPr>
            <a:r>
              <a:rPr lang="it-IT" sz="2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variants of precision/recall (Kynkäänniemi et al., 2019)</a:t>
            </a:r>
            <a:endParaRPr sz="22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entury Gothic"/>
              <a:buChar char="○"/>
            </a:pPr>
            <a:r>
              <a:rPr lang="it-IT" sz="2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density and coverage (Naeem et al., 2020)</a:t>
            </a:r>
            <a:endParaRPr sz="22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entury Gothic"/>
              <a:buChar char="●"/>
            </a:pPr>
            <a:r>
              <a:rPr lang="it-IT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 generation “stress test”</a:t>
            </a:r>
            <a:endParaRPr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400"/>
              <a:buFont typeface="Century Gothic"/>
              <a:buChar char="●"/>
            </a:pPr>
            <a:r>
              <a:rPr lang="it-IT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diffusion models vs. GANs</a:t>
            </a:r>
            <a:endParaRPr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7" name="Google Shape;49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8875" y="3792950"/>
            <a:ext cx="4354273" cy="299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233" y="1334800"/>
            <a:ext cx="9024234" cy="4113766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46"/>
          <p:cNvSpPr txBox="1"/>
          <p:nvPr/>
        </p:nvSpPr>
        <p:spPr>
          <a:xfrm>
            <a:off x="584200" y="380941"/>
            <a:ext cx="110487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75" spcFirstLastPara="1" rIns="60975" wrap="square" tIns="304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100">
                <a:solidFill>
                  <a:srgbClr val="0A091B"/>
                </a:solidFill>
                <a:latin typeface="Roboto"/>
                <a:ea typeface="Roboto"/>
                <a:cs typeface="Roboto"/>
                <a:sym typeface="Roboto"/>
              </a:rPr>
              <a:t>thank you / grazie !</a:t>
            </a:r>
            <a:endParaRPr b="1" sz="3100">
              <a:solidFill>
                <a:srgbClr val="0A091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type="title"/>
          </p:nvPr>
        </p:nvSpPr>
        <p:spPr>
          <a:xfrm>
            <a:off x="584200" y="380950"/>
            <a:ext cx="3170400" cy="9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synthetic data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latin typeface="Century Gothic"/>
                <a:ea typeface="Century Gothic"/>
                <a:cs typeface="Century Gothic"/>
                <a:sym typeface="Century Gothic"/>
              </a:rPr>
              <a:t>in omics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28"/>
          <p:cNvSpPr txBox="1"/>
          <p:nvPr/>
        </p:nvSpPr>
        <p:spPr>
          <a:xfrm>
            <a:off x="7185625" y="627250"/>
            <a:ext cx="22578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imputation</a:t>
            </a:r>
            <a:endParaRPr/>
          </a:p>
        </p:txBody>
      </p:sp>
      <p:sp>
        <p:nvSpPr>
          <p:cNvPr id="138" name="Google Shape;138;p28"/>
          <p:cNvSpPr txBox="1"/>
          <p:nvPr/>
        </p:nvSpPr>
        <p:spPr>
          <a:xfrm>
            <a:off x="525400" y="2000700"/>
            <a:ext cx="28941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augmentation</a:t>
            </a:r>
            <a:endParaRPr/>
          </a:p>
        </p:txBody>
      </p:sp>
      <p:sp>
        <p:nvSpPr>
          <p:cNvPr id="139" name="Google Shape;139;p28"/>
          <p:cNvSpPr txBox="1"/>
          <p:nvPr/>
        </p:nvSpPr>
        <p:spPr>
          <a:xfrm>
            <a:off x="8843100" y="3804650"/>
            <a:ext cx="22578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integration</a:t>
            </a:r>
            <a:endParaRPr/>
          </a:p>
        </p:txBody>
      </p:sp>
      <p:sp>
        <p:nvSpPr>
          <p:cNvPr id="140" name="Google Shape;140;p28"/>
          <p:cNvSpPr/>
          <p:nvPr/>
        </p:nvSpPr>
        <p:spPr>
          <a:xfrm>
            <a:off x="6269575" y="1501350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8"/>
          <p:cNvSpPr/>
          <p:nvPr/>
        </p:nvSpPr>
        <p:spPr>
          <a:xfrm>
            <a:off x="6650575" y="1501350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8"/>
          <p:cNvSpPr/>
          <p:nvPr/>
        </p:nvSpPr>
        <p:spPr>
          <a:xfrm>
            <a:off x="7031575" y="1501350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8"/>
          <p:cNvSpPr/>
          <p:nvPr/>
        </p:nvSpPr>
        <p:spPr>
          <a:xfrm>
            <a:off x="7412575" y="1501350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8"/>
          <p:cNvSpPr/>
          <p:nvPr/>
        </p:nvSpPr>
        <p:spPr>
          <a:xfrm>
            <a:off x="6269575" y="1882350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8"/>
          <p:cNvSpPr/>
          <p:nvPr/>
        </p:nvSpPr>
        <p:spPr>
          <a:xfrm>
            <a:off x="6650575" y="1882350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8"/>
          <p:cNvSpPr/>
          <p:nvPr/>
        </p:nvSpPr>
        <p:spPr>
          <a:xfrm>
            <a:off x="7031575" y="1882350"/>
            <a:ext cx="317700" cy="285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8"/>
          <p:cNvSpPr/>
          <p:nvPr/>
        </p:nvSpPr>
        <p:spPr>
          <a:xfrm>
            <a:off x="7412575" y="1882350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8"/>
          <p:cNvSpPr/>
          <p:nvPr/>
        </p:nvSpPr>
        <p:spPr>
          <a:xfrm>
            <a:off x="6269575" y="2263350"/>
            <a:ext cx="317700" cy="285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8"/>
          <p:cNvSpPr/>
          <p:nvPr/>
        </p:nvSpPr>
        <p:spPr>
          <a:xfrm>
            <a:off x="6650575" y="2263350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8"/>
          <p:cNvSpPr/>
          <p:nvPr/>
        </p:nvSpPr>
        <p:spPr>
          <a:xfrm>
            <a:off x="7031575" y="2263350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8"/>
          <p:cNvSpPr/>
          <p:nvPr/>
        </p:nvSpPr>
        <p:spPr>
          <a:xfrm>
            <a:off x="7412575" y="2263350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8"/>
          <p:cNvSpPr/>
          <p:nvPr/>
        </p:nvSpPr>
        <p:spPr>
          <a:xfrm>
            <a:off x="236375" y="296377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8"/>
          <p:cNvSpPr/>
          <p:nvPr/>
        </p:nvSpPr>
        <p:spPr>
          <a:xfrm>
            <a:off x="617375" y="296377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8"/>
          <p:cNvSpPr/>
          <p:nvPr/>
        </p:nvSpPr>
        <p:spPr>
          <a:xfrm>
            <a:off x="998375" y="296377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8"/>
          <p:cNvSpPr/>
          <p:nvPr/>
        </p:nvSpPr>
        <p:spPr>
          <a:xfrm>
            <a:off x="1379375" y="296377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8"/>
          <p:cNvSpPr/>
          <p:nvPr/>
        </p:nvSpPr>
        <p:spPr>
          <a:xfrm>
            <a:off x="236375" y="334477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8"/>
          <p:cNvSpPr/>
          <p:nvPr/>
        </p:nvSpPr>
        <p:spPr>
          <a:xfrm>
            <a:off x="617375" y="334477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8"/>
          <p:cNvSpPr/>
          <p:nvPr/>
        </p:nvSpPr>
        <p:spPr>
          <a:xfrm>
            <a:off x="998375" y="334477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8"/>
          <p:cNvSpPr/>
          <p:nvPr/>
        </p:nvSpPr>
        <p:spPr>
          <a:xfrm>
            <a:off x="1379375" y="334477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8"/>
          <p:cNvSpPr/>
          <p:nvPr/>
        </p:nvSpPr>
        <p:spPr>
          <a:xfrm>
            <a:off x="236375" y="372577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8"/>
          <p:cNvSpPr/>
          <p:nvPr/>
        </p:nvSpPr>
        <p:spPr>
          <a:xfrm>
            <a:off x="617375" y="372577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8"/>
          <p:cNvSpPr/>
          <p:nvPr/>
        </p:nvSpPr>
        <p:spPr>
          <a:xfrm>
            <a:off x="998375" y="372577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8"/>
          <p:cNvSpPr/>
          <p:nvPr/>
        </p:nvSpPr>
        <p:spPr>
          <a:xfrm>
            <a:off x="1379375" y="372577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8"/>
          <p:cNvSpPr/>
          <p:nvPr/>
        </p:nvSpPr>
        <p:spPr>
          <a:xfrm>
            <a:off x="7386025" y="456397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8"/>
          <p:cNvSpPr/>
          <p:nvPr/>
        </p:nvSpPr>
        <p:spPr>
          <a:xfrm>
            <a:off x="7767025" y="456397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8"/>
          <p:cNvSpPr/>
          <p:nvPr/>
        </p:nvSpPr>
        <p:spPr>
          <a:xfrm>
            <a:off x="8148025" y="456397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8"/>
          <p:cNvSpPr/>
          <p:nvPr/>
        </p:nvSpPr>
        <p:spPr>
          <a:xfrm>
            <a:off x="8529025" y="456397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8"/>
          <p:cNvSpPr/>
          <p:nvPr/>
        </p:nvSpPr>
        <p:spPr>
          <a:xfrm>
            <a:off x="7386025" y="494497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8"/>
          <p:cNvSpPr/>
          <p:nvPr/>
        </p:nvSpPr>
        <p:spPr>
          <a:xfrm>
            <a:off x="7767025" y="494497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8"/>
          <p:cNvSpPr/>
          <p:nvPr/>
        </p:nvSpPr>
        <p:spPr>
          <a:xfrm>
            <a:off x="8148025" y="494497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8"/>
          <p:cNvSpPr/>
          <p:nvPr/>
        </p:nvSpPr>
        <p:spPr>
          <a:xfrm>
            <a:off x="8529025" y="494497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8"/>
          <p:cNvSpPr/>
          <p:nvPr/>
        </p:nvSpPr>
        <p:spPr>
          <a:xfrm>
            <a:off x="7386025" y="532597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8"/>
          <p:cNvSpPr/>
          <p:nvPr/>
        </p:nvSpPr>
        <p:spPr>
          <a:xfrm>
            <a:off x="7767025" y="532597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8"/>
          <p:cNvSpPr/>
          <p:nvPr/>
        </p:nvSpPr>
        <p:spPr>
          <a:xfrm>
            <a:off x="8148025" y="532597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8"/>
          <p:cNvSpPr/>
          <p:nvPr/>
        </p:nvSpPr>
        <p:spPr>
          <a:xfrm>
            <a:off x="8529025" y="532597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8"/>
          <p:cNvSpPr/>
          <p:nvPr/>
        </p:nvSpPr>
        <p:spPr>
          <a:xfrm>
            <a:off x="7410400" y="5945300"/>
            <a:ext cx="317700" cy="2850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8"/>
          <p:cNvSpPr/>
          <p:nvPr/>
        </p:nvSpPr>
        <p:spPr>
          <a:xfrm>
            <a:off x="7791400" y="5945300"/>
            <a:ext cx="317700" cy="2850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8"/>
          <p:cNvSpPr/>
          <p:nvPr/>
        </p:nvSpPr>
        <p:spPr>
          <a:xfrm>
            <a:off x="8172400" y="5945300"/>
            <a:ext cx="317700" cy="2850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8"/>
          <p:cNvSpPr/>
          <p:nvPr/>
        </p:nvSpPr>
        <p:spPr>
          <a:xfrm>
            <a:off x="8553400" y="5945300"/>
            <a:ext cx="317700" cy="2850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8"/>
          <p:cNvSpPr/>
          <p:nvPr/>
        </p:nvSpPr>
        <p:spPr>
          <a:xfrm>
            <a:off x="7410400" y="6326300"/>
            <a:ext cx="317700" cy="2850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8"/>
          <p:cNvSpPr/>
          <p:nvPr/>
        </p:nvSpPr>
        <p:spPr>
          <a:xfrm>
            <a:off x="7791400" y="6326300"/>
            <a:ext cx="317700" cy="2850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8"/>
          <p:cNvSpPr/>
          <p:nvPr/>
        </p:nvSpPr>
        <p:spPr>
          <a:xfrm>
            <a:off x="8172400" y="6326300"/>
            <a:ext cx="317700" cy="2850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8"/>
          <p:cNvSpPr/>
          <p:nvPr/>
        </p:nvSpPr>
        <p:spPr>
          <a:xfrm>
            <a:off x="8553400" y="6326300"/>
            <a:ext cx="317700" cy="2850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8"/>
          <p:cNvSpPr/>
          <p:nvPr/>
        </p:nvSpPr>
        <p:spPr>
          <a:xfrm>
            <a:off x="9291025" y="5382375"/>
            <a:ext cx="909300" cy="679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8"/>
          <p:cNvSpPr/>
          <p:nvPr/>
        </p:nvSpPr>
        <p:spPr>
          <a:xfrm>
            <a:off x="10380725" y="5004125"/>
            <a:ext cx="317700" cy="3396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8"/>
          <p:cNvSpPr/>
          <p:nvPr/>
        </p:nvSpPr>
        <p:spPr>
          <a:xfrm>
            <a:off x="10761725" y="5004125"/>
            <a:ext cx="317700" cy="3396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8"/>
          <p:cNvSpPr/>
          <p:nvPr/>
        </p:nvSpPr>
        <p:spPr>
          <a:xfrm>
            <a:off x="11142725" y="5004125"/>
            <a:ext cx="317700" cy="3396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8"/>
          <p:cNvSpPr/>
          <p:nvPr/>
        </p:nvSpPr>
        <p:spPr>
          <a:xfrm>
            <a:off x="11523725" y="5004125"/>
            <a:ext cx="317700" cy="3396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8"/>
          <p:cNvSpPr/>
          <p:nvPr/>
        </p:nvSpPr>
        <p:spPr>
          <a:xfrm>
            <a:off x="10380725" y="5385125"/>
            <a:ext cx="317700" cy="3396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8"/>
          <p:cNvSpPr/>
          <p:nvPr/>
        </p:nvSpPr>
        <p:spPr>
          <a:xfrm>
            <a:off x="10761725" y="5385125"/>
            <a:ext cx="317700" cy="3396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8"/>
          <p:cNvSpPr/>
          <p:nvPr/>
        </p:nvSpPr>
        <p:spPr>
          <a:xfrm>
            <a:off x="11142725" y="5385125"/>
            <a:ext cx="317700" cy="3396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8"/>
          <p:cNvSpPr/>
          <p:nvPr/>
        </p:nvSpPr>
        <p:spPr>
          <a:xfrm>
            <a:off x="11523725" y="5385125"/>
            <a:ext cx="317700" cy="3396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8"/>
          <p:cNvSpPr/>
          <p:nvPr/>
        </p:nvSpPr>
        <p:spPr>
          <a:xfrm>
            <a:off x="10380725" y="5766125"/>
            <a:ext cx="317700" cy="3396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8"/>
          <p:cNvSpPr/>
          <p:nvPr/>
        </p:nvSpPr>
        <p:spPr>
          <a:xfrm>
            <a:off x="10761725" y="5766125"/>
            <a:ext cx="317700" cy="3396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8"/>
          <p:cNvSpPr/>
          <p:nvPr/>
        </p:nvSpPr>
        <p:spPr>
          <a:xfrm>
            <a:off x="11142725" y="5766125"/>
            <a:ext cx="317700" cy="3396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8"/>
          <p:cNvSpPr/>
          <p:nvPr/>
        </p:nvSpPr>
        <p:spPr>
          <a:xfrm>
            <a:off x="11523725" y="5766125"/>
            <a:ext cx="317700" cy="3396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8"/>
          <p:cNvSpPr/>
          <p:nvPr/>
        </p:nvSpPr>
        <p:spPr>
          <a:xfrm>
            <a:off x="10380725" y="4623125"/>
            <a:ext cx="317700" cy="3396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8"/>
          <p:cNvSpPr/>
          <p:nvPr/>
        </p:nvSpPr>
        <p:spPr>
          <a:xfrm>
            <a:off x="10761725" y="4623125"/>
            <a:ext cx="317700" cy="3396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8"/>
          <p:cNvSpPr/>
          <p:nvPr/>
        </p:nvSpPr>
        <p:spPr>
          <a:xfrm>
            <a:off x="11142725" y="4623125"/>
            <a:ext cx="317700" cy="3396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8"/>
          <p:cNvSpPr/>
          <p:nvPr/>
        </p:nvSpPr>
        <p:spPr>
          <a:xfrm>
            <a:off x="11523725" y="4623125"/>
            <a:ext cx="317700" cy="3396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8"/>
          <p:cNvSpPr/>
          <p:nvPr/>
        </p:nvSpPr>
        <p:spPr>
          <a:xfrm>
            <a:off x="10380725" y="6147125"/>
            <a:ext cx="317700" cy="3396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8"/>
          <p:cNvSpPr/>
          <p:nvPr/>
        </p:nvSpPr>
        <p:spPr>
          <a:xfrm>
            <a:off x="10761725" y="6147125"/>
            <a:ext cx="317700" cy="3396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8"/>
          <p:cNvSpPr/>
          <p:nvPr/>
        </p:nvSpPr>
        <p:spPr>
          <a:xfrm>
            <a:off x="11142725" y="6147125"/>
            <a:ext cx="317700" cy="3396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8"/>
          <p:cNvSpPr/>
          <p:nvPr/>
        </p:nvSpPr>
        <p:spPr>
          <a:xfrm>
            <a:off x="11523725" y="6147125"/>
            <a:ext cx="317700" cy="3396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8"/>
          <p:cNvSpPr/>
          <p:nvPr/>
        </p:nvSpPr>
        <p:spPr>
          <a:xfrm>
            <a:off x="8999125" y="145752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8"/>
          <p:cNvSpPr/>
          <p:nvPr/>
        </p:nvSpPr>
        <p:spPr>
          <a:xfrm>
            <a:off x="9380125" y="145752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8"/>
          <p:cNvSpPr/>
          <p:nvPr/>
        </p:nvSpPr>
        <p:spPr>
          <a:xfrm>
            <a:off x="9761125" y="145752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8"/>
          <p:cNvSpPr/>
          <p:nvPr/>
        </p:nvSpPr>
        <p:spPr>
          <a:xfrm>
            <a:off x="10142125" y="145752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8"/>
          <p:cNvSpPr/>
          <p:nvPr/>
        </p:nvSpPr>
        <p:spPr>
          <a:xfrm>
            <a:off x="8999125" y="183852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8"/>
          <p:cNvSpPr/>
          <p:nvPr/>
        </p:nvSpPr>
        <p:spPr>
          <a:xfrm>
            <a:off x="9380125" y="183852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8"/>
          <p:cNvSpPr/>
          <p:nvPr/>
        </p:nvSpPr>
        <p:spPr>
          <a:xfrm>
            <a:off x="9761125" y="1838525"/>
            <a:ext cx="317700" cy="285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8"/>
          <p:cNvSpPr/>
          <p:nvPr/>
        </p:nvSpPr>
        <p:spPr>
          <a:xfrm>
            <a:off x="10142125" y="183852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8"/>
          <p:cNvSpPr/>
          <p:nvPr/>
        </p:nvSpPr>
        <p:spPr>
          <a:xfrm>
            <a:off x="8999125" y="2219525"/>
            <a:ext cx="317700" cy="285000"/>
          </a:xfrm>
          <a:prstGeom prst="rect">
            <a:avLst/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8"/>
          <p:cNvSpPr/>
          <p:nvPr/>
        </p:nvSpPr>
        <p:spPr>
          <a:xfrm>
            <a:off x="9380125" y="221952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8"/>
          <p:cNvSpPr/>
          <p:nvPr/>
        </p:nvSpPr>
        <p:spPr>
          <a:xfrm>
            <a:off x="9761125" y="221952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8"/>
          <p:cNvSpPr/>
          <p:nvPr/>
        </p:nvSpPr>
        <p:spPr>
          <a:xfrm>
            <a:off x="10142125" y="221952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8"/>
          <p:cNvSpPr/>
          <p:nvPr/>
        </p:nvSpPr>
        <p:spPr>
          <a:xfrm>
            <a:off x="7910050" y="1641275"/>
            <a:ext cx="909300" cy="679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8"/>
          <p:cNvSpPr/>
          <p:nvPr/>
        </p:nvSpPr>
        <p:spPr>
          <a:xfrm>
            <a:off x="3055775" y="265897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8"/>
          <p:cNvSpPr/>
          <p:nvPr/>
        </p:nvSpPr>
        <p:spPr>
          <a:xfrm>
            <a:off x="3436775" y="265897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8"/>
          <p:cNvSpPr/>
          <p:nvPr/>
        </p:nvSpPr>
        <p:spPr>
          <a:xfrm>
            <a:off x="3817775" y="265897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8"/>
          <p:cNvSpPr/>
          <p:nvPr/>
        </p:nvSpPr>
        <p:spPr>
          <a:xfrm>
            <a:off x="4198775" y="265897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8"/>
          <p:cNvSpPr/>
          <p:nvPr/>
        </p:nvSpPr>
        <p:spPr>
          <a:xfrm>
            <a:off x="3055775" y="303997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8"/>
          <p:cNvSpPr/>
          <p:nvPr/>
        </p:nvSpPr>
        <p:spPr>
          <a:xfrm>
            <a:off x="3436775" y="303997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8"/>
          <p:cNvSpPr/>
          <p:nvPr/>
        </p:nvSpPr>
        <p:spPr>
          <a:xfrm>
            <a:off x="3817775" y="303997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8"/>
          <p:cNvSpPr/>
          <p:nvPr/>
        </p:nvSpPr>
        <p:spPr>
          <a:xfrm>
            <a:off x="4198775" y="303997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8"/>
          <p:cNvSpPr/>
          <p:nvPr/>
        </p:nvSpPr>
        <p:spPr>
          <a:xfrm>
            <a:off x="3055775" y="342097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8"/>
          <p:cNvSpPr/>
          <p:nvPr/>
        </p:nvSpPr>
        <p:spPr>
          <a:xfrm>
            <a:off x="3436775" y="342097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8"/>
          <p:cNvSpPr/>
          <p:nvPr/>
        </p:nvSpPr>
        <p:spPr>
          <a:xfrm>
            <a:off x="3817775" y="342097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8"/>
          <p:cNvSpPr/>
          <p:nvPr/>
        </p:nvSpPr>
        <p:spPr>
          <a:xfrm>
            <a:off x="4198775" y="3420975"/>
            <a:ext cx="317700" cy="285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8"/>
          <p:cNvSpPr/>
          <p:nvPr/>
        </p:nvSpPr>
        <p:spPr>
          <a:xfrm>
            <a:off x="3055775" y="3801975"/>
            <a:ext cx="317700" cy="285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8"/>
          <p:cNvSpPr/>
          <p:nvPr/>
        </p:nvSpPr>
        <p:spPr>
          <a:xfrm>
            <a:off x="3436775" y="3801975"/>
            <a:ext cx="317700" cy="285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8"/>
          <p:cNvSpPr/>
          <p:nvPr/>
        </p:nvSpPr>
        <p:spPr>
          <a:xfrm>
            <a:off x="3817775" y="3801975"/>
            <a:ext cx="317700" cy="285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8"/>
          <p:cNvSpPr/>
          <p:nvPr/>
        </p:nvSpPr>
        <p:spPr>
          <a:xfrm>
            <a:off x="4198775" y="3801975"/>
            <a:ext cx="317700" cy="285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8"/>
          <p:cNvSpPr/>
          <p:nvPr/>
        </p:nvSpPr>
        <p:spPr>
          <a:xfrm>
            <a:off x="3055775" y="4182975"/>
            <a:ext cx="317700" cy="285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8"/>
          <p:cNvSpPr/>
          <p:nvPr/>
        </p:nvSpPr>
        <p:spPr>
          <a:xfrm>
            <a:off x="3436775" y="4182975"/>
            <a:ext cx="317700" cy="285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8"/>
          <p:cNvSpPr/>
          <p:nvPr/>
        </p:nvSpPr>
        <p:spPr>
          <a:xfrm>
            <a:off x="3817775" y="4182975"/>
            <a:ext cx="317700" cy="285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8"/>
          <p:cNvSpPr/>
          <p:nvPr/>
        </p:nvSpPr>
        <p:spPr>
          <a:xfrm>
            <a:off x="4198775" y="4182975"/>
            <a:ext cx="317700" cy="285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8"/>
          <p:cNvSpPr/>
          <p:nvPr/>
        </p:nvSpPr>
        <p:spPr>
          <a:xfrm>
            <a:off x="1921775" y="3223725"/>
            <a:ext cx="909300" cy="679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/>
          <p:nvPr>
            <p:ph type="title"/>
          </p:nvPr>
        </p:nvSpPr>
        <p:spPr>
          <a:xfrm>
            <a:off x="584200" y="380950"/>
            <a:ext cx="8706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-IT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synthetic data: ai as a generator engine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-IT">
                <a:latin typeface="Century Gothic"/>
                <a:ea typeface="Century Gothic"/>
                <a:cs typeface="Century Gothic"/>
                <a:sym typeface="Century Gothic"/>
              </a:rPr>
              <a:t>definition &amp; use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44" name="Google Shape;244;p29"/>
          <p:cNvGrpSpPr/>
          <p:nvPr/>
        </p:nvGrpSpPr>
        <p:grpSpPr>
          <a:xfrm>
            <a:off x="299305" y="1401596"/>
            <a:ext cx="6596668" cy="1236173"/>
            <a:chOff x="11454683" y="533400"/>
            <a:chExt cx="12700555" cy="2697300"/>
          </a:xfrm>
        </p:grpSpPr>
        <p:sp>
          <p:nvSpPr>
            <p:cNvPr id="245" name="Google Shape;245;p29"/>
            <p:cNvSpPr/>
            <p:nvPr/>
          </p:nvSpPr>
          <p:spPr>
            <a:xfrm>
              <a:off x="11454683" y="533400"/>
              <a:ext cx="12395100" cy="204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46" name="Google Shape;246;p29"/>
            <p:cNvPicPr preferRelativeResize="0"/>
            <p:nvPr/>
          </p:nvPicPr>
          <p:blipFill rotWithShape="1">
            <a:blip r:embed="rId3">
              <a:alphaModFix/>
            </a:blip>
            <a:srcRect b="26935" l="0" r="0" t="25665"/>
            <a:stretch/>
          </p:blipFill>
          <p:spPr>
            <a:xfrm>
              <a:off x="22012113" y="2214900"/>
              <a:ext cx="2143125" cy="101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29"/>
            <p:cNvSpPr/>
            <p:nvPr/>
          </p:nvSpPr>
          <p:spPr>
            <a:xfrm rot="5400000">
              <a:off x="13794124" y="1191843"/>
              <a:ext cx="707100" cy="6096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8" name="Google Shape;248;p29"/>
            <p:cNvSpPr txBox="1"/>
            <p:nvPr/>
          </p:nvSpPr>
          <p:spPr>
            <a:xfrm>
              <a:off x="15062039" y="769828"/>
              <a:ext cx="8787600" cy="188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0475" lIns="60950" spcFirstLastPara="1" rIns="60950" wrap="square" tIns="304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t-IT" sz="13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"</a:t>
              </a:r>
              <a:r>
                <a:rPr lang="it-IT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</a:t>
              </a:r>
              <a:r>
                <a:rPr i="0" lang="it-IT" sz="1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icrodata records created by statistically modeling original data and then using those models to generate new data values that reproduce the original data’s statistical properties</a:t>
              </a:r>
              <a:r>
                <a:rPr b="0" i="0" lang="it-IT" sz="13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"</a:t>
              </a:r>
              <a:endPara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12281500" y="1136686"/>
              <a:ext cx="592457" cy="720000"/>
            </a:xfrm>
            <a:custGeom>
              <a:rect b="b" l="l" r="r" t="t"/>
              <a:pathLst>
                <a:path extrusionOk="0" h="176" w="144">
                  <a:moveTo>
                    <a:pt x="28" y="88"/>
                  </a:moveTo>
                  <a:cubicBezTo>
                    <a:pt x="76" y="88"/>
                    <a:pt x="76" y="88"/>
                    <a:pt x="76" y="88"/>
                  </a:cubicBezTo>
                  <a:cubicBezTo>
                    <a:pt x="78" y="88"/>
                    <a:pt x="80" y="86"/>
                    <a:pt x="80" y="84"/>
                  </a:cubicBezTo>
                  <a:cubicBezTo>
                    <a:pt x="80" y="82"/>
                    <a:pt x="78" y="80"/>
                    <a:pt x="76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6" y="80"/>
                    <a:pt x="24" y="82"/>
                    <a:pt x="24" y="84"/>
                  </a:cubicBezTo>
                  <a:cubicBezTo>
                    <a:pt x="24" y="86"/>
                    <a:pt x="26" y="88"/>
                    <a:pt x="28" y="88"/>
                  </a:cubicBezTo>
                  <a:moveTo>
                    <a:pt x="28" y="112"/>
                  </a:moveTo>
                  <a:cubicBezTo>
                    <a:pt x="116" y="112"/>
                    <a:pt x="116" y="112"/>
                    <a:pt x="116" y="112"/>
                  </a:cubicBezTo>
                  <a:cubicBezTo>
                    <a:pt x="118" y="112"/>
                    <a:pt x="120" y="110"/>
                    <a:pt x="120" y="108"/>
                  </a:cubicBezTo>
                  <a:cubicBezTo>
                    <a:pt x="120" y="106"/>
                    <a:pt x="118" y="104"/>
                    <a:pt x="116" y="104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6" y="104"/>
                    <a:pt x="24" y="106"/>
                    <a:pt x="24" y="108"/>
                  </a:cubicBezTo>
                  <a:cubicBezTo>
                    <a:pt x="24" y="110"/>
                    <a:pt x="26" y="112"/>
                    <a:pt x="28" y="112"/>
                  </a:cubicBezTo>
                  <a:moveTo>
                    <a:pt x="28" y="136"/>
                  </a:moveTo>
                  <a:cubicBezTo>
                    <a:pt x="100" y="136"/>
                    <a:pt x="100" y="136"/>
                    <a:pt x="100" y="136"/>
                  </a:cubicBezTo>
                  <a:cubicBezTo>
                    <a:pt x="102" y="136"/>
                    <a:pt x="104" y="134"/>
                    <a:pt x="104" y="132"/>
                  </a:cubicBezTo>
                  <a:cubicBezTo>
                    <a:pt x="104" y="130"/>
                    <a:pt x="102" y="128"/>
                    <a:pt x="100" y="128"/>
                  </a:cubicBezTo>
                  <a:cubicBezTo>
                    <a:pt x="28" y="128"/>
                    <a:pt x="28" y="128"/>
                    <a:pt x="28" y="128"/>
                  </a:cubicBezTo>
                  <a:cubicBezTo>
                    <a:pt x="26" y="128"/>
                    <a:pt x="24" y="130"/>
                    <a:pt x="24" y="132"/>
                  </a:cubicBezTo>
                  <a:cubicBezTo>
                    <a:pt x="24" y="134"/>
                    <a:pt x="26" y="136"/>
                    <a:pt x="28" y="136"/>
                  </a:cubicBezTo>
                  <a:moveTo>
                    <a:pt x="136" y="24"/>
                  </a:moveTo>
                  <a:cubicBezTo>
                    <a:pt x="104" y="24"/>
                    <a:pt x="104" y="24"/>
                    <a:pt x="104" y="24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2"/>
                    <a:pt x="100" y="8"/>
                    <a:pt x="96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4"/>
                    <a:pt x="76" y="0"/>
                    <a:pt x="72" y="0"/>
                  </a:cubicBezTo>
                  <a:cubicBezTo>
                    <a:pt x="68" y="0"/>
                    <a:pt x="64" y="4"/>
                    <a:pt x="64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4" y="8"/>
                    <a:pt x="40" y="12"/>
                    <a:pt x="40" y="16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4" y="24"/>
                    <a:pt x="0" y="28"/>
                    <a:pt x="0" y="32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2"/>
                    <a:pt x="4" y="176"/>
                    <a:pt x="8" y="176"/>
                  </a:cubicBezTo>
                  <a:cubicBezTo>
                    <a:pt x="136" y="176"/>
                    <a:pt x="136" y="176"/>
                    <a:pt x="136" y="176"/>
                  </a:cubicBezTo>
                  <a:cubicBezTo>
                    <a:pt x="140" y="176"/>
                    <a:pt x="144" y="172"/>
                    <a:pt x="144" y="168"/>
                  </a:cubicBezTo>
                  <a:cubicBezTo>
                    <a:pt x="144" y="32"/>
                    <a:pt x="144" y="32"/>
                    <a:pt x="144" y="32"/>
                  </a:cubicBezTo>
                  <a:cubicBezTo>
                    <a:pt x="144" y="28"/>
                    <a:pt x="140" y="24"/>
                    <a:pt x="136" y="24"/>
                  </a:cubicBezTo>
                  <a:moveTo>
                    <a:pt x="48" y="16"/>
                  </a:moveTo>
                  <a:cubicBezTo>
                    <a:pt x="96" y="16"/>
                    <a:pt x="96" y="16"/>
                    <a:pt x="96" y="16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48" y="32"/>
                    <a:pt x="48" y="32"/>
                    <a:pt x="48" y="32"/>
                  </a:cubicBezTo>
                  <a:lnTo>
                    <a:pt x="48" y="16"/>
                  </a:lnTo>
                  <a:close/>
                  <a:moveTo>
                    <a:pt x="136" y="168"/>
                  </a:moveTo>
                  <a:cubicBezTo>
                    <a:pt x="8" y="168"/>
                    <a:pt x="8" y="168"/>
                    <a:pt x="8" y="168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136" y="56"/>
                    <a:pt x="136" y="56"/>
                    <a:pt x="136" y="56"/>
                  </a:cubicBezTo>
                  <a:lnTo>
                    <a:pt x="136" y="168"/>
                  </a:lnTo>
                  <a:close/>
                  <a:moveTo>
                    <a:pt x="136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6"/>
                    <a:pt x="44" y="40"/>
                    <a:pt x="48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100" y="40"/>
                    <a:pt x="104" y="36"/>
                    <a:pt x="104" y="32"/>
                  </a:cubicBezTo>
                  <a:cubicBezTo>
                    <a:pt x="136" y="32"/>
                    <a:pt x="136" y="32"/>
                    <a:pt x="136" y="32"/>
                  </a:cubicBezTo>
                  <a:lnTo>
                    <a:pt x="136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A091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50" name="Google Shape;25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9262" y="1406156"/>
            <a:ext cx="4735975" cy="13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9"/>
          <p:cNvSpPr/>
          <p:nvPr/>
        </p:nvSpPr>
        <p:spPr>
          <a:xfrm>
            <a:off x="447675" y="2849898"/>
            <a:ext cx="571500" cy="571500"/>
          </a:xfrm>
          <a:custGeom>
            <a:rect b="b" l="l" r="r" t="t"/>
            <a:pathLst>
              <a:path extrusionOk="0" h="176" w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rgbClr val="1166B3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A091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29"/>
          <p:cNvSpPr txBox="1"/>
          <p:nvPr/>
        </p:nvSpPr>
        <p:spPr>
          <a:xfrm>
            <a:off x="1185200" y="2986875"/>
            <a:ext cx="4480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>
                <a:solidFill>
                  <a:srgbClr val="0A091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improve model training performance</a:t>
            </a:r>
            <a:endParaRPr sz="1800">
              <a:solidFill>
                <a:srgbClr val="0A091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29"/>
          <p:cNvSpPr/>
          <p:nvPr/>
        </p:nvSpPr>
        <p:spPr>
          <a:xfrm>
            <a:off x="447675" y="3726198"/>
            <a:ext cx="571500" cy="571500"/>
          </a:xfrm>
          <a:custGeom>
            <a:rect b="b" l="l" r="r" t="t"/>
            <a:pathLst>
              <a:path extrusionOk="0" h="176" w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rgbClr val="1166B3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A091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29"/>
          <p:cNvSpPr txBox="1"/>
          <p:nvPr/>
        </p:nvSpPr>
        <p:spPr>
          <a:xfrm>
            <a:off x="1185200" y="3838875"/>
            <a:ext cx="3921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>
                <a:solidFill>
                  <a:srgbClr val="0A091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dealing with privacy issues</a:t>
            </a:r>
            <a:endParaRPr i="0" sz="1800" u="none" cap="none" strike="noStrike">
              <a:solidFill>
                <a:srgbClr val="0A091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29"/>
          <p:cNvSpPr/>
          <p:nvPr/>
        </p:nvSpPr>
        <p:spPr>
          <a:xfrm>
            <a:off x="447675" y="4564398"/>
            <a:ext cx="571500" cy="571500"/>
          </a:xfrm>
          <a:custGeom>
            <a:rect b="b" l="l" r="r" t="t"/>
            <a:pathLst>
              <a:path extrusionOk="0" h="176" w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rgbClr val="1166B3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A091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29"/>
          <p:cNvSpPr txBox="1"/>
          <p:nvPr/>
        </p:nvSpPr>
        <p:spPr>
          <a:xfrm>
            <a:off x="1185200" y="4524675"/>
            <a:ext cx="3921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>
                <a:solidFill>
                  <a:srgbClr val="0A091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enhancing the dataset structure/diversity</a:t>
            </a:r>
            <a:endParaRPr i="0" sz="1800" u="none" cap="none" strike="noStrike">
              <a:solidFill>
                <a:srgbClr val="0A091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29"/>
          <p:cNvSpPr/>
          <p:nvPr/>
        </p:nvSpPr>
        <p:spPr>
          <a:xfrm>
            <a:off x="447675" y="5364498"/>
            <a:ext cx="571500" cy="571500"/>
          </a:xfrm>
          <a:custGeom>
            <a:rect b="b" l="l" r="r" t="t"/>
            <a:pathLst>
              <a:path extrusionOk="0" h="176" w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rgbClr val="1166B3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A091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" name="Google Shape;258;p29"/>
          <p:cNvSpPr txBox="1"/>
          <p:nvPr/>
        </p:nvSpPr>
        <p:spPr>
          <a:xfrm>
            <a:off x="1185200" y="5324775"/>
            <a:ext cx="3470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>
                <a:solidFill>
                  <a:srgbClr val="0A091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providing an educational alternative</a:t>
            </a:r>
            <a:endParaRPr i="0" sz="1800" u="none" cap="none" strike="noStrike">
              <a:solidFill>
                <a:srgbClr val="0A091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9" name="Google Shape;259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44751" y="5264050"/>
            <a:ext cx="3831515" cy="14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72217" y="3659075"/>
            <a:ext cx="3203180" cy="13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869176" y="4161975"/>
            <a:ext cx="3019301" cy="213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/>
          <p:nvPr>
            <p:ph type="title"/>
          </p:nvPr>
        </p:nvSpPr>
        <p:spPr>
          <a:xfrm>
            <a:off x="584200" y="380950"/>
            <a:ext cx="6002400" cy="477300"/>
          </a:xfrm>
          <a:prstGeom prst="rect">
            <a:avLst/>
          </a:prstGeom>
        </p:spPr>
        <p:txBody>
          <a:bodyPr anchorCtr="0" anchor="t" bIns="30475" lIns="60950" spcFirstLastPara="1" rIns="60950" wrap="square" tIns="304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entury Gothic"/>
                <a:ea typeface="Century Gothic"/>
                <a:cs typeface="Century Gothic"/>
                <a:sym typeface="Century Gothic"/>
              </a:rPr>
              <a:t>generative ai for…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68" name="Google Shape;268;p30"/>
          <p:cNvGrpSpPr/>
          <p:nvPr/>
        </p:nvGrpSpPr>
        <p:grpSpPr>
          <a:xfrm>
            <a:off x="245082" y="1556972"/>
            <a:ext cx="5224270" cy="1640792"/>
            <a:chOff x="5035050" y="76050"/>
            <a:chExt cx="3918300" cy="1230625"/>
          </a:xfrm>
        </p:grpSpPr>
        <p:pic>
          <p:nvPicPr>
            <p:cNvPr id="269" name="Google Shape;269;p30"/>
            <p:cNvPicPr preferRelativeResize="0"/>
            <p:nvPr/>
          </p:nvPicPr>
          <p:blipFill rotWithShape="1">
            <a:blip r:embed="rId3">
              <a:alphaModFix/>
            </a:blip>
            <a:srcRect b="0" l="0" r="0" t="13262"/>
            <a:stretch/>
          </p:blipFill>
          <p:spPr>
            <a:xfrm>
              <a:off x="5035050" y="414750"/>
              <a:ext cx="3918300" cy="891925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70" name="Google Shape;270;p30"/>
            <p:cNvSpPr txBox="1"/>
            <p:nvPr/>
          </p:nvSpPr>
          <p:spPr>
            <a:xfrm>
              <a:off x="7520250" y="76050"/>
              <a:ext cx="14331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300">
                  <a:solidFill>
                    <a:schemeClr val="dk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</a:t>
              </a:r>
              <a:r>
                <a:rPr lang="it-IT" sz="1300">
                  <a:solidFill>
                    <a:schemeClr val="dk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ioinformatics, 2020</a:t>
              </a:r>
              <a:endParaRPr sz="13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71" name="Google Shape;271;p30"/>
          <p:cNvGrpSpPr/>
          <p:nvPr/>
        </p:nvGrpSpPr>
        <p:grpSpPr>
          <a:xfrm>
            <a:off x="198006" y="3365858"/>
            <a:ext cx="6073782" cy="1892806"/>
            <a:chOff x="198000" y="4279533"/>
            <a:chExt cx="6463533" cy="2014267"/>
          </a:xfrm>
        </p:grpSpPr>
        <p:pic>
          <p:nvPicPr>
            <p:cNvPr id="272" name="Google Shape;272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98000" y="4279533"/>
              <a:ext cx="6463518" cy="1539367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73" name="Google Shape;273;p30"/>
            <p:cNvSpPr txBox="1"/>
            <p:nvPr/>
          </p:nvSpPr>
          <p:spPr>
            <a:xfrm>
              <a:off x="659133" y="5818900"/>
              <a:ext cx="6002400" cy="47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300">
                  <a:solidFill>
                    <a:schemeClr val="dk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</a:t>
              </a:r>
              <a:r>
                <a:rPr lang="it-IT" sz="1300">
                  <a:solidFill>
                    <a:schemeClr val="dk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omputers in biology and medicine, 2023</a:t>
              </a:r>
              <a:endParaRPr sz="13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74" name="Google Shape;274;p30"/>
          <p:cNvSpPr txBox="1"/>
          <p:nvPr>
            <p:ph type="title"/>
          </p:nvPr>
        </p:nvSpPr>
        <p:spPr>
          <a:xfrm>
            <a:off x="584200" y="858238"/>
            <a:ext cx="6002400" cy="449400"/>
          </a:xfrm>
          <a:prstGeom prst="rect">
            <a:avLst/>
          </a:prstGeom>
        </p:spPr>
        <p:txBody>
          <a:bodyPr anchorCtr="0" anchor="t" bIns="30475" lIns="60950" spcFirstLastPara="1" rIns="60950" wrap="square" tIns="304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filling gaps</a:t>
            </a:r>
            <a:r>
              <a:rPr lang="it-IT" sz="28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800">
                <a:latin typeface="Century Gothic"/>
                <a:ea typeface="Century Gothic"/>
                <a:cs typeface="Century Gothic"/>
                <a:sym typeface="Century Gothic"/>
              </a:rPr>
              <a:t>(feats &amp; samples)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5" name="Google Shape;275;p30"/>
          <p:cNvSpPr txBox="1"/>
          <p:nvPr>
            <p:ph type="title"/>
          </p:nvPr>
        </p:nvSpPr>
        <p:spPr>
          <a:xfrm>
            <a:off x="6189588" y="858250"/>
            <a:ext cx="6002400" cy="449400"/>
          </a:xfrm>
          <a:prstGeom prst="rect">
            <a:avLst/>
          </a:prstGeom>
        </p:spPr>
        <p:txBody>
          <a:bodyPr anchorCtr="0" anchor="t" bIns="30475" lIns="60950" spcFirstLastPara="1" rIns="60950" wrap="square" tIns="304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multiomics integration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6" name="Google Shape;276;p30"/>
          <p:cNvGrpSpPr/>
          <p:nvPr/>
        </p:nvGrpSpPr>
        <p:grpSpPr>
          <a:xfrm>
            <a:off x="6766791" y="1339237"/>
            <a:ext cx="4353056" cy="1247285"/>
            <a:chOff x="5767750" y="0"/>
            <a:chExt cx="3264873" cy="935487"/>
          </a:xfrm>
        </p:grpSpPr>
        <p:pic>
          <p:nvPicPr>
            <p:cNvPr id="277" name="Google Shape;277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67750" y="171963"/>
              <a:ext cx="3264873" cy="763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8" name="Google Shape;278;p30"/>
            <p:cNvSpPr txBox="1"/>
            <p:nvPr/>
          </p:nvSpPr>
          <p:spPr>
            <a:xfrm>
              <a:off x="7496800" y="0"/>
              <a:ext cx="14331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300">
                  <a:solidFill>
                    <a:schemeClr val="dk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Bioinformatics, 2021</a:t>
              </a:r>
              <a:endParaRPr sz="13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79" name="Google Shape;279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70625" y="4526050"/>
            <a:ext cx="4040349" cy="2206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0" name="Google Shape;280;p30"/>
          <p:cNvGrpSpPr/>
          <p:nvPr/>
        </p:nvGrpSpPr>
        <p:grpSpPr>
          <a:xfrm>
            <a:off x="6766811" y="2586537"/>
            <a:ext cx="5224530" cy="1873292"/>
            <a:chOff x="6477500" y="664900"/>
            <a:chExt cx="5527433" cy="1981900"/>
          </a:xfrm>
        </p:grpSpPr>
        <p:sp>
          <p:nvSpPr>
            <p:cNvPr id="281" name="Google Shape;281;p30"/>
            <p:cNvSpPr txBox="1"/>
            <p:nvPr/>
          </p:nvSpPr>
          <p:spPr>
            <a:xfrm>
              <a:off x="8524033" y="664900"/>
              <a:ext cx="3480900" cy="47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300">
                  <a:solidFill>
                    <a:schemeClr val="dk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IEEE Int C Bioinform, 2022</a:t>
              </a:r>
              <a:endParaRPr sz="13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82" name="Google Shape;282;p3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477500" y="1116500"/>
              <a:ext cx="5527332" cy="15303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283" name="Google Shape;283;p30"/>
          <p:cNvSpPr txBox="1"/>
          <p:nvPr/>
        </p:nvSpPr>
        <p:spPr>
          <a:xfrm>
            <a:off x="1447450" y="5426750"/>
            <a:ext cx="52242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generative-based data augmentation provides a significant boost in classification performance</a:t>
            </a:r>
            <a:endParaRPr b="1" sz="16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"/>
          <p:cNvSpPr txBox="1"/>
          <p:nvPr>
            <p:ph type="title"/>
          </p:nvPr>
        </p:nvSpPr>
        <p:spPr>
          <a:xfrm>
            <a:off x="584200" y="380950"/>
            <a:ext cx="4937100" cy="9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evaluation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latin typeface="Century Gothic"/>
                <a:ea typeface="Century Gothic"/>
                <a:cs typeface="Century Gothic"/>
                <a:sym typeface="Century Gothic"/>
              </a:rPr>
              <a:t>unsupervised: distribution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1"/>
          <p:cNvSpPr txBox="1"/>
          <p:nvPr/>
        </p:nvSpPr>
        <p:spPr>
          <a:xfrm>
            <a:off x="558150" y="1379950"/>
            <a:ext cx="11075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latin typeface="Century Gothic"/>
                <a:ea typeface="Century Gothic"/>
                <a:cs typeface="Century Gothic"/>
                <a:sym typeface="Century Gothic"/>
              </a:rPr>
              <a:t>frechet distance</a:t>
            </a:r>
            <a:r>
              <a:rPr lang="it-IT" sz="2000">
                <a:latin typeface="Century Gothic"/>
                <a:ea typeface="Century Gothic"/>
                <a:cs typeface="Century Gothic"/>
                <a:sym typeface="Century Gothic"/>
              </a:rPr>
              <a:t> - the similarity between true and generated data based on the last hidden layer of an MLP trained to discriminate tissue types.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1"/>
          <p:cNvPicPr preferRelativeResize="0"/>
          <p:nvPr/>
        </p:nvPicPr>
        <p:blipFill rotWithShape="1">
          <a:blip r:embed="rId3">
            <a:alphaModFix/>
          </a:blip>
          <a:srcRect b="0" l="4227" r="5642" t="8867"/>
          <a:stretch/>
        </p:blipFill>
        <p:spPr>
          <a:xfrm>
            <a:off x="6379700" y="2180125"/>
            <a:ext cx="5660049" cy="164872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1"/>
          <p:cNvSpPr txBox="1"/>
          <p:nvPr/>
        </p:nvSpPr>
        <p:spPr>
          <a:xfrm>
            <a:off x="558150" y="4046950"/>
            <a:ext cx="110757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latin typeface="Century Gothic"/>
                <a:ea typeface="Century Gothic"/>
                <a:cs typeface="Century Gothic"/>
                <a:sym typeface="Century Gothic"/>
              </a:rPr>
              <a:t>f1-score</a:t>
            </a:r>
            <a:r>
              <a:rPr lang="it-IT" sz="2000">
                <a:latin typeface="Century Gothic"/>
                <a:ea typeface="Century Gothic"/>
                <a:cs typeface="Century Gothic"/>
                <a:sym typeface="Century Gothic"/>
              </a:rPr>
              <a:t>: the harmonic mean between precision and recall measures.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latin typeface="Century Gothic"/>
                <a:ea typeface="Century Gothic"/>
                <a:cs typeface="Century Gothic"/>
                <a:sym typeface="Century Gothic"/>
              </a:rPr>
              <a:t>adversarial accuracy</a:t>
            </a:r>
            <a:r>
              <a:rPr lang="it-IT" sz="2000">
                <a:latin typeface="Century Gothic"/>
                <a:ea typeface="Century Gothic"/>
                <a:cs typeface="Century Gothic"/>
                <a:sym typeface="Century Gothic"/>
              </a:rPr>
              <a:t>: 1-nn accuracy discriminating true from generated data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latin typeface="Century Gothic"/>
                <a:ea typeface="Century Gothic"/>
                <a:cs typeface="Century Gothic"/>
                <a:sym typeface="Century Gothic"/>
              </a:rPr>
              <a:t>correlation score</a:t>
            </a:r>
            <a:r>
              <a:rPr lang="it-IT" sz="2000">
                <a:latin typeface="Century Gothic"/>
                <a:ea typeface="Century Gothic"/>
                <a:cs typeface="Century Gothic"/>
                <a:sym typeface="Century Gothic"/>
              </a:rPr>
              <a:t>: distance between the correlation matrices of true and generated data using pearson correlation scores.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1"/>
          <p:cNvSpPr txBox="1"/>
          <p:nvPr/>
        </p:nvSpPr>
        <p:spPr>
          <a:xfrm>
            <a:off x="558150" y="2261975"/>
            <a:ext cx="5821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latin typeface="Century Gothic"/>
                <a:ea typeface="Century Gothic"/>
                <a:cs typeface="Century Gothic"/>
                <a:sym typeface="Century Gothic"/>
              </a:rPr>
              <a:t>precision/recall </a:t>
            </a:r>
            <a:r>
              <a:rPr lang="it-IT" sz="2000">
                <a:latin typeface="Century Gothic"/>
                <a:ea typeface="Century Gothic"/>
                <a:cs typeface="Century Gothic"/>
                <a:sym typeface="Century Gothic"/>
              </a:rPr>
              <a:t>- the distance between true and fake distributions considering the intrinsic dimensionality of their support.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2"/>
          <p:cNvSpPr txBox="1"/>
          <p:nvPr>
            <p:ph type="title"/>
          </p:nvPr>
        </p:nvSpPr>
        <p:spPr>
          <a:xfrm>
            <a:off x="584200" y="380950"/>
            <a:ext cx="7829400" cy="9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evaluation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latin typeface="Century Gothic"/>
                <a:ea typeface="Century Gothic"/>
                <a:cs typeface="Century Gothic"/>
                <a:sym typeface="Century Gothic"/>
              </a:rPr>
              <a:t>supervised: </a:t>
            </a:r>
            <a:r>
              <a:rPr lang="it-IT">
                <a:latin typeface="Century Gothic"/>
                <a:ea typeface="Century Gothic"/>
                <a:cs typeface="Century Gothic"/>
                <a:sym typeface="Century Gothic"/>
              </a:rPr>
              <a:t>effectiveness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8" name="Google Shape;298;p32"/>
          <p:cNvSpPr txBox="1"/>
          <p:nvPr/>
        </p:nvSpPr>
        <p:spPr>
          <a:xfrm>
            <a:off x="349600" y="1598500"/>
            <a:ext cx="14034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strategy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299" name="Google Shape;299;p32"/>
          <p:cNvSpPr txBox="1"/>
          <p:nvPr/>
        </p:nvSpPr>
        <p:spPr>
          <a:xfrm>
            <a:off x="6667375" y="1598500"/>
            <a:ext cx="14034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metrics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300" name="Google Shape;300;p32"/>
          <p:cNvSpPr txBox="1"/>
          <p:nvPr/>
        </p:nvSpPr>
        <p:spPr>
          <a:xfrm>
            <a:off x="416300" y="2191075"/>
            <a:ext cx="52476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b="1" lang="it-IT" sz="2000">
                <a:latin typeface="Century Gothic"/>
                <a:ea typeface="Century Gothic"/>
                <a:cs typeface="Century Gothic"/>
                <a:sym typeface="Century Gothic"/>
              </a:rPr>
              <a:t>everse validation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latin typeface="Century Gothic"/>
                <a:ea typeface="Century Gothic"/>
                <a:cs typeface="Century Gothic"/>
                <a:sym typeface="Century Gothic"/>
              </a:rPr>
              <a:t>compute</a:t>
            </a:r>
            <a:r>
              <a:rPr lang="it-IT" sz="2000">
                <a:latin typeface="Century Gothic"/>
                <a:ea typeface="Century Gothic"/>
                <a:cs typeface="Century Gothic"/>
                <a:sym typeface="Century Gothic"/>
              </a:rPr>
              <a:t> the performance of a classifier trained only on generated data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b="1" lang="it-IT" sz="2000">
                <a:latin typeface="Century Gothic"/>
                <a:ea typeface="Century Gothic"/>
                <a:cs typeface="Century Gothic"/>
                <a:sym typeface="Century Gothic"/>
              </a:rPr>
              <a:t>ata augmentation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latin typeface="Century Gothic"/>
                <a:ea typeface="Century Gothic"/>
                <a:cs typeface="Century Gothic"/>
                <a:sym typeface="Century Gothic"/>
              </a:rPr>
              <a:t>compute the performance of a classifier trained on n true samples and k generated samples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2"/>
          <p:cNvSpPr txBox="1"/>
          <p:nvPr/>
        </p:nvSpPr>
        <p:spPr>
          <a:xfrm>
            <a:off x="6766950" y="2321575"/>
            <a:ext cx="52476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it-IT" sz="2000">
                <a:latin typeface="Century Gothic"/>
                <a:ea typeface="Century Gothic"/>
                <a:cs typeface="Century Gothic"/>
                <a:sym typeface="Century Gothic"/>
              </a:rPr>
              <a:t>accuracy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it-IT" sz="2000">
                <a:latin typeface="Century Gothic"/>
                <a:ea typeface="Century Gothic"/>
                <a:cs typeface="Century Gothic"/>
                <a:sym typeface="Century Gothic"/>
              </a:rPr>
              <a:t>f1-score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it-IT" sz="2000">
                <a:latin typeface="Century Gothic"/>
                <a:ea typeface="Century Gothic"/>
                <a:cs typeface="Century Gothic"/>
                <a:sym typeface="Century Gothic"/>
              </a:rPr>
              <a:t>brier score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it-IT" sz="2000">
                <a:latin typeface="Century Gothic"/>
                <a:ea typeface="Century Gothic"/>
                <a:cs typeface="Century Gothic"/>
                <a:sym typeface="Century Gothic"/>
              </a:rPr>
              <a:t>…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b="1" lang="it-IT" sz="2000">
                <a:latin typeface="Century Gothic"/>
                <a:ea typeface="Century Gothic"/>
                <a:cs typeface="Century Gothic"/>
                <a:sym typeface="Century Gothic"/>
              </a:rPr>
              <a:t>mcc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2" name="Google Shape;30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3575" y="4204198"/>
            <a:ext cx="2890973" cy="12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8550" y="5571375"/>
            <a:ext cx="2344449" cy="108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3"/>
          <p:cNvSpPr txBox="1"/>
          <p:nvPr>
            <p:ph type="title"/>
          </p:nvPr>
        </p:nvSpPr>
        <p:spPr>
          <a:xfrm>
            <a:off x="584200" y="380950"/>
            <a:ext cx="7829400" cy="9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enriching the model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latin typeface="Century Gothic"/>
                <a:ea typeface="Century Gothic"/>
                <a:cs typeface="Century Gothic"/>
                <a:sym typeface="Century Gothic"/>
              </a:rPr>
              <a:t>gan variations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9" name="Google Shape;30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9878" y="2728937"/>
            <a:ext cx="1640547" cy="92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826" y="4261625"/>
            <a:ext cx="918876" cy="163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3"/>
          <p:cNvPicPr preferRelativeResize="0"/>
          <p:nvPr/>
        </p:nvPicPr>
        <p:blipFill rotWithShape="1">
          <a:blip r:embed="rId3">
            <a:alphaModFix/>
          </a:blip>
          <a:srcRect b="47523" l="0" r="73298" t="0"/>
          <a:stretch/>
        </p:blipFill>
        <p:spPr>
          <a:xfrm>
            <a:off x="5189075" y="2881138"/>
            <a:ext cx="438051" cy="484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2" name="Google Shape;312;p33"/>
          <p:cNvCxnSpPr/>
          <p:nvPr/>
        </p:nvCxnSpPr>
        <p:spPr>
          <a:xfrm flipH="1" rot="10800000">
            <a:off x="1394575" y="5076925"/>
            <a:ext cx="869400" cy="2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13" name="Google Shape;313;p33"/>
          <p:cNvPicPr preferRelativeResize="0"/>
          <p:nvPr/>
        </p:nvPicPr>
        <p:blipFill rotWithShape="1">
          <a:blip r:embed="rId5">
            <a:alphaModFix/>
          </a:blip>
          <a:srcRect b="15205" l="19508" r="19811" t="6375"/>
          <a:stretch/>
        </p:blipFill>
        <p:spPr>
          <a:xfrm>
            <a:off x="2417438" y="4338788"/>
            <a:ext cx="1468000" cy="147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3"/>
          <p:cNvPicPr preferRelativeResize="0"/>
          <p:nvPr/>
        </p:nvPicPr>
        <p:blipFill rotWithShape="1">
          <a:blip r:embed="rId6">
            <a:alphaModFix/>
          </a:blip>
          <a:srcRect b="18172" l="20867" r="21168" t="7472"/>
          <a:stretch/>
        </p:blipFill>
        <p:spPr>
          <a:xfrm>
            <a:off x="7011338" y="3468113"/>
            <a:ext cx="1402275" cy="1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3"/>
          <p:cNvPicPr preferRelativeResize="0"/>
          <p:nvPr/>
        </p:nvPicPr>
        <p:blipFill rotWithShape="1">
          <a:blip r:embed="rId7">
            <a:alphaModFix/>
          </a:blip>
          <a:srcRect b="47523" l="0" r="73298" t="0"/>
          <a:stretch/>
        </p:blipFill>
        <p:spPr>
          <a:xfrm>
            <a:off x="5186875" y="4786150"/>
            <a:ext cx="438051" cy="4842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>
              <a:srgbClr val="000000">
                <a:alpha val="23000"/>
              </a:srgbClr>
            </a:outerShdw>
          </a:effectLst>
        </p:spPr>
      </p:pic>
      <p:cxnSp>
        <p:nvCxnSpPr>
          <p:cNvPr id="316" name="Google Shape;316;p33"/>
          <p:cNvCxnSpPr/>
          <p:nvPr/>
        </p:nvCxnSpPr>
        <p:spPr>
          <a:xfrm flipH="1" rot="10800000">
            <a:off x="3975050" y="3163988"/>
            <a:ext cx="869400" cy="2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7" name="Google Shape;317;p33"/>
          <p:cNvCxnSpPr/>
          <p:nvPr/>
        </p:nvCxnSpPr>
        <p:spPr>
          <a:xfrm flipH="1" rot="10800000">
            <a:off x="3975050" y="5026925"/>
            <a:ext cx="869400" cy="2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18" name="Google Shape;318;p33"/>
          <p:cNvPicPr preferRelativeResize="0"/>
          <p:nvPr/>
        </p:nvPicPr>
        <p:blipFill rotWithShape="1">
          <a:blip r:embed="rId8">
            <a:alphaModFix/>
          </a:blip>
          <a:srcRect b="35666" l="3670" r="0" t="0"/>
          <a:stretch/>
        </p:blipFill>
        <p:spPr>
          <a:xfrm>
            <a:off x="493675" y="2026500"/>
            <a:ext cx="7667401" cy="567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9" name="Google Shape;319;p33"/>
          <p:cNvCxnSpPr/>
          <p:nvPr/>
        </p:nvCxnSpPr>
        <p:spPr>
          <a:xfrm flipH="1" rot="-8710192">
            <a:off x="6032013" y="3621298"/>
            <a:ext cx="869831" cy="2546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0" name="Google Shape;320;p33"/>
          <p:cNvCxnSpPr/>
          <p:nvPr/>
        </p:nvCxnSpPr>
        <p:spPr>
          <a:xfrm rot="-2089808">
            <a:off x="6032013" y="4764298"/>
            <a:ext cx="869831" cy="2546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21" name="Google Shape;321;p33"/>
          <p:cNvPicPr preferRelativeResize="0"/>
          <p:nvPr/>
        </p:nvPicPr>
        <p:blipFill rotWithShape="1">
          <a:blip r:embed="rId9">
            <a:alphaModFix/>
          </a:blip>
          <a:srcRect b="42730" l="7075" r="8085" t="11849"/>
          <a:stretch/>
        </p:blipFill>
        <p:spPr>
          <a:xfrm>
            <a:off x="1422475" y="4623124"/>
            <a:ext cx="715800" cy="284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3"/>
          <p:cNvPicPr preferRelativeResize="0"/>
          <p:nvPr/>
        </p:nvPicPr>
        <p:blipFill rotWithShape="1">
          <a:blip r:embed="rId10">
            <a:alphaModFix/>
          </a:blip>
          <a:srcRect b="21679" l="0" r="51238" t="0"/>
          <a:stretch/>
        </p:blipFill>
        <p:spPr>
          <a:xfrm>
            <a:off x="8343500" y="3166700"/>
            <a:ext cx="715800" cy="6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3"/>
          <p:cNvPicPr preferRelativeResize="0"/>
          <p:nvPr/>
        </p:nvPicPr>
        <p:blipFill rotWithShape="1">
          <a:blip r:embed="rId10">
            <a:alphaModFix/>
          </a:blip>
          <a:srcRect b="21679" l="51238" r="0" t="0"/>
          <a:stretch/>
        </p:blipFill>
        <p:spPr>
          <a:xfrm>
            <a:off x="8379400" y="4338800"/>
            <a:ext cx="715800" cy="64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3"/>
          <p:cNvSpPr txBox="1"/>
          <p:nvPr/>
        </p:nvSpPr>
        <p:spPr>
          <a:xfrm>
            <a:off x="376825" y="1510275"/>
            <a:ext cx="17616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basic </a:t>
            </a:r>
            <a:r>
              <a:rPr b="1"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gan</a:t>
            </a:r>
            <a:endParaRPr b="1" sz="2400"/>
          </a:p>
        </p:txBody>
      </p:sp>
      <p:pic>
        <p:nvPicPr>
          <p:cNvPr id="325" name="Google Shape;325;p3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642400" y="198374"/>
            <a:ext cx="5399999" cy="15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3"/>
          <p:cNvSpPr txBox="1"/>
          <p:nvPr/>
        </p:nvSpPr>
        <p:spPr>
          <a:xfrm>
            <a:off x="2221738" y="5954775"/>
            <a:ext cx="18594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“generator”</a:t>
            </a:r>
            <a:endParaRPr sz="22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33"/>
          <p:cNvSpPr txBox="1"/>
          <p:nvPr/>
        </p:nvSpPr>
        <p:spPr>
          <a:xfrm>
            <a:off x="6365655" y="5954775"/>
            <a:ext cx="26937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r>
              <a:rPr lang="it-IT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discriminator</a:t>
            </a:r>
            <a:r>
              <a:rPr lang="it-IT" sz="2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22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4"/>
          <p:cNvSpPr txBox="1"/>
          <p:nvPr>
            <p:ph type="title"/>
          </p:nvPr>
        </p:nvSpPr>
        <p:spPr>
          <a:xfrm>
            <a:off x="584200" y="380950"/>
            <a:ext cx="7829400" cy="9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enriching the model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-IT">
                <a:latin typeface="Century Gothic"/>
                <a:ea typeface="Century Gothic"/>
                <a:cs typeface="Century Gothic"/>
                <a:sym typeface="Century Gothic"/>
              </a:rPr>
              <a:t>gan variations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3" name="Google Shape;33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5278" y="2881337"/>
            <a:ext cx="1640547" cy="92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7626" y="3999350"/>
            <a:ext cx="918876" cy="163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4"/>
          <p:cNvPicPr preferRelativeResize="0"/>
          <p:nvPr/>
        </p:nvPicPr>
        <p:blipFill rotWithShape="1">
          <a:blip r:embed="rId3">
            <a:alphaModFix/>
          </a:blip>
          <a:srcRect b="47523" l="0" r="73298" t="0"/>
          <a:stretch/>
        </p:blipFill>
        <p:spPr>
          <a:xfrm>
            <a:off x="6484475" y="3033538"/>
            <a:ext cx="438051" cy="484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34"/>
          <p:cNvCxnSpPr/>
          <p:nvPr/>
        </p:nvCxnSpPr>
        <p:spPr>
          <a:xfrm flipH="1" rot="-8939530">
            <a:off x="2725497" y="4969296"/>
            <a:ext cx="869447" cy="2683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37" name="Google Shape;337;p34"/>
          <p:cNvPicPr preferRelativeResize="0"/>
          <p:nvPr/>
        </p:nvPicPr>
        <p:blipFill rotWithShape="1">
          <a:blip r:embed="rId5">
            <a:alphaModFix/>
          </a:blip>
          <a:srcRect b="15205" l="19508" r="19811" t="6375"/>
          <a:stretch/>
        </p:blipFill>
        <p:spPr>
          <a:xfrm>
            <a:off x="3712838" y="4491188"/>
            <a:ext cx="1468000" cy="147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4"/>
          <p:cNvPicPr preferRelativeResize="0"/>
          <p:nvPr/>
        </p:nvPicPr>
        <p:blipFill rotWithShape="1">
          <a:blip r:embed="rId6">
            <a:alphaModFix/>
          </a:blip>
          <a:srcRect b="18172" l="20867" r="21168" t="7472"/>
          <a:stretch/>
        </p:blipFill>
        <p:spPr>
          <a:xfrm>
            <a:off x="8306738" y="3620513"/>
            <a:ext cx="1402275" cy="1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4"/>
          <p:cNvPicPr preferRelativeResize="0"/>
          <p:nvPr/>
        </p:nvPicPr>
        <p:blipFill rotWithShape="1">
          <a:blip r:embed="rId7">
            <a:alphaModFix/>
          </a:blip>
          <a:srcRect b="47523" l="0" r="73298" t="0"/>
          <a:stretch/>
        </p:blipFill>
        <p:spPr>
          <a:xfrm>
            <a:off x="6482275" y="4938550"/>
            <a:ext cx="438051" cy="4842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>
              <a:srgbClr val="000000">
                <a:alpha val="23000"/>
              </a:srgbClr>
            </a:outerShdw>
          </a:effectLst>
        </p:spPr>
      </p:pic>
      <p:cxnSp>
        <p:nvCxnSpPr>
          <p:cNvPr id="340" name="Google Shape;340;p34"/>
          <p:cNvCxnSpPr/>
          <p:nvPr/>
        </p:nvCxnSpPr>
        <p:spPr>
          <a:xfrm flipH="1" rot="10800000">
            <a:off x="5270450" y="3316388"/>
            <a:ext cx="869400" cy="2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1" name="Google Shape;341;p34"/>
          <p:cNvCxnSpPr/>
          <p:nvPr/>
        </p:nvCxnSpPr>
        <p:spPr>
          <a:xfrm flipH="1" rot="10800000">
            <a:off x="5270450" y="5179325"/>
            <a:ext cx="869400" cy="2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2" name="Google Shape;342;p34"/>
          <p:cNvCxnSpPr/>
          <p:nvPr/>
        </p:nvCxnSpPr>
        <p:spPr>
          <a:xfrm flipH="1" rot="-8710192">
            <a:off x="7327413" y="3773698"/>
            <a:ext cx="869831" cy="2546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3" name="Google Shape;343;p34"/>
          <p:cNvCxnSpPr/>
          <p:nvPr/>
        </p:nvCxnSpPr>
        <p:spPr>
          <a:xfrm rot="-2089808">
            <a:off x="7327413" y="4916698"/>
            <a:ext cx="869831" cy="2546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44" name="Google Shape;344;p34"/>
          <p:cNvPicPr preferRelativeResize="0"/>
          <p:nvPr/>
        </p:nvPicPr>
        <p:blipFill rotWithShape="1">
          <a:blip r:embed="rId8">
            <a:alphaModFix/>
          </a:blip>
          <a:srcRect b="42730" l="7075" r="8085" t="11849"/>
          <a:stretch/>
        </p:blipFill>
        <p:spPr>
          <a:xfrm rot="1859993">
            <a:off x="2921560" y="4534942"/>
            <a:ext cx="715799" cy="284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4"/>
          <p:cNvPicPr preferRelativeResize="0"/>
          <p:nvPr/>
        </p:nvPicPr>
        <p:blipFill rotWithShape="1">
          <a:blip r:embed="rId9">
            <a:alphaModFix/>
          </a:blip>
          <a:srcRect b="21679" l="0" r="51238" t="0"/>
          <a:stretch/>
        </p:blipFill>
        <p:spPr>
          <a:xfrm>
            <a:off x="9638900" y="3319100"/>
            <a:ext cx="715800" cy="6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4"/>
          <p:cNvPicPr preferRelativeResize="0"/>
          <p:nvPr/>
        </p:nvPicPr>
        <p:blipFill rotWithShape="1">
          <a:blip r:embed="rId9">
            <a:alphaModFix/>
          </a:blip>
          <a:srcRect b="21679" l="51238" r="0" t="0"/>
          <a:stretch/>
        </p:blipFill>
        <p:spPr>
          <a:xfrm>
            <a:off x="9674800" y="4491200"/>
            <a:ext cx="715800" cy="64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4"/>
          <p:cNvSpPr txBox="1"/>
          <p:nvPr/>
        </p:nvSpPr>
        <p:spPr>
          <a:xfrm>
            <a:off x="376825" y="1510275"/>
            <a:ext cx="41880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onditional</a:t>
            </a: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gan</a:t>
            </a:r>
            <a:endParaRPr b="1" sz="2400"/>
          </a:p>
        </p:txBody>
      </p:sp>
      <p:pic>
        <p:nvPicPr>
          <p:cNvPr id="348" name="Google Shape;348;p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17622" y="6023639"/>
            <a:ext cx="715800" cy="8343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34"/>
          <p:cNvCxnSpPr/>
          <p:nvPr/>
        </p:nvCxnSpPr>
        <p:spPr>
          <a:xfrm rot="-1860470">
            <a:off x="2725497" y="6264696"/>
            <a:ext cx="869447" cy="2683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0" name="Google Shape;350;p34"/>
          <p:cNvSpPr txBox="1"/>
          <p:nvPr/>
        </p:nvSpPr>
        <p:spPr>
          <a:xfrm rot="-1776826">
            <a:off x="2688212" y="6168204"/>
            <a:ext cx="1203277" cy="3923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covariates</a:t>
            </a:r>
            <a:endParaRPr sz="1500"/>
          </a:p>
        </p:txBody>
      </p:sp>
      <p:pic>
        <p:nvPicPr>
          <p:cNvPr id="351" name="Google Shape;351;p34"/>
          <p:cNvPicPr preferRelativeResize="0"/>
          <p:nvPr/>
        </p:nvPicPr>
        <p:blipFill rotWithShape="1">
          <a:blip r:embed="rId11">
            <a:alphaModFix/>
          </a:blip>
          <a:srcRect b="29981" l="2629" r="0" t="0"/>
          <a:stretch/>
        </p:blipFill>
        <p:spPr>
          <a:xfrm>
            <a:off x="464775" y="1977025"/>
            <a:ext cx="8047625" cy="6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642400" y="198374"/>
            <a:ext cx="5399999" cy="15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NERAL LAYOUT FBK">
  <a:themeElements>
    <a:clrScheme name="Custom 2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66B2"/>
      </a:accent1>
      <a:accent2>
        <a:srgbClr val="C0C0C8"/>
      </a:accent2>
      <a:accent3>
        <a:srgbClr val="0066B2"/>
      </a:accent3>
      <a:accent4>
        <a:srgbClr val="0066B2"/>
      </a:accent4>
      <a:accent5>
        <a:srgbClr val="0066B2"/>
      </a:accent5>
      <a:accent6>
        <a:srgbClr val="0066B2"/>
      </a:accent6>
      <a:hlink>
        <a:srgbClr val="5E5E5E"/>
      </a:hlink>
      <a:folHlink>
        <a:srgbClr val="5E5E5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