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Lst>
  <p:notesMasterIdLst>
    <p:notesMasterId r:id="rId17"/>
  </p:notesMasterIdLst>
  <p:handoutMasterIdLst>
    <p:handoutMasterId r:id="rId18"/>
  </p:handoutMasterIdLst>
  <p:sldIdLst>
    <p:sldId id="471" r:id="rId7"/>
    <p:sldId id="1185" r:id="rId8"/>
    <p:sldId id="1170" r:id="rId9"/>
    <p:sldId id="1188" r:id="rId10"/>
    <p:sldId id="1178" r:id="rId11"/>
    <p:sldId id="1180" r:id="rId12"/>
    <p:sldId id="1187" r:id="rId13"/>
    <p:sldId id="1186" r:id="rId14"/>
    <p:sldId id="1176" r:id="rId15"/>
    <p:sldId id="262" r:id="rId16"/>
  </p:sldIdLst>
  <p:sldSz cx="9144000" cy="5143500" type="screen16x9"/>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E29"/>
    <a:srgbClr val="A7E719"/>
    <a:srgbClr val="FFD54F"/>
    <a:srgbClr val="2E7FC2"/>
    <a:srgbClr val="FFCC99"/>
    <a:srgbClr val="FFFF00"/>
    <a:srgbClr val="FF9933"/>
    <a:srgbClr val="2C91C4"/>
    <a:srgbClr val="F676B0"/>
    <a:srgbClr val="F67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Stile medio 3 - Color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97" autoAdjust="0"/>
    <p:restoredTop sz="94767" autoAdjust="0"/>
  </p:normalViewPr>
  <p:slideViewPr>
    <p:cSldViewPr snapToGrid="0">
      <p:cViewPr varScale="1">
        <p:scale>
          <a:sx n="147" d="100"/>
          <a:sy n="147" d="100"/>
        </p:scale>
        <p:origin x="192" y="5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AAB3D09-FD6D-7145-B8CC-0714C1EC332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D9137BA-27A7-7646-AD0B-713882740A3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608E53-1FCC-7B45-B2CE-64D8ECE4BC34}" type="datetimeFigureOut">
              <a:rPr lang="it-IT" smtClean="0"/>
              <a:t>24/06/24</a:t>
            </a:fld>
            <a:endParaRPr lang="it-IT"/>
          </a:p>
        </p:txBody>
      </p:sp>
      <p:sp>
        <p:nvSpPr>
          <p:cNvPr id="4" name="Segnaposto piè di pagina 3">
            <a:extLst>
              <a:ext uri="{FF2B5EF4-FFF2-40B4-BE49-F238E27FC236}">
                <a16:creationId xmlns:a16="http://schemas.microsoft.com/office/drawing/2014/main" id="{BE3A7793-42C8-114F-A4F3-495234EE949E}"/>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119E91ED-3DAA-DD40-A9DC-5F1EDDA6265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A020C0F-9A39-2940-80ED-AF053EDCD5D9}" type="slidenum">
              <a:rPr lang="it-IT" smtClean="0"/>
              <a:t>‹N›</a:t>
            </a:fld>
            <a:endParaRPr lang="it-IT"/>
          </a:p>
        </p:txBody>
      </p:sp>
    </p:spTree>
    <p:extLst>
      <p:ext uri="{BB962C8B-B14F-4D97-AF65-F5344CB8AC3E}">
        <p14:creationId xmlns:p14="http://schemas.microsoft.com/office/powerpoint/2010/main" val="1244385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3" y="2"/>
            <a:ext cx="2945659" cy="496332"/>
          </a:xfrm>
          <a:prstGeom prst="rect">
            <a:avLst/>
          </a:prstGeom>
          <a:noFill/>
          <a:ln w="9525">
            <a:noFill/>
            <a:miter lim="800000"/>
            <a:headEnd/>
            <a:tailEnd/>
          </a:ln>
          <a:effectLst/>
        </p:spPr>
        <p:txBody>
          <a:bodyPr vert="horz" wrap="square" lIns="90937" tIns="45469" rIns="90937" bIns="45469" numCol="1" anchor="t" anchorCtr="0" compatLnSpc="1">
            <a:prstTxWarp prst="textNoShape">
              <a:avLst/>
            </a:prstTxWarp>
          </a:bodyPr>
          <a:lstStyle>
            <a:lvl1pPr>
              <a:defRPr sz="1200"/>
            </a:lvl1pPr>
          </a:lstStyle>
          <a:p>
            <a:pPr>
              <a:defRPr/>
            </a:pPr>
            <a:endParaRPr lang="it-IT"/>
          </a:p>
        </p:txBody>
      </p:sp>
      <p:sp>
        <p:nvSpPr>
          <p:cNvPr id="9219" name="Rectangle 3"/>
          <p:cNvSpPr>
            <a:spLocks noGrp="1" noChangeArrowheads="1"/>
          </p:cNvSpPr>
          <p:nvPr>
            <p:ph type="dt" idx="1"/>
          </p:nvPr>
        </p:nvSpPr>
        <p:spPr bwMode="auto">
          <a:xfrm>
            <a:off x="3850445" y="2"/>
            <a:ext cx="2945659" cy="496332"/>
          </a:xfrm>
          <a:prstGeom prst="rect">
            <a:avLst/>
          </a:prstGeom>
          <a:noFill/>
          <a:ln w="9525">
            <a:noFill/>
            <a:miter lim="800000"/>
            <a:headEnd/>
            <a:tailEnd/>
          </a:ln>
          <a:effectLst/>
        </p:spPr>
        <p:txBody>
          <a:bodyPr vert="horz" wrap="square" lIns="90937" tIns="45469" rIns="90937" bIns="45469" numCol="1" anchor="t" anchorCtr="0" compatLnSpc="1">
            <a:prstTxWarp prst="textNoShape">
              <a:avLst/>
            </a:prstTxWarp>
          </a:bodyPr>
          <a:lstStyle>
            <a:lvl1pPr algn="r">
              <a:defRPr sz="1200"/>
            </a:lvl1pPr>
          </a:lstStyle>
          <a:p>
            <a:pPr>
              <a:defRPr/>
            </a:pPr>
            <a:endParaRPr lang="it-IT"/>
          </a:p>
        </p:txBody>
      </p:sp>
      <p:sp>
        <p:nvSpPr>
          <p:cNvPr id="7172" name="Rectangle 4"/>
          <p:cNvSpPr>
            <a:spLocks noGrp="1" noRot="1" noChangeAspect="1" noChangeArrowheads="1" noTextEdit="1"/>
          </p:cNvSpPr>
          <p:nvPr>
            <p:ph type="sldImg" idx="2"/>
          </p:nvPr>
        </p:nvSpPr>
        <p:spPr bwMode="auto">
          <a:xfrm>
            <a:off x="87313" y="742950"/>
            <a:ext cx="6624637" cy="372586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768" y="4715155"/>
            <a:ext cx="5438140" cy="4466987"/>
          </a:xfrm>
          <a:prstGeom prst="rect">
            <a:avLst/>
          </a:prstGeom>
          <a:noFill/>
          <a:ln w="9525">
            <a:noFill/>
            <a:miter lim="800000"/>
            <a:headEnd/>
            <a:tailEnd/>
          </a:ln>
          <a:effectLst/>
        </p:spPr>
        <p:txBody>
          <a:bodyPr vert="horz" wrap="square" lIns="90937" tIns="45469" rIns="90937" bIns="45469"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3" y="9428587"/>
            <a:ext cx="2945659" cy="496332"/>
          </a:xfrm>
          <a:prstGeom prst="rect">
            <a:avLst/>
          </a:prstGeom>
          <a:noFill/>
          <a:ln w="9525">
            <a:noFill/>
            <a:miter lim="800000"/>
            <a:headEnd/>
            <a:tailEnd/>
          </a:ln>
          <a:effectLst/>
        </p:spPr>
        <p:txBody>
          <a:bodyPr vert="horz" wrap="square" lIns="90937" tIns="45469" rIns="90937" bIns="45469" numCol="1" anchor="b" anchorCtr="0" compatLnSpc="1">
            <a:prstTxWarp prst="textNoShape">
              <a:avLst/>
            </a:prstTxWarp>
          </a:bodyPr>
          <a:lstStyle>
            <a:lvl1pPr>
              <a:defRPr sz="1200"/>
            </a:lvl1pPr>
          </a:lstStyle>
          <a:p>
            <a:pPr>
              <a:defRPr/>
            </a:pPr>
            <a:endParaRPr lang="it-IT"/>
          </a:p>
        </p:txBody>
      </p:sp>
      <p:sp>
        <p:nvSpPr>
          <p:cNvPr id="9223" name="Rectangle 7"/>
          <p:cNvSpPr>
            <a:spLocks noGrp="1" noChangeArrowheads="1"/>
          </p:cNvSpPr>
          <p:nvPr>
            <p:ph type="sldNum" sz="quarter" idx="5"/>
          </p:nvPr>
        </p:nvSpPr>
        <p:spPr bwMode="auto">
          <a:xfrm>
            <a:off x="3850445" y="9428587"/>
            <a:ext cx="2945659" cy="496332"/>
          </a:xfrm>
          <a:prstGeom prst="rect">
            <a:avLst/>
          </a:prstGeom>
          <a:noFill/>
          <a:ln w="9525">
            <a:noFill/>
            <a:miter lim="800000"/>
            <a:headEnd/>
            <a:tailEnd/>
          </a:ln>
          <a:effectLst/>
        </p:spPr>
        <p:txBody>
          <a:bodyPr vert="horz" wrap="square" lIns="90937" tIns="45469" rIns="90937" bIns="45469" numCol="1" anchor="b" anchorCtr="0" compatLnSpc="1">
            <a:prstTxWarp prst="textNoShape">
              <a:avLst/>
            </a:prstTxWarp>
          </a:bodyPr>
          <a:lstStyle>
            <a:lvl1pPr algn="r">
              <a:defRPr sz="1200"/>
            </a:lvl1pPr>
          </a:lstStyle>
          <a:p>
            <a:pPr>
              <a:defRPr/>
            </a:pPr>
            <a:fld id="{98EC1BB5-4B4A-463A-8B18-33D044861FF2}" type="slidenum">
              <a:rPr lang="it-IT"/>
              <a:pPr>
                <a:defRPr/>
              </a:pPr>
              <a:t>‹N›</a:t>
            </a:fld>
            <a:endParaRPr lang="it-IT"/>
          </a:p>
        </p:txBody>
      </p:sp>
    </p:spTree>
    <p:extLst>
      <p:ext uri="{BB962C8B-B14F-4D97-AF65-F5344CB8AC3E}">
        <p14:creationId xmlns:p14="http://schemas.microsoft.com/office/powerpoint/2010/main" val="35521503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a:ln/>
        </p:spPr>
      </p:sp>
      <p:sp>
        <p:nvSpPr>
          <p:cNvPr id="40962" name="Segnaposto note 2"/>
          <p:cNvSpPr>
            <a:spLocks noGrp="1"/>
          </p:cNvSpPr>
          <p:nvPr>
            <p:ph type="body" idx="1"/>
          </p:nvPr>
        </p:nvSpPr>
        <p:spPr>
          <a:noFill/>
          <a:ln/>
        </p:spPr>
        <p:txBody>
          <a:bodyPr/>
          <a:lstStyle/>
          <a:p>
            <a:pPr eaLnBrk="1" hangingPunct="1"/>
            <a:endParaRPr lang="it-IT"/>
          </a:p>
        </p:txBody>
      </p:sp>
      <p:sp>
        <p:nvSpPr>
          <p:cNvPr id="40963" name="Segnaposto numero diapositiva 3"/>
          <p:cNvSpPr>
            <a:spLocks noGrp="1"/>
          </p:cNvSpPr>
          <p:nvPr>
            <p:ph type="sldNum" sz="quarter" idx="5"/>
          </p:nvPr>
        </p:nvSpPr>
        <p:spPr>
          <a:noFill/>
        </p:spPr>
        <p:txBody>
          <a:bodyPr/>
          <a:lstStyle/>
          <a:p>
            <a:fld id="{C6A26DCB-50CB-4C52-BC76-A9252D42109A}" type="slidenum">
              <a:rPr lang="it-IT" smtClean="0"/>
              <a:pPr/>
              <a:t>1</a:t>
            </a:fld>
            <a:endParaRPr lang="it-IT"/>
          </a:p>
        </p:txBody>
      </p:sp>
    </p:spTree>
    <p:extLst>
      <p:ext uri="{BB962C8B-B14F-4D97-AF65-F5344CB8AC3E}">
        <p14:creationId xmlns:p14="http://schemas.microsoft.com/office/powerpoint/2010/main" val="17309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The  Data platform was designed and based on cloud architectures and services</a:t>
            </a:r>
            <a:r>
              <a:rPr lang="it-IT" sz="1800" dirty="0">
                <a:effectLst/>
                <a:latin typeface="Calibri" panose="020F0502020204030204" pitchFamily="34" charset="0"/>
                <a:ea typeface="Times New Roman" panose="02020603050405020304" pitchFamily="18" charset="0"/>
              </a:rPr>
              <a:t>. In </a:t>
            </a:r>
            <a:r>
              <a:rPr lang="it-IT" sz="1800" dirty="0" err="1">
                <a:effectLst/>
                <a:latin typeface="Calibri" panose="020F0502020204030204" pitchFamily="34" charset="0"/>
                <a:ea typeface="Times New Roman" panose="02020603050405020304" pitchFamily="18" charset="0"/>
              </a:rPr>
              <a:t>particulare</a:t>
            </a:r>
            <a:r>
              <a:rPr lang="it-IT" sz="1800" dirty="0">
                <a:effectLst/>
                <a:latin typeface="Calibri" panose="020F0502020204030204" pitchFamily="34" charset="0"/>
                <a:ea typeface="Times New Roman" panose="02020603050405020304" pitchFamily="18" charset="0"/>
              </a:rPr>
              <a:t> on Microsoft services.</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There are many benefits of cloud architecture for organizations, including: </a:t>
            </a:r>
            <a:endParaRPr lang="it-IT" sz="1800" dirty="0">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Times New Roman" panose="02020603050405020304" pitchFamily="18" charset="0"/>
              <a:buChar char="-"/>
            </a:pPr>
            <a:r>
              <a:rPr lang="en-GB" sz="1800" b="1" dirty="0">
                <a:effectLst/>
                <a:latin typeface="Calibri" panose="020F0502020204030204" pitchFamily="34" charset="0"/>
                <a:ea typeface="Times New Roman" panose="02020603050405020304" pitchFamily="18" charset="0"/>
                <a:cs typeface="Calibri" panose="020F0502020204030204" pitchFamily="34" charset="0"/>
              </a:rPr>
              <a:t>Cost-effective: </a:t>
            </a:r>
            <a:r>
              <a:rPr lang="en-GB" sz="1800" dirty="0">
                <a:effectLst/>
                <a:latin typeface="Calibri" panose="020F0502020204030204" pitchFamily="34" charset="0"/>
                <a:ea typeface="Times New Roman" panose="02020603050405020304" pitchFamily="18" charset="0"/>
                <a:cs typeface="Calibri" panose="020F0502020204030204" pitchFamily="34" charset="0"/>
              </a:rPr>
              <a:t>Dynamic provisioning allows you to optimize spending by paying only for the computing resources you use.</a:t>
            </a:r>
            <a:endParaRPr lang="it-IT" sz="1800" dirty="0">
              <a:effectLst/>
              <a:latin typeface="Calibri" panose="020F0502020204030204" pitchFamily="34"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GB" sz="1800" b="1" dirty="0">
                <a:effectLst/>
                <a:latin typeface="Calibri" panose="020F0502020204030204" pitchFamily="34" charset="0"/>
                <a:ea typeface="Times New Roman" panose="02020603050405020304" pitchFamily="18" charset="0"/>
                <a:cs typeface="Calibri" panose="020F0502020204030204" pitchFamily="34" charset="0"/>
              </a:rPr>
              <a:t>Faster time to market: </a:t>
            </a:r>
            <a:r>
              <a:rPr lang="en-US" sz="1800" dirty="0">
                <a:effectLst/>
                <a:latin typeface="Calibri" panose="020F0502020204030204" pitchFamily="34" charset="0"/>
                <a:ea typeface="Times New Roman" panose="02020603050405020304" pitchFamily="18" charset="0"/>
                <a:cs typeface="Calibri" panose="020F0502020204030204" pitchFamily="34" charset="0"/>
              </a:rPr>
              <a:t>no longer need to wait to procure, set up, and configure computing infrastructure</a:t>
            </a:r>
            <a:endParaRPr lang="it-IT" sz="1800" dirty="0">
              <a:effectLst/>
              <a:latin typeface="Calibri" panose="020F0502020204030204" pitchFamily="34"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Scalability: </a:t>
            </a:r>
            <a:r>
              <a:rPr lang="en-US" sz="1800" dirty="0">
                <a:effectLst/>
                <a:latin typeface="Calibri" panose="020F0502020204030204" pitchFamily="34" charset="0"/>
                <a:ea typeface="Times New Roman" panose="02020603050405020304" pitchFamily="18" charset="0"/>
                <a:cs typeface="Calibri" panose="020F0502020204030204" pitchFamily="34" charset="0"/>
              </a:rPr>
              <a:t>Cloud architectures give you more flexibility to scale computing resources up (or down) based on your infrastructure requirements.</a:t>
            </a:r>
            <a:endParaRPr lang="it-IT" sz="1800" dirty="0">
              <a:effectLst/>
              <a:latin typeface="Calibri" panose="020F0502020204030204" pitchFamily="34" charset="0"/>
              <a:ea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Strong security: </a:t>
            </a:r>
            <a:r>
              <a:rPr lang="en-US" sz="1800" dirty="0">
                <a:effectLst/>
                <a:latin typeface="Calibri" panose="020F0502020204030204" pitchFamily="34" charset="0"/>
                <a:ea typeface="Times New Roman" panose="02020603050405020304" pitchFamily="18" charset="0"/>
                <a:cs typeface="Calibri" panose="020F0502020204030204" pitchFamily="34" charset="0"/>
              </a:rPr>
              <a:t>Cloud service providers consistently upgrade and improve their security mechanisms to help secure your data, systems, and workloads.</a:t>
            </a:r>
            <a:endParaRPr lang="it-IT" sz="1800" dirty="0">
              <a:effectLst/>
              <a:latin typeface="Calibri" panose="020F0502020204030204" pitchFamily="34" charset="0"/>
              <a:ea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98EC1BB5-4B4A-463A-8B18-33D044861FF2}" type="slidenum">
              <a:rPr lang="it-IT" smtClean="0"/>
              <a:pPr>
                <a:defRPr/>
              </a:pPr>
              <a:t>3</a:t>
            </a:fld>
            <a:endParaRPr lang="it-IT"/>
          </a:p>
        </p:txBody>
      </p:sp>
    </p:spTree>
    <p:extLst>
      <p:ext uri="{BB962C8B-B14F-4D97-AF65-F5344CB8AC3E}">
        <p14:creationId xmlns:p14="http://schemas.microsoft.com/office/powerpoint/2010/main" val="258359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In </a:t>
            </a:r>
            <a:r>
              <a:rPr lang="it-IT" dirty="0" err="1"/>
              <a:t>this</a:t>
            </a:r>
            <a:r>
              <a:rPr lang="it-IT" dirty="0"/>
              <a:t> first step, the </a:t>
            </a:r>
            <a:r>
              <a:rPr lang="it-IT" dirty="0" err="1"/>
              <a:t>basic</a:t>
            </a:r>
            <a:r>
              <a:rPr lang="it-IT" dirty="0"/>
              <a:t> </a:t>
            </a:r>
            <a:r>
              <a:rPr lang="it-IT" dirty="0" err="1"/>
              <a:t>architecture</a:t>
            </a:r>
            <a:r>
              <a:rPr lang="it-IT" dirty="0"/>
              <a:t> of the Data Platform </a:t>
            </a:r>
            <a:r>
              <a:rPr lang="it-IT" dirty="0" err="1"/>
              <a:t>was</a:t>
            </a:r>
            <a:r>
              <a:rPr lang="it-IT" dirty="0"/>
              <a:t> </a:t>
            </a:r>
            <a:r>
              <a:rPr lang="it-IT" dirty="0" err="1"/>
              <a:t>designed</a:t>
            </a:r>
            <a:r>
              <a:rPr lang="it-IT" dirty="0"/>
              <a:t> and </a:t>
            </a:r>
            <a:r>
              <a:rPr lang="it-IT" dirty="0" err="1"/>
              <a:t>implemented</a:t>
            </a:r>
            <a:r>
              <a:rPr lang="it-IT" dirty="0"/>
              <a:t>.</a:t>
            </a:r>
          </a:p>
          <a:p>
            <a:r>
              <a:rPr lang="it-IT" dirty="0"/>
              <a:t>The Data </a:t>
            </a:r>
            <a:r>
              <a:rPr lang="it-IT" dirty="0" err="1"/>
              <a:t>ingestion</a:t>
            </a:r>
            <a:r>
              <a:rPr lang="it-IT" dirty="0"/>
              <a:t> </a:t>
            </a:r>
            <a:r>
              <a:rPr lang="it-IT" dirty="0" err="1"/>
              <a:t>block</a:t>
            </a:r>
            <a:r>
              <a:rPr lang="it-IT" dirty="0"/>
              <a:t> , </a:t>
            </a:r>
            <a:r>
              <a:rPr lang="it-IT" dirty="0" err="1"/>
              <a:t>called</a:t>
            </a:r>
            <a:r>
              <a:rPr lang="it-IT" dirty="0"/>
              <a:t> Azure Data </a:t>
            </a:r>
            <a:r>
              <a:rPr lang="it-IT" dirty="0" err="1"/>
              <a:t>Factory</a:t>
            </a:r>
            <a:r>
              <a:rPr lang="it-IT" dirty="0"/>
              <a:t>, </a:t>
            </a:r>
            <a:r>
              <a:rPr lang="it-IT" dirty="0" err="1"/>
              <a:t>was</a:t>
            </a:r>
            <a:r>
              <a:rPr lang="it-IT" dirty="0"/>
              <a:t> </a:t>
            </a:r>
            <a:r>
              <a:rPr lang="it-IT" dirty="0" err="1"/>
              <a:t>realised</a:t>
            </a:r>
            <a:r>
              <a:rPr lang="it-IT" dirty="0"/>
              <a:t> and the following data </a:t>
            </a:r>
            <a:r>
              <a:rPr lang="it-IT" dirty="0" err="1"/>
              <a:t>types</a:t>
            </a:r>
            <a:r>
              <a:rPr lang="it-IT" dirty="0"/>
              <a:t> </a:t>
            </a:r>
            <a:r>
              <a:rPr lang="it-IT" dirty="0" err="1"/>
              <a:t>were</a:t>
            </a:r>
            <a:r>
              <a:rPr lang="it-IT" dirty="0"/>
              <a:t> </a:t>
            </a:r>
            <a:r>
              <a:rPr lang="it-IT" dirty="0" err="1"/>
              <a:t>encoded</a:t>
            </a:r>
            <a:r>
              <a:rPr lang="it-IT" dirty="0"/>
              <a:t>:</a:t>
            </a:r>
          </a:p>
          <a:p>
            <a:r>
              <a:rPr lang="it-IT" dirty="0"/>
              <a:t>- </a:t>
            </a:r>
            <a:r>
              <a:rPr lang="it-IT" dirty="0" err="1"/>
              <a:t>Dicom</a:t>
            </a:r>
            <a:r>
              <a:rPr lang="it-IT" dirty="0"/>
              <a:t> images</a:t>
            </a:r>
          </a:p>
          <a:p>
            <a:r>
              <a:rPr lang="it-IT" dirty="0"/>
              <a:t>- </a:t>
            </a:r>
            <a:r>
              <a:rPr lang="it-IT" dirty="0" err="1"/>
              <a:t>Fastq</a:t>
            </a:r>
            <a:endParaRPr lang="it-IT" dirty="0"/>
          </a:p>
          <a:p>
            <a:r>
              <a:rPr lang="it-IT" dirty="0"/>
              <a:t>- </a:t>
            </a:r>
            <a:r>
              <a:rPr lang="it-IT" dirty="0" err="1"/>
              <a:t>eCRF</a:t>
            </a:r>
            <a:r>
              <a:rPr lang="it-IT" dirty="0"/>
              <a:t> format (Clinical Report Form) </a:t>
            </a:r>
            <a:r>
              <a:rPr lang="it-IT" dirty="0" err="1"/>
              <a:t>relating</a:t>
            </a:r>
            <a:r>
              <a:rPr lang="it-IT" dirty="0"/>
              <a:t> to the VICTORIA project</a:t>
            </a:r>
          </a:p>
          <a:p>
            <a:r>
              <a:rPr lang="it-IT" dirty="0"/>
              <a:t>- Digital </a:t>
            </a:r>
            <a:r>
              <a:rPr lang="it-IT" dirty="0" err="1"/>
              <a:t>Pathology</a:t>
            </a:r>
            <a:r>
              <a:rPr lang="it-IT" dirty="0"/>
              <a:t> images (TIFF format)</a:t>
            </a:r>
          </a:p>
          <a:p>
            <a:r>
              <a:rPr lang="it-IT" dirty="0" err="1"/>
              <a:t>This</a:t>
            </a:r>
            <a:r>
              <a:rPr lang="it-IT" dirty="0"/>
              <a:t> </a:t>
            </a:r>
            <a:r>
              <a:rPr lang="it-IT" dirty="0" err="1"/>
              <a:t>block</a:t>
            </a:r>
            <a:r>
              <a:rPr lang="it-IT" dirty="0"/>
              <a:t> </a:t>
            </a:r>
            <a:r>
              <a:rPr lang="it-IT" dirty="0" err="1"/>
              <a:t>will</a:t>
            </a:r>
            <a:r>
              <a:rPr lang="it-IT" dirty="0"/>
              <a:t> </a:t>
            </a:r>
            <a:r>
              <a:rPr lang="it-IT" dirty="0" err="1"/>
              <a:t>automatically</a:t>
            </a:r>
            <a:r>
              <a:rPr lang="it-IT" dirty="0"/>
              <a:t> </a:t>
            </a:r>
            <a:r>
              <a:rPr lang="it-IT" dirty="0" err="1"/>
              <a:t>extract</a:t>
            </a:r>
            <a:r>
              <a:rPr lang="it-IT" dirty="0"/>
              <a:t> the metadata </a:t>
            </a:r>
            <a:r>
              <a:rPr lang="it-IT" dirty="0" err="1"/>
              <a:t>related</a:t>
            </a:r>
            <a:r>
              <a:rPr lang="it-IT" dirty="0"/>
              <a:t> to the </a:t>
            </a:r>
            <a:r>
              <a:rPr lang="it-IT" dirty="0" err="1"/>
              <a:t>associated</a:t>
            </a:r>
            <a:r>
              <a:rPr lang="it-IT" dirty="0"/>
              <a:t> data </a:t>
            </a:r>
            <a:r>
              <a:rPr lang="it-IT" dirty="0" err="1"/>
              <a:t>types</a:t>
            </a:r>
            <a:r>
              <a:rPr lang="it-IT" dirty="0"/>
              <a:t>.</a:t>
            </a:r>
          </a:p>
          <a:p>
            <a:r>
              <a:rPr lang="it-IT" dirty="0"/>
              <a:t>The Data Storage, on the </a:t>
            </a:r>
            <a:r>
              <a:rPr lang="it-IT" dirty="0" err="1"/>
              <a:t>other</a:t>
            </a:r>
            <a:r>
              <a:rPr lang="it-IT" dirty="0"/>
              <a:t> hand, </a:t>
            </a:r>
            <a:r>
              <a:rPr lang="it-IT" dirty="0" err="1"/>
              <a:t>will</a:t>
            </a:r>
            <a:r>
              <a:rPr lang="it-IT" dirty="0"/>
              <a:t> </a:t>
            </a:r>
            <a:r>
              <a:rPr lang="it-IT" dirty="0" err="1"/>
              <a:t>contain</a:t>
            </a:r>
            <a:r>
              <a:rPr lang="it-IT" dirty="0"/>
              <a:t> </a:t>
            </a:r>
            <a:r>
              <a:rPr lang="it-IT" dirty="0" err="1"/>
              <a:t>all</a:t>
            </a:r>
            <a:r>
              <a:rPr lang="it-IT" dirty="0"/>
              <a:t> the data from the </a:t>
            </a:r>
            <a:r>
              <a:rPr lang="it-IT" dirty="0" err="1"/>
              <a:t>previous</a:t>
            </a:r>
            <a:r>
              <a:rPr lang="it-IT" dirty="0"/>
              <a:t> data sources.</a:t>
            </a:r>
          </a:p>
          <a:p>
            <a:r>
              <a:rPr lang="it-IT" dirty="0"/>
              <a:t>The data </a:t>
            </a:r>
            <a:r>
              <a:rPr lang="it-IT" dirty="0" err="1"/>
              <a:t>analysis</a:t>
            </a:r>
            <a:r>
              <a:rPr lang="it-IT" dirty="0"/>
              <a:t> tool, </a:t>
            </a:r>
            <a:r>
              <a:rPr lang="it-IT" dirty="0" err="1"/>
              <a:t>based</a:t>
            </a:r>
            <a:r>
              <a:rPr lang="it-IT" dirty="0"/>
              <a:t> on </a:t>
            </a:r>
            <a:r>
              <a:rPr lang="it-IT" dirty="0" err="1"/>
              <a:t>Databricks</a:t>
            </a:r>
            <a:r>
              <a:rPr lang="it-IT" dirty="0"/>
              <a:t>, </a:t>
            </a:r>
            <a:r>
              <a:rPr lang="it-IT" dirty="0" err="1"/>
              <a:t>was</a:t>
            </a:r>
            <a:r>
              <a:rPr lang="it-IT" dirty="0"/>
              <a:t> </a:t>
            </a:r>
            <a:r>
              <a:rPr lang="it-IT" dirty="0" err="1"/>
              <a:t>also</a:t>
            </a:r>
            <a:r>
              <a:rPr lang="it-IT" dirty="0"/>
              <a:t> </a:t>
            </a:r>
            <a:r>
              <a:rPr lang="it-IT" dirty="0" err="1"/>
              <a:t>configured</a:t>
            </a:r>
            <a:r>
              <a:rPr lang="it-IT" dirty="0"/>
              <a:t>.</a:t>
            </a:r>
          </a:p>
          <a:p>
            <a:r>
              <a:rPr lang="it-IT" dirty="0" err="1"/>
              <a:t>Finally</a:t>
            </a:r>
            <a:r>
              <a:rPr lang="it-IT" dirty="0"/>
              <a:t>, the Data </a:t>
            </a:r>
            <a:r>
              <a:rPr lang="it-IT" dirty="0" err="1"/>
              <a:t>Catalogue</a:t>
            </a:r>
            <a:r>
              <a:rPr lang="it-IT" dirty="0"/>
              <a:t> </a:t>
            </a:r>
            <a:r>
              <a:rPr lang="it-IT" dirty="0" err="1"/>
              <a:t>module</a:t>
            </a:r>
            <a:r>
              <a:rPr lang="it-IT" dirty="0"/>
              <a:t> </a:t>
            </a:r>
            <a:r>
              <a:rPr lang="it-IT" dirty="0" err="1"/>
              <a:t>was</a:t>
            </a:r>
            <a:r>
              <a:rPr lang="it-IT" dirty="0"/>
              <a:t> </a:t>
            </a:r>
            <a:r>
              <a:rPr lang="it-IT" dirty="0" err="1"/>
              <a:t>configured</a:t>
            </a:r>
            <a:r>
              <a:rPr lang="it-IT" dirty="0"/>
              <a:t> to </a:t>
            </a:r>
            <a:r>
              <a:rPr lang="it-IT" dirty="0" err="1"/>
              <a:t>organise</a:t>
            </a:r>
            <a:r>
              <a:rPr lang="it-IT" dirty="0"/>
              <a:t> </a:t>
            </a:r>
            <a:r>
              <a:rPr lang="it-IT" dirty="0" err="1"/>
              <a:t>all</a:t>
            </a:r>
            <a:r>
              <a:rPr lang="it-IT" dirty="0"/>
              <a:t> the metadata </a:t>
            </a:r>
            <a:r>
              <a:rPr lang="it-IT" dirty="0" err="1"/>
              <a:t>relating</a:t>
            </a:r>
            <a:r>
              <a:rPr lang="it-IT" dirty="0"/>
              <a:t> to the </a:t>
            </a:r>
            <a:r>
              <a:rPr lang="it-IT" dirty="0" err="1"/>
              <a:t>different</a:t>
            </a:r>
            <a:r>
              <a:rPr lang="it-IT" dirty="0"/>
              <a:t> </a:t>
            </a:r>
            <a:r>
              <a:rPr lang="it-IT" dirty="0" err="1"/>
              <a:t>types</a:t>
            </a:r>
            <a:r>
              <a:rPr lang="it-IT" dirty="0"/>
              <a:t> of </a:t>
            </a:r>
            <a:r>
              <a:rPr lang="it-IT" dirty="0" err="1"/>
              <a:t>structured</a:t>
            </a:r>
            <a:r>
              <a:rPr lang="it-IT" dirty="0"/>
              <a:t> and </a:t>
            </a:r>
            <a:r>
              <a:rPr lang="it-IT" dirty="0" err="1"/>
              <a:t>unstructured</a:t>
            </a:r>
            <a:r>
              <a:rPr lang="it-IT" dirty="0"/>
              <a:t> data </a:t>
            </a:r>
            <a:r>
              <a:rPr lang="it-IT" dirty="0" err="1"/>
              <a:t>stored</a:t>
            </a:r>
            <a:r>
              <a:rPr lang="it-IT" dirty="0"/>
              <a:t> on the Data Platform. </a:t>
            </a:r>
          </a:p>
          <a:p>
            <a:endParaRPr lang="it-IT" dirty="0"/>
          </a:p>
          <a:p>
            <a:endParaRPr lang="it-IT" dirty="0"/>
          </a:p>
        </p:txBody>
      </p:sp>
      <p:sp>
        <p:nvSpPr>
          <p:cNvPr id="4" name="Segnaposto numero diapositiva 3"/>
          <p:cNvSpPr>
            <a:spLocks noGrp="1"/>
          </p:cNvSpPr>
          <p:nvPr>
            <p:ph type="sldNum" sz="quarter" idx="5"/>
          </p:nvPr>
        </p:nvSpPr>
        <p:spPr/>
        <p:txBody>
          <a:bodyPr/>
          <a:lstStyle/>
          <a:p>
            <a:pPr>
              <a:defRPr/>
            </a:pPr>
            <a:fld id="{98EC1BB5-4B4A-463A-8B18-33D044861FF2}" type="slidenum">
              <a:rPr lang="it-IT" smtClean="0"/>
              <a:pPr>
                <a:defRPr/>
              </a:pPr>
              <a:t>5</a:t>
            </a:fld>
            <a:endParaRPr lang="it-IT"/>
          </a:p>
        </p:txBody>
      </p:sp>
    </p:spTree>
    <p:extLst>
      <p:ext uri="{BB962C8B-B14F-4D97-AF65-F5344CB8AC3E}">
        <p14:creationId xmlns:p14="http://schemas.microsoft.com/office/powerpoint/2010/main" val="369530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9"/>
          </p:nvPr>
        </p:nvSpPr>
        <p:spPr>
          <a:noFill/>
          <a:ln/>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a:defRPr/>
            </a:pPr>
            <a:fld id="{D593C271-C684-4EDA-AD6B-B87CC0FC9714}" type="slidenum">
              <a:rPr lang="en-US" smtClean="0"/>
              <a:pPr>
                <a:defRPr/>
              </a:pPr>
              <a:t>9</a:t>
            </a:fld>
            <a:endParaRPr lang="en-US"/>
          </a:p>
        </p:txBody>
      </p:sp>
    </p:spTree>
    <p:extLst>
      <p:ext uri="{BB962C8B-B14F-4D97-AF65-F5344CB8AC3E}">
        <p14:creationId xmlns:p14="http://schemas.microsoft.com/office/powerpoint/2010/main" val="336403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A41633A9-B67F-0A4B-B9C4-393F76E4809B}" type="datetime1">
              <a:rPr lang="it-IT" smtClean="0"/>
              <a:t>24/06/24</a:t>
            </a:fld>
            <a:endParaRPr lang="it-IT"/>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C75A2637-A66E-4B55-8AC1-F41442B1C07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200151"/>
            <a:ext cx="8229600" cy="3394472"/>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8823AF9C-30F4-5D40-8429-EEF4CAAF24A1}" type="datetime1">
              <a:rPr lang="it-IT" smtClean="0"/>
              <a:t>24/06/24</a:t>
            </a:fld>
            <a:endParaRPr lang="it-IT"/>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34C1B464-3F6A-4328-8158-213209A38D2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26E4F1BC-B640-6049-B9E2-3DBA31B52248}" type="datetime1">
              <a:rPr lang="it-IT" smtClean="0"/>
              <a:t>24/06/24</a:t>
            </a:fld>
            <a:endParaRPr lang="it-IT"/>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74CD6AE6-1769-46D3-B0B7-E359424D987C}"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ctrTitle"/>
          </p:nvPr>
        </p:nvSpPr>
        <p:spPr>
          <a:xfrm>
            <a:off x="379413" y="228600"/>
            <a:ext cx="8458200" cy="457200"/>
          </a:xfrm>
          <a:prstGeom prst="rect">
            <a:avLst/>
          </a:prstGeom>
        </p:spPr>
        <p:txBody>
          <a:bodyPr lIns="0" tIns="0" rIns="0" bIns="0" anchor="t" anchorCtr="0"/>
          <a:lstStyle>
            <a:lvl1pPr algn="l">
              <a:lnSpc>
                <a:spcPct val="90000"/>
              </a:lnSpc>
              <a:defRPr sz="32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379413" y="990600"/>
            <a:ext cx="8458200" cy="3429000"/>
          </a:xfrm>
          <a:prstGeom prst="rect">
            <a:avLst/>
          </a:prstGeom>
        </p:spPr>
        <p:txBody>
          <a:bodyPr vert="horz" lIns="0" tIns="0" rIns="0" bIns="0"/>
          <a:lstStyle>
            <a:lvl1pPr marL="228600" indent="-228600">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marL="1084263" indent="-169863">
              <a:spcBef>
                <a:spcPts val="300"/>
              </a:spcBef>
              <a:buClr>
                <a:schemeClr val="tx2"/>
              </a:buClr>
              <a:defRPr sz="1600">
                <a:solidFill>
                  <a:schemeClr val="bg2"/>
                </a:solidFill>
              </a:defRPr>
            </a:lvl3pPr>
            <a:lvl4pPr marL="1430338" indent="-168275">
              <a:spcBef>
                <a:spcPts val="300"/>
              </a:spcBef>
              <a:buClr>
                <a:schemeClr val="tx2"/>
              </a:buClr>
              <a:defRPr sz="1200">
                <a:solidFill>
                  <a:schemeClr val="bg2"/>
                </a:solidFill>
              </a:defRPr>
            </a:lvl4pPr>
            <a:lvl5pPr marL="1770063" indent="-169863">
              <a:spcBef>
                <a:spcPts val="300"/>
              </a:spcBef>
              <a:buClr>
                <a:schemeClr val="tx2"/>
              </a:buClr>
              <a:buFont typeface="Arial"/>
              <a:buChar cha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33918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CDB39B-8BA4-FE46-9995-51245F0CC3E2}"/>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92BD42B-B16D-C940-822C-BD3A2901130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003DAEF-7D35-264F-9B91-9F4AF50B49D8}"/>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BBCFFBB3-B930-8146-930D-01C1021AAD9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8EED00-8C9F-BE4E-8C77-B6D1339C252B}"/>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339765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4B09FC-F05D-E241-80E3-D043A9C0AF8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09C8622-0D37-184F-BB4D-F88F2CC9A81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381EBA-E95D-A54C-9422-43EF2DC2E4C1}"/>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70D4D6CD-47F2-5943-BFA5-79F8DB2C8E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54DBC3-5B8B-8846-BE3B-4306EB0DB6CF}"/>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218820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2DC64-2072-2240-B764-DF419543295E}"/>
              </a:ext>
            </a:extLst>
          </p:cNvPr>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D22EDA1-C98A-1245-B0FF-D885CAD0859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E5735F4-1191-8348-8FFD-BA5F961ABFBA}"/>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4AAAD57B-3DF5-3649-B3E7-0714785A87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FA4C73-E36C-3F44-A40D-45E46F85DCC6}"/>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3974871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0656D-2600-5349-842C-492EA68C94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AC27B9-2250-2A47-BF69-81D653B503BB}"/>
              </a:ext>
            </a:extLst>
          </p:cNvPr>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F566380-BD1A-A943-964C-4D3EDACF2436}"/>
              </a:ext>
            </a:extLst>
          </p:cNvPr>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59C99FD-46A4-8343-8A3A-91AA3837ED1D}"/>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6" name="Segnaposto piè di pagina 5">
            <a:extLst>
              <a:ext uri="{FF2B5EF4-FFF2-40B4-BE49-F238E27FC236}">
                <a16:creationId xmlns:a16="http://schemas.microsoft.com/office/drawing/2014/main" id="{15219D16-4AAD-B245-9982-9F1592BCCA1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F7C217A-047A-E245-B799-AF53745EEB28}"/>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123316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53248F-345F-E94D-B2C4-3C3835008B98}"/>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D2F1CE-7D40-864E-B042-DB3636BA548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AA3A761-16E6-9441-A424-85C8612BEABE}"/>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F22A681-0AC1-004C-8B77-6C71D0C829B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66CCAFB-7BE2-4747-9D77-BD6DEF43D76A}"/>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D2C3B18-03DC-B04A-BFC2-CDF740DE30B7}"/>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8" name="Segnaposto piè di pagina 7">
            <a:extLst>
              <a:ext uri="{FF2B5EF4-FFF2-40B4-BE49-F238E27FC236}">
                <a16:creationId xmlns:a16="http://schemas.microsoft.com/office/drawing/2014/main" id="{B7581386-EE37-3F44-BD1C-CC72DFF1CFA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50DB7AC-3E33-8E45-A40C-88D1377AFB80}"/>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2729735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022B3-0E08-1641-9012-76E0BE42B30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3107194-C268-DA44-824C-520AF8ED2CDE}"/>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4" name="Segnaposto piè di pagina 3">
            <a:extLst>
              <a:ext uri="{FF2B5EF4-FFF2-40B4-BE49-F238E27FC236}">
                <a16:creationId xmlns:a16="http://schemas.microsoft.com/office/drawing/2014/main" id="{AAD9EF93-A2CE-3E45-B2D2-F23A3CD4B43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68B4554-9B96-CF44-AEAB-6CEF209DA398}"/>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328963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37C7887-E768-D54D-9C35-1C8BE37C17A7}"/>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3" name="Segnaposto piè di pagina 2">
            <a:extLst>
              <a:ext uri="{FF2B5EF4-FFF2-40B4-BE49-F238E27FC236}">
                <a16:creationId xmlns:a16="http://schemas.microsoft.com/office/drawing/2014/main" id="{8CF91ECD-AE54-FC41-B34F-DDFFC15D4F5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7994D9B-EA40-C545-A063-9628ED0721AD}"/>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16221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200151"/>
            <a:ext cx="8229600" cy="339447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73AB367A-B1F2-9540-942B-FF3D88CBC747}" type="datetime1">
              <a:rPr lang="it-IT" smtClean="0"/>
              <a:t>24/06/24</a:t>
            </a:fld>
            <a:endParaRPr lang="it-IT"/>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9A1BD4BA-5D5A-4720-BF4C-60D5FEE34ADB}"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9CA5A-9DB2-7449-AAA2-0DDDF97814FF}"/>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E63FFF-45C5-F741-9CD4-8C271D14FF8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3B68F01-1511-4842-9DA7-72F79668EB5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8CC5BA-E3EF-9B44-9596-3D5F31A31ACD}"/>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6" name="Segnaposto piè di pagina 5">
            <a:extLst>
              <a:ext uri="{FF2B5EF4-FFF2-40B4-BE49-F238E27FC236}">
                <a16:creationId xmlns:a16="http://schemas.microsoft.com/office/drawing/2014/main" id="{2D3DFD6D-88F8-644B-BDC8-C515E0686A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8FAA1F9-9EC7-8E46-B87B-89DDC66F36FE}"/>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3377337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56609-D11C-6547-82BD-23AC0D471022}"/>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FDC53A6-5125-0C48-8F2B-909DD5C9C53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B6E109A5-D6C1-E643-BC82-A9F8213F247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A3F1B8D-27F2-7544-BFE2-A07DE19B4A30}"/>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6" name="Segnaposto piè di pagina 5">
            <a:extLst>
              <a:ext uri="{FF2B5EF4-FFF2-40B4-BE49-F238E27FC236}">
                <a16:creationId xmlns:a16="http://schemas.microsoft.com/office/drawing/2014/main" id="{4B225A6B-C92D-8C42-BAD6-9567126525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B7EA5C-FD8C-7B45-8933-DA0383CBB2DE}"/>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199401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AA34B-FE02-9F43-9CAB-4C1C231F7B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8478FB-6673-0147-99BC-3618EFDD07C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755150-D419-6243-BB12-5E2BDF4238E8}"/>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9D4B0A0E-F279-9A48-9239-5CE061094C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2F73AD-1517-3A4E-B7F8-86ABD7994D59}"/>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245938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871F064-53C1-A845-9B50-A259C2DBFFE3}"/>
              </a:ext>
            </a:extLst>
          </p:cNvPr>
          <p:cNvSpPr>
            <a:spLocks noGrp="1"/>
          </p:cNvSpPr>
          <p:nvPr>
            <p:ph type="title" orient="vert"/>
          </p:nvPr>
        </p:nvSpPr>
        <p:spPr>
          <a:xfrm>
            <a:off x="6543675"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D45AC93-996E-FE4B-9C29-B60AF1022B2A}"/>
              </a:ext>
            </a:extLst>
          </p:cNvPr>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47817-BCEA-8C4C-B99B-7D5087D7DC4D}"/>
              </a:ext>
            </a:extLst>
          </p:cNvPr>
          <p:cNvSpPr>
            <a:spLocks noGrp="1"/>
          </p:cNvSpPr>
          <p:nvPr>
            <p:ph type="dt" sz="half" idx="10"/>
          </p:nvPr>
        </p:nvSpPr>
        <p:spPr/>
        <p:txBody>
          <a:body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66D0171E-2AB0-104A-8878-EDD46F581E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6D87A5-ECA0-2F45-B028-9B68278FF1BD}"/>
              </a:ext>
            </a:extLst>
          </p:cNvPr>
          <p:cNvSpPr>
            <a:spLocks noGrp="1"/>
          </p:cNvSpPr>
          <p:nvPr>
            <p:ph type="sldNum" sz="quarter" idx="12"/>
          </p:nvPr>
        </p:nvSpPr>
        <p:spPr/>
        <p:txBody>
          <a:bodyPr/>
          <a:lstStyle/>
          <a:p>
            <a:fld id="{37AFCF46-885E-BF41-AF2C-57E1565E6471}" type="slidenum">
              <a:rPr lang="it-IT" smtClean="0"/>
              <a:t>‹N›</a:t>
            </a:fld>
            <a:endParaRPr lang="it-IT"/>
          </a:p>
        </p:txBody>
      </p:sp>
    </p:spTree>
    <p:extLst>
      <p:ext uri="{BB962C8B-B14F-4D97-AF65-F5344CB8AC3E}">
        <p14:creationId xmlns:p14="http://schemas.microsoft.com/office/powerpoint/2010/main" val="217082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Cover_green_logo">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314" y="2124435"/>
            <a:ext cx="5703886" cy="911610"/>
          </a:xfrm>
          <a:prstGeom prst="rect">
            <a:avLst/>
          </a:prstGeom>
        </p:spPr>
        <p:txBody>
          <a:bodyPr lIns="0" tIns="0" rIns="0" bIns="0" anchor="ctr">
            <a:noAutofit/>
          </a:bodyPr>
          <a:lstStyle>
            <a:lvl1pPr algn="l" defTabSz="914400" rtl="0" eaLnBrk="1" latinLnBrk="0" hangingPunct="1">
              <a:lnSpc>
                <a:spcPct val="80000"/>
              </a:lnSpc>
              <a:spcBef>
                <a:spcPct val="0"/>
              </a:spcBef>
              <a:buNone/>
              <a:defRPr lang="it-IT" sz="3600" i="0" u="none" kern="1200" cap="all" spc="0" dirty="0" smtClean="0">
                <a:solidFill>
                  <a:srgbClr val="FFFFFF"/>
                </a:solidFill>
                <a:latin typeface="Arial Black"/>
                <a:ea typeface="+mj-ea"/>
                <a:cs typeface="Arial Black"/>
              </a:defRPr>
            </a:lvl1pPr>
          </a:lstStyle>
          <a:p>
            <a:r>
              <a:rPr lang="en-GB" noProof="0"/>
              <a:t>YOUR presentation </a:t>
            </a:r>
            <a:br>
              <a:rPr lang="en-GB" noProof="0"/>
            </a:br>
            <a:r>
              <a:rPr lang="en-GB" noProof="0"/>
              <a:t>TITLE HERE</a:t>
            </a:r>
          </a:p>
        </p:txBody>
      </p:sp>
      <p:sp>
        <p:nvSpPr>
          <p:cNvPr id="12" name="Subtitle 2"/>
          <p:cNvSpPr>
            <a:spLocks noGrp="1"/>
          </p:cNvSpPr>
          <p:nvPr>
            <p:ph type="subTitle" idx="1" hasCustomPrompt="1"/>
          </p:nvPr>
        </p:nvSpPr>
        <p:spPr>
          <a:xfrm>
            <a:off x="468315" y="3514340"/>
            <a:ext cx="5703886" cy="287639"/>
          </a:xfrm>
          <a:prstGeom prst="rect">
            <a:avLst/>
          </a:prstGeom>
        </p:spPr>
        <p:txBody>
          <a:bodyPr lIns="0" bIns="0" anchor="t">
            <a:noAutofit/>
          </a:bodyPr>
          <a:lstStyle>
            <a:lvl1pPr marL="0" indent="0" algn="l">
              <a:buNone/>
              <a:defRPr sz="1100" b="1" cap="none">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Day Month Year.</a:t>
            </a:r>
          </a:p>
        </p:txBody>
      </p:sp>
      <p:sp>
        <p:nvSpPr>
          <p:cNvPr id="4" name="Text Placeholder 3">
            <a:extLst>
              <a:ext uri="{FF2B5EF4-FFF2-40B4-BE49-F238E27FC236}">
                <a16:creationId xmlns:a16="http://schemas.microsoft.com/office/drawing/2014/main" id="{270B187C-23C7-5E47-B4ED-604D4FB32A05}"/>
              </a:ext>
            </a:extLst>
          </p:cNvPr>
          <p:cNvSpPr>
            <a:spLocks noGrp="1"/>
          </p:cNvSpPr>
          <p:nvPr>
            <p:ph type="body" sz="quarter" idx="10" hasCustomPrompt="1"/>
          </p:nvPr>
        </p:nvSpPr>
        <p:spPr>
          <a:xfrm>
            <a:off x="468314" y="3121190"/>
            <a:ext cx="5703886" cy="293687"/>
          </a:xfrm>
          <a:prstGeom prst="rect">
            <a:avLst/>
          </a:prstGeom>
        </p:spPr>
        <p:txBody>
          <a:bodyPr lIns="0">
            <a:noAutofit/>
          </a:bodyPr>
          <a:lstStyle>
            <a:lvl1pPr marL="0" indent="0">
              <a:buNone/>
              <a:defRPr sz="2000" b="1" i="0" cap="all" baseline="0">
                <a:solidFill>
                  <a:schemeClr val="bg1"/>
                </a:solidFill>
                <a:latin typeface="Arial Black" panose="020B0604020202020204" pitchFamily="34" charset="0"/>
                <a:cs typeface="Arial Black" panose="020B0604020202020204" pitchFamily="34" charset="0"/>
              </a:defRPr>
            </a:lvl1pPr>
          </a:lstStyle>
          <a:p>
            <a:pPr lvl="0"/>
            <a:r>
              <a:rPr lang="en-GB" noProof="0" dirty="0"/>
              <a:t>YOUR SUBTITLE HERE</a:t>
            </a:r>
          </a:p>
        </p:txBody>
      </p:sp>
      <p:sp>
        <p:nvSpPr>
          <p:cNvPr id="10" name="Text Placeholder 9">
            <a:extLst>
              <a:ext uri="{FF2B5EF4-FFF2-40B4-BE49-F238E27FC236}">
                <a16:creationId xmlns:a16="http://schemas.microsoft.com/office/drawing/2014/main" id="{4CD73AC0-FFAC-7342-B1E8-71AF09D8DA7A}"/>
              </a:ext>
            </a:extLst>
          </p:cNvPr>
          <p:cNvSpPr>
            <a:spLocks noGrp="1"/>
          </p:cNvSpPr>
          <p:nvPr>
            <p:ph type="body" sz="quarter" idx="11" hasCustomPrompt="1"/>
          </p:nvPr>
        </p:nvSpPr>
        <p:spPr>
          <a:xfrm>
            <a:off x="468314" y="4605391"/>
            <a:ext cx="5903912" cy="198384"/>
          </a:xfrm>
          <a:prstGeom prst="rect">
            <a:avLst/>
          </a:prstGeom>
        </p:spPr>
        <p:txBody>
          <a:bodyPr lIns="0">
            <a:normAutofit/>
          </a:bodyPr>
          <a:lstStyle>
            <a:lvl1pPr marL="0" indent="0">
              <a:buNone/>
              <a:defRPr sz="1100">
                <a:solidFill>
                  <a:schemeClr val="bg1"/>
                </a:solidFill>
              </a:defRPr>
            </a:lvl1pPr>
          </a:lstStyle>
          <a:p>
            <a:pPr lvl="0"/>
            <a:r>
              <a:rPr lang="en-GB" noProof="0"/>
              <a:t>Presentation's Speaker</a:t>
            </a:r>
          </a:p>
        </p:txBody>
      </p:sp>
      <p:pic>
        <p:nvPicPr>
          <p:cNvPr id="11" name="Bild 6" descr="Bild 6">
            <a:extLst>
              <a:ext uri="{FF2B5EF4-FFF2-40B4-BE49-F238E27FC236}">
                <a16:creationId xmlns:a16="http://schemas.microsoft.com/office/drawing/2014/main" id="{F82E7A49-E496-294E-AC15-F7AC3F753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4" y="356705"/>
            <a:ext cx="739674" cy="198384"/>
          </a:xfrm>
          <a:prstGeom prst="rect">
            <a:avLst/>
          </a:prstGeom>
          <a:ln w="12700">
            <a:miter lim="400000"/>
          </a:ln>
        </p:spPr>
      </p:pic>
    </p:spTree>
    <p:extLst>
      <p:ext uri="{BB962C8B-B14F-4D97-AF65-F5344CB8AC3E}">
        <p14:creationId xmlns:p14="http://schemas.microsoft.com/office/powerpoint/2010/main" val="209207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bg1">
            <a:alpha val="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84294-7BB9-9848-8DC0-5B5A4882F4C3}"/>
              </a:ext>
            </a:extLst>
          </p:cNvPr>
          <p:cNvSpPr>
            <a:spLocks noGrp="1"/>
          </p:cNvSpPr>
          <p:nvPr>
            <p:ph type="title" hasCustomPrompt="1"/>
          </p:nvPr>
        </p:nvSpPr>
        <p:spPr>
          <a:xfrm>
            <a:off x="462262" y="339726"/>
            <a:ext cx="5909963" cy="179387"/>
          </a:xfrm>
          <a:prstGeom prst="rect">
            <a:avLst/>
          </a:prstGeom>
        </p:spPr>
        <p:txBody>
          <a:bodyPr lIns="0" tIns="0" rIns="0" bIns="0" anchor="t">
            <a:noAutofit/>
          </a:bodyPr>
          <a:lstStyle>
            <a:lvl1pPr>
              <a:defRPr sz="1600" b="1" i="0" cap="all" baseline="0">
                <a:latin typeface="Arial Black" panose="020B0604020202020204" pitchFamily="34" charset="0"/>
                <a:cs typeface="Arial Black" panose="020B0604020202020204" pitchFamily="34" charset="0"/>
              </a:defRPr>
            </a:lvl1pPr>
          </a:lstStyle>
          <a:p>
            <a:r>
              <a:rPr lang="en-GB" noProof="0"/>
              <a:t>slide title</a:t>
            </a:r>
          </a:p>
        </p:txBody>
      </p:sp>
      <p:sp>
        <p:nvSpPr>
          <p:cNvPr id="5" name="Segnaposto numero diapositiva 4">
            <a:extLst>
              <a:ext uri="{FF2B5EF4-FFF2-40B4-BE49-F238E27FC236}">
                <a16:creationId xmlns:a16="http://schemas.microsoft.com/office/drawing/2014/main" id="{768FD5E2-33AC-8847-91BB-E3A137D089B8}"/>
              </a:ext>
            </a:extLst>
          </p:cNvPr>
          <p:cNvSpPr>
            <a:spLocks noGrp="1"/>
          </p:cNvSpPr>
          <p:nvPr>
            <p:ph type="sldNum" sz="quarter" idx="12"/>
          </p:nvPr>
        </p:nvSpPr>
        <p:spPr>
          <a:xfrm>
            <a:off x="468313" y="4803775"/>
            <a:ext cx="1913380" cy="140365"/>
          </a:xfrm>
          <a:prstGeom prst="rect">
            <a:avLst/>
          </a:prstGeom>
        </p:spPr>
        <p:txBody>
          <a:bodyPr lIns="0" tIns="0" rIns="0" bIns="0" anchor="t"/>
          <a:lstStyle>
            <a:lvl1pPr algn="l">
              <a:defRPr sz="700">
                <a:solidFill>
                  <a:schemeClr val="tx1"/>
                </a:solidFill>
              </a:defRPr>
            </a:lvl1pPr>
          </a:lstStyle>
          <a:p>
            <a:fld id="{ABA2C2F3-668E-8445-AF97-0721AE8CBE45}" type="slidenum">
              <a:rPr lang="it-IT" smtClean="0"/>
              <a:pPr/>
              <a:t>‹N›</a:t>
            </a:fld>
            <a:endParaRPr lang="it-IT"/>
          </a:p>
        </p:txBody>
      </p:sp>
      <p:sp>
        <p:nvSpPr>
          <p:cNvPr id="7" name="Segnaposto testo 6">
            <a:extLst>
              <a:ext uri="{FF2B5EF4-FFF2-40B4-BE49-F238E27FC236}">
                <a16:creationId xmlns:a16="http://schemas.microsoft.com/office/drawing/2014/main" id="{DC214D43-C7FB-CC4C-A81B-E7398DD5A659}"/>
              </a:ext>
            </a:extLst>
          </p:cNvPr>
          <p:cNvSpPr>
            <a:spLocks noGrp="1"/>
          </p:cNvSpPr>
          <p:nvPr>
            <p:ph type="body" sz="quarter" idx="13" hasCustomPrompt="1"/>
          </p:nvPr>
        </p:nvSpPr>
        <p:spPr>
          <a:xfrm>
            <a:off x="468313" y="615424"/>
            <a:ext cx="5903912" cy="129252"/>
          </a:xfrm>
          <a:prstGeom prst="rect">
            <a:avLst/>
          </a:prstGeom>
        </p:spPr>
        <p:txBody>
          <a:bodyPr lIns="0" tIns="0" rIns="0" bIns="0">
            <a:noAutofit/>
          </a:bodyPr>
          <a:lstStyle>
            <a:lvl1pPr marL="0" indent="0">
              <a:buNone/>
              <a:defRPr sz="1100">
                <a:solidFill>
                  <a:schemeClr val="bg2"/>
                </a:solidFill>
              </a:defRPr>
            </a:lvl1pPr>
          </a:lstStyle>
          <a:p>
            <a:r>
              <a:rPr lang="en-GB" noProof="0"/>
              <a:t>Subtitle</a:t>
            </a:r>
          </a:p>
        </p:txBody>
      </p:sp>
      <p:sp>
        <p:nvSpPr>
          <p:cNvPr id="8" name="Segnaposto testo 6">
            <a:extLst>
              <a:ext uri="{FF2B5EF4-FFF2-40B4-BE49-F238E27FC236}">
                <a16:creationId xmlns:a16="http://schemas.microsoft.com/office/drawing/2014/main" id="{837DB2E2-07E7-9348-B2AF-5C13F5521EA4}"/>
              </a:ext>
            </a:extLst>
          </p:cNvPr>
          <p:cNvSpPr>
            <a:spLocks noGrp="1"/>
          </p:cNvSpPr>
          <p:nvPr>
            <p:ph type="body" sz="quarter" idx="14" hasCustomPrompt="1"/>
          </p:nvPr>
        </p:nvSpPr>
        <p:spPr>
          <a:xfrm>
            <a:off x="462261" y="2002231"/>
            <a:ext cx="5909963" cy="454738"/>
          </a:xfrm>
          <a:prstGeom prst="rect">
            <a:avLst/>
          </a:prstGeo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00" b="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noProof="0"/>
              <a:t>Lorem ipsum dolor sit amet, consectetur adipiscing elit, sed do eiusmod tempor incididunt ut labore et dolore magna aliqua. </a:t>
            </a:r>
          </a:p>
        </p:txBody>
      </p:sp>
      <p:sp>
        <p:nvSpPr>
          <p:cNvPr id="9" name="Segnaposto testo 6">
            <a:extLst>
              <a:ext uri="{FF2B5EF4-FFF2-40B4-BE49-F238E27FC236}">
                <a16:creationId xmlns:a16="http://schemas.microsoft.com/office/drawing/2014/main" id="{A2D4E497-F395-FB44-94DE-38C957EFFF18}"/>
              </a:ext>
            </a:extLst>
          </p:cNvPr>
          <p:cNvSpPr>
            <a:spLocks noGrp="1"/>
          </p:cNvSpPr>
          <p:nvPr>
            <p:ph type="body" sz="quarter" idx="15" hasCustomPrompt="1"/>
          </p:nvPr>
        </p:nvSpPr>
        <p:spPr>
          <a:xfrm>
            <a:off x="468313" y="2682532"/>
            <a:ext cx="5903911" cy="638125"/>
          </a:xfrm>
          <a:prstGeom prst="rect">
            <a:avLst/>
          </a:prstGeom>
        </p:spPr>
        <p:txBody>
          <a:bodyPr lIns="0" tIns="0" rIns="0" bIns="0">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100" baseline="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noProof="0"/>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Segnaposto testo 6">
            <a:extLst>
              <a:ext uri="{FF2B5EF4-FFF2-40B4-BE49-F238E27FC236}">
                <a16:creationId xmlns:a16="http://schemas.microsoft.com/office/drawing/2014/main" id="{AE8928D3-DB78-8F4B-A276-9D5315B2C186}"/>
              </a:ext>
            </a:extLst>
          </p:cNvPr>
          <p:cNvSpPr>
            <a:spLocks noGrp="1"/>
          </p:cNvSpPr>
          <p:nvPr>
            <p:ph type="body" sz="quarter" idx="28" hasCustomPrompt="1"/>
          </p:nvPr>
        </p:nvSpPr>
        <p:spPr>
          <a:xfrm>
            <a:off x="703388" y="4826797"/>
            <a:ext cx="3543979" cy="66486"/>
          </a:xfrm>
          <a:prstGeom prst="rect">
            <a:avLst/>
          </a:prstGeom>
        </p:spPr>
        <p:txBody>
          <a:bodyPr lIns="0" tIns="0" rIns="0" bIns="0">
            <a:noAutofit/>
          </a:bodyPr>
          <a:lstStyle>
            <a:lvl1pPr marL="0" indent="0" algn="l">
              <a:buNone/>
              <a:defRPr sz="500"/>
            </a:lvl1pPr>
          </a:lstStyle>
          <a:p>
            <a:r>
              <a:rPr lang="en-GB" noProof="0"/>
              <a:t>Proprietary &amp; Confidential</a:t>
            </a:r>
          </a:p>
        </p:txBody>
      </p:sp>
    </p:spTree>
    <p:extLst>
      <p:ext uri="{BB962C8B-B14F-4D97-AF65-F5344CB8AC3E}">
        <p14:creationId xmlns:p14="http://schemas.microsoft.com/office/powerpoint/2010/main" val="1054113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Side">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3C0F4D38-855B-1D4A-B111-5531291A7285}"/>
              </a:ext>
            </a:extLst>
          </p:cNvPr>
          <p:cNvGraphicFramePr>
            <a:graphicFrameLocks noChangeAspect="1"/>
          </p:cNvGraphicFramePr>
          <p:nvPr userDrawn="1">
            <p:custDataLst>
              <p:tags r:id="rId1"/>
            </p:custDataLst>
            <p:extLst>
              <p:ext uri="{D42A27DB-BD31-4B8C-83A1-F6EECF244321}">
                <p14:modId xmlns:p14="http://schemas.microsoft.com/office/powerpoint/2010/main" val="388412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7772400" imgH="10058400" progId="TCLayout.ActiveDocument.1">
                  <p:embed/>
                </p:oleObj>
              </mc:Choice>
              <mc:Fallback>
                <p:oleObj name="Diapositiva think-cell" r:id="rId3" imgW="7772400" imgH="10058400" progId="TCLayout.ActiveDocument.1">
                  <p:embed/>
                  <p:pic>
                    <p:nvPicPr>
                      <p:cNvPr id="4" name="Oggetto 3" hidden="1">
                        <a:extLst>
                          <a:ext uri="{FF2B5EF4-FFF2-40B4-BE49-F238E27FC236}">
                            <a16:creationId xmlns:a16="http://schemas.microsoft.com/office/drawing/2014/main" id="{3C0F4D38-855B-1D4A-B111-5531291A72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06784294-7BB9-9848-8DC0-5B5A4882F4C3}"/>
              </a:ext>
            </a:extLst>
          </p:cNvPr>
          <p:cNvSpPr>
            <a:spLocks noGrp="1"/>
          </p:cNvSpPr>
          <p:nvPr>
            <p:ph type="title" hasCustomPrompt="1"/>
          </p:nvPr>
        </p:nvSpPr>
        <p:spPr>
          <a:xfrm>
            <a:off x="462262" y="339726"/>
            <a:ext cx="5909963" cy="179387"/>
          </a:xfrm>
          <a:prstGeom prst="rect">
            <a:avLst/>
          </a:prstGeom>
        </p:spPr>
        <p:txBody>
          <a:bodyPr lIns="0" tIns="0" rIns="0" bIns="0" anchor="t">
            <a:noAutofit/>
          </a:bodyPr>
          <a:lstStyle>
            <a:lvl1pPr>
              <a:defRPr sz="1600" b="1" i="0" cap="all" baseline="0">
                <a:latin typeface="Arial Black" panose="020B0604020202020204" pitchFamily="34" charset="0"/>
                <a:cs typeface="Arial Black" panose="020B0604020202020204" pitchFamily="34" charset="0"/>
              </a:defRPr>
            </a:lvl1pPr>
          </a:lstStyle>
          <a:p>
            <a:r>
              <a:rPr lang="it-IT"/>
              <a:t>slide </a:t>
            </a:r>
            <a:r>
              <a:rPr lang="it-IT" err="1"/>
              <a:t>title</a:t>
            </a:r>
            <a:endParaRPr lang="it-IT"/>
          </a:p>
        </p:txBody>
      </p:sp>
      <p:sp>
        <p:nvSpPr>
          <p:cNvPr id="5" name="Segnaposto numero diapositiva 4">
            <a:extLst>
              <a:ext uri="{FF2B5EF4-FFF2-40B4-BE49-F238E27FC236}">
                <a16:creationId xmlns:a16="http://schemas.microsoft.com/office/drawing/2014/main" id="{768FD5E2-33AC-8847-91BB-E3A137D089B8}"/>
              </a:ext>
            </a:extLst>
          </p:cNvPr>
          <p:cNvSpPr>
            <a:spLocks noGrp="1"/>
          </p:cNvSpPr>
          <p:nvPr>
            <p:ph type="sldNum" sz="quarter" idx="12"/>
          </p:nvPr>
        </p:nvSpPr>
        <p:spPr>
          <a:xfrm>
            <a:off x="468313" y="4803775"/>
            <a:ext cx="1913380" cy="140365"/>
          </a:xfrm>
          <a:prstGeom prst="rect">
            <a:avLst/>
          </a:prstGeom>
        </p:spPr>
        <p:txBody>
          <a:bodyPr lIns="0" tIns="0" rIns="0" bIns="0" anchor="t"/>
          <a:lstStyle>
            <a:lvl1pPr algn="l">
              <a:defRPr sz="700">
                <a:solidFill>
                  <a:schemeClr val="tx1"/>
                </a:solidFill>
              </a:defRPr>
            </a:lvl1pPr>
          </a:lstStyle>
          <a:p>
            <a:fld id="{ABA2C2F3-668E-8445-AF97-0721AE8CBE45}" type="slidenum">
              <a:rPr lang="it-IT" smtClean="0"/>
              <a:pPr/>
              <a:t>‹N›</a:t>
            </a:fld>
            <a:endParaRPr lang="it-IT"/>
          </a:p>
        </p:txBody>
      </p:sp>
      <p:sp>
        <p:nvSpPr>
          <p:cNvPr id="10" name="Rettangolo 9">
            <a:extLst>
              <a:ext uri="{FF2B5EF4-FFF2-40B4-BE49-F238E27FC236}">
                <a16:creationId xmlns:a16="http://schemas.microsoft.com/office/drawing/2014/main" id="{CC9F86D3-1686-3646-A552-008114A04729}"/>
              </a:ext>
            </a:extLst>
          </p:cNvPr>
          <p:cNvSpPr/>
          <p:nvPr userDrawn="1"/>
        </p:nvSpPr>
        <p:spPr>
          <a:xfrm>
            <a:off x="6659563" y="-11760"/>
            <a:ext cx="2520949" cy="5184000"/>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Segnaposto testo 6">
            <a:extLst>
              <a:ext uri="{FF2B5EF4-FFF2-40B4-BE49-F238E27FC236}">
                <a16:creationId xmlns:a16="http://schemas.microsoft.com/office/drawing/2014/main" id="{B344E06A-07E1-A842-9763-1FAE92D46612}"/>
              </a:ext>
            </a:extLst>
          </p:cNvPr>
          <p:cNvSpPr>
            <a:spLocks noGrp="1"/>
          </p:cNvSpPr>
          <p:nvPr>
            <p:ph type="body" sz="quarter" idx="28" hasCustomPrompt="1"/>
          </p:nvPr>
        </p:nvSpPr>
        <p:spPr>
          <a:xfrm>
            <a:off x="703388" y="4826797"/>
            <a:ext cx="3543979" cy="66486"/>
          </a:xfrm>
          <a:prstGeom prst="rect">
            <a:avLst/>
          </a:prstGeom>
        </p:spPr>
        <p:txBody>
          <a:bodyPr lIns="0" tIns="0" rIns="0" bIns="0">
            <a:noAutofit/>
          </a:bodyPr>
          <a:lstStyle>
            <a:lvl1pPr marL="0" indent="0" algn="l">
              <a:buNone/>
              <a:defRPr sz="500"/>
            </a:lvl1pPr>
          </a:lstStyle>
          <a:p>
            <a:r>
              <a:rPr lang="it-IT" err="1"/>
              <a:t>Proprietary</a:t>
            </a:r>
            <a:r>
              <a:rPr lang="it-IT"/>
              <a:t> &amp; </a:t>
            </a:r>
            <a:r>
              <a:rPr lang="it-IT" err="1"/>
              <a:t>Confidential</a:t>
            </a:r>
            <a:endParaRPr lang="it-IT"/>
          </a:p>
        </p:txBody>
      </p:sp>
      <p:sp>
        <p:nvSpPr>
          <p:cNvPr id="13" name="Segnaposto testo 6">
            <a:extLst>
              <a:ext uri="{FF2B5EF4-FFF2-40B4-BE49-F238E27FC236}">
                <a16:creationId xmlns:a16="http://schemas.microsoft.com/office/drawing/2014/main" id="{932AF83B-3567-8E4B-9CE5-F476A08D2C8B}"/>
              </a:ext>
            </a:extLst>
          </p:cNvPr>
          <p:cNvSpPr>
            <a:spLocks noGrp="1"/>
          </p:cNvSpPr>
          <p:nvPr>
            <p:ph type="body" sz="quarter" idx="13" hasCustomPrompt="1"/>
          </p:nvPr>
        </p:nvSpPr>
        <p:spPr>
          <a:xfrm>
            <a:off x="468313" y="615424"/>
            <a:ext cx="5903912" cy="129252"/>
          </a:xfrm>
          <a:prstGeom prst="rect">
            <a:avLst/>
          </a:prstGeom>
        </p:spPr>
        <p:txBody>
          <a:bodyPr lIns="0" tIns="0" rIns="0" bIns="0">
            <a:noAutofit/>
          </a:bodyPr>
          <a:lstStyle>
            <a:lvl1pPr marL="0" indent="0">
              <a:buNone/>
              <a:defRPr sz="1100">
                <a:solidFill>
                  <a:schemeClr val="bg2"/>
                </a:solidFill>
              </a:defRPr>
            </a:lvl1pPr>
          </a:lstStyle>
          <a:p>
            <a:r>
              <a:rPr lang="it-IT" err="1"/>
              <a:t>Subtitle</a:t>
            </a:r>
            <a:endParaRPr lang="it-IT"/>
          </a:p>
        </p:txBody>
      </p:sp>
    </p:spTree>
    <p:extLst>
      <p:ext uri="{BB962C8B-B14F-4D97-AF65-F5344CB8AC3E}">
        <p14:creationId xmlns:p14="http://schemas.microsoft.com/office/powerpoint/2010/main" val="1959411128"/>
      </p:ext>
    </p:extLst>
  </p:cSld>
  <p:clrMapOvr>
    <a:masterClrMapping/>
  </p:clrMapOvr>
  <p:extLst>
    <p:ext uri="{DCECCB84-F9BA-43D5-87BE-67443E8EF086}">
      <p15:sldGuideLst xmlns:p15="http://schemas.microsoft.com/office/powerpoint/2012/main">
        <p15:guide id="1" pos="437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3C0F4D38-855B-1D4A-B111-5531291A7285}"/>
              </a:ext>
            </a:extLst>
          </p:cNvPr>
          <p:cNvGraphicFramePr>
            <a:graphicFrameLocks noChangeAspect="1"/>
          </p:cNvGraphicFramePr>
          <p:nvPr userDrawn="1">
            <p:custDataLst>
              <p:tags r:id="rId1"/>
            </p:custDataLst>
            <p:extLst>
              <p:ext uri="{D42A27DB-BD31-4B8C-83A1-F6EECF244321}">
                <p14:modId xmlns:p14="http://schemas.microsoft.com/office/powerpoint/2010/main" val="14986724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3" imgW="7772400" imgH="10058400" progId="TCLayout.ActiveDocument.1">
                  <p:embed/>
                </p:oleObj>
              </mc:Choice>
              <mc:Fallback>
                <p:oleObj name="Diapositiva think-cell" r:id="rId3" imgW="7772400" imgH="10058400" progId="TCLayout.ActiveDocument.1">
                  <p:embed/>
                  <p:pic>
                    <p:nvPicPr>
                      <p:cNvPr id="4" name="Oggetto 3" hidden="1">
                        <a:extLst>
                          <a:ext uri="{FF2B5EF4-FFF2-40B4-BE49-F238E27FC236}">
                            <a16:creationId xmlns:a16="http://schemas.microsoft.com/office/drawing/2014/main" id="{3C0F4D38-855B-1D4A-B111-5531291A72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06784294-7BB9-9848-8DC0-5B5A4882F4C3}"/>
              </a:ext>
            </a:extLst>
          </p:cNvPr>
          <p:cNvSpPr>
            <a:spLocks noGrp="1"/>
          </p:cNvSpPr>
          <p:nvPr>
            <p:ph type="title" hasCustomPrompt="1"/>
          </p:nvPr>
        </p:nvSpPr>
        <p:spPr>
          <a:xfrm>
            <a:off x="462262" y="339726"/>
            <a:ext cx="5909963" cy="179387"/>
          </a:xfrm>
          <a:prstGeom prst="rect">
            <a:avLst/>
          </a:prstGeom>
        </p:spPr>
        <p:txBody>
          <a:bodyPr lIns="0" tIns="0" rIns="0" bIns="0" anchor="t">
            <a:noAutofit/>
          </a:bodyPr>
          <a:lstStyle>
            <a:lvl1pPr>
              <a:defRPr sz="1600" b="1" i="0" cap="all" baseline="0">
                <a:latin typeface="Arial Black" panose="020B0604020202020204" pitchFamily="34" charset="0"/>
                <a:cs typeface="Arial Black" panose="020B0604020202020204" pitchFamily="34" charset="0"/>
              </a:defRPr>
            </a:lvl1pPr>
          </a:lstStyle>
          <a:p>
            <a:r>
              <a:rPr lang="it-IT"/>
              <a:t>slide </a:t>
            </a:r>
            <a:r>
              <a:rPr lang="it-IT" err="1"/>
              <a:t>title</a:t>
            </a:r>
            <a:endParaRPr lang="it-IT"/>
          </a:p>
        </p:txBody>
      </p:sp>
      <p:sp>
        <p:nvSpPr>
          <p:cNvPr id="5" name="Segnaposto numero diapositiva 4">
            <a:extLst>
              <a:ext uri="{FF2B5EF4-FFF2-40B4-BE49-F238E27FC236}">
                <a16:creationId xmlns:a16="http://schemas.microsoft.com/office/drawing/2014/main" id="{768FD5E2-33AC-8847-91BB-E3A137D089B8}"/>
              </a:ext>
            </a:extLst>
          </p:cNvPr>
          <p:cNvSpPr>
            <a:spLocks noGrp="1"/>
          </p:cNvSpPr>
          <p:nvPr>
            <p:ph type="sldNum" sz="quarter" idx="12"/>
          </p:nvPr>
        </p:nvSpPr>
        <p:spPr>
          <a:xfrm>
            <a:off x="468313" y="4803775"/>
            <a:ext cx="1913380" cy="140365"/>
          </a:xfrm>
          <a:prstGeom prst="rect">
            <a:avLst/>
          </a:prstGeom>
        </p:spPr>
        <p:txBody>
          <a:bodyPr lIns="0" tIns="0" rIns="0" bIns="0" anchor="t"/>
          <a:lstStyle>
            <a:lvl1pPr algn="l">
              <a:defRPr sz="700">
                <a:solidFill>
                  <a:schemeClr val="tx1"/>
                </a:solidFill>
              </a:defRPr>
            </a:lvl1pPr>
          </a:lstStyle>
          <a:p>
            <a:fld id="{ABA2C2F3-668E-8445-AF97-0721AE8CBE45}" type="slidenum">
              <a:rPr lang="it-IT" smtClean="0"/>
              <a:pPr/>
              <a:t>‹N›</a:t>
            </a:fld>
            <a:endParaRPr lang="it-IT"/>
          </a:p>
        </p:txBody>
      </p:sp>
      <p:sp>
        <p:nvSpPr>
          <p:cNvPr id="10" name="Segnaposto testo 6">
            <a:extLst>
              <a:ext uri="{FF2B5EF4-FFF2-40B4-BE49-F238E27FC236}">
                <a16:creationId xmlns:a16="http://schemas.microsoft.com/office/drawing/2014/main" id="{492A3DA4-8207-AE42-9851-7D5C2423E9CB}"/>
              </a:ext>
            </a:extLst>
          </p:cNvPr>
          <p:cNvSpPr>
            <a:spLocks noGrp="1"/>
          </p:cNvSpPr>
          <p:nvPr>
            <p:ph type="body" sz="quarter" idx="28" hasCustomPrompt="1"/>
          </p:nvPr>
        </p:nvSpPr>
        <p:spPr>
          <a:xfrm>
            <a:off x="703388" y="4826797"/>
            <a:ext cx="3543979" cy="66486"/>
          </a:xfrm>
          <a:prstGeom prst="rect">
            <a:avLst/>
          </a:prstGeom>
        </p:spPr>
        <p:txBody>
          <a:bodyPr lIns="0" tIns="0" rIns="0" bIns="0">
            <a:noAutofit/>
          </a:bodyPr>
          <a:lstStyle>
            <a:lvl1pPr marL="0" indent="0" algn="l">
              <a:buNone/>
              <a:defRPr sz="500"/>
            </a:lvl1pPr>
          </a:lstStyle>
          <a:p>
            <a:r>
              <a:rPr lang="it-IT" err="1"/>
              <a:t>Proprietary</a:t>
            </a:r>
            <a:r>
              <a:rPr lang="it-IT"/>
              <a:t> &amp; </a:t>
            </a:r>
            <a:r>
              <a:rPr lang="it-IT" err="1"/>
              <a:t>Confidential</a:t>
            </a:r>
            <a:endParaRPr lang="it-IT"/>
          </a:p>
        </p:txBody>
      </p:sp>
      <p:sp>
        <p:nvSpPr>
          <p:cNvPr id="8" name="Segnaposto testo 6">
            <a:extLst>
              <a:ext uri="{FF2B5EF4-FFF2-40B4-BE49-F238E27FC236}">
                <a16:creationId xmlns:a16="http://schemas.microsoft.com/office/drawing/2014/main" id="{6471456F-402D-F346-A67B-14F3B77D903C}"/>
              </a:ext>
            </a:extLst>
          </p:cNvPr>
          <p:cNvSpPr>
            <a:spLocks noGrp="1"/>
          </p:cNvSpPr>
          <p:nvPr>
            <p:ph type="body" sz="quarter" idx="13" hasCustomPrompt="1"/>
          </p:nvPr>
        </p:nvSpPr>
        <p:spPr>
          <a:xfrm>
            <a:off x="468313" y="615424"/>
            <a:ext cx="5903912" cy="129252"/>
          </a:xfrm>
          <a:prstGeom prst="rect">
            <a:avLst/>
          </a:prstGeom>
        </p:spPr>
        <p:txBody>
          <a:bodyPr lIns="0" tIns="0" rIns="0" bIns="0">
            <a:noAutofit/>
          </a:bodyPr>
          <a:lstStyle>
            <a:lvl1pPr marL="0" indent="0">
              <a:buNone/>
              <a:defRPr sz="1100">
                <a:solidFill>
                  <a:schemeClr val="bg2"/>
                </a:solidFill>
              </a:defRPr>
            </a:lvl1pPr>
          </a:lstStyle>
          <a:p>
            <a:r>
              <a:rPr lang="it-IT" err="1"/>
              <a:t>Subtitle</a:t>
            </a:r>
            <a:endParaRPr lang="it-IT"/>
          </a:p>
        </p:txBody>
      </p:sp>
    </p:spTree>
    <p:extLst>
      <p:ext uri="{BB962C8B-B14F-4D97-AF65-F5344CB8AC3E}">
        <p14:creationId xmlns:p14="http://schemas.microsoft.com/office/powerpoint/2010/main" val="2684866594"/>
      </p:ext>
    </p:extLst>
  </p:cSld>
  <p:clrMapOvr>
    <a:masterClrMapping/>
  </p:clrMapOvr>
  <p:extLst>
    <p:ext uri="{DCECCB84-F9BA-43D5-87BE-67443E8EF086}">
      <p15:sldGuideLst xmlns:p15="http://schemas.microsoft.com/office/powerpoint/2012/main">
        <p15:guide id="1" pos="437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EF83-73E9-3F44-21D5-5AFBC8A488EA}"/>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E5CB1A11-ABD6-E6D1-7D31-6E70C1A8DA4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DD54B101-8DBF-41EF-66DE-D7DC83BFBAE1}"/>
              </a:ext>
            </a:extLst>
          </p:cNvPr>
          <p:cNvSpPr>
            <a:spLocks noGrp="1"/>
          </p:cNvSpPr>
          <p:nvPr>
            <p:ph type="dt" sz="half" idx="10"/>
          </p:nvPr>
        </p:nvSpPr>
        <p:spPr/>
        <p:txBody>
          <a:bodyPr/>
          <a:lstStyle/>
          <a:p>
            <a:fld id="{9E94DE6E-99D7-6948-82BF-09668CA79287}" type="datetimeFigureOut">
              <a:rPr lang="en-GB" smtClean="0"/>
              <a:t>24/06/2024</a:t>
            </a:fld>
            <a:endParaRPr lang="en-GB"/>
          </a:p>
        </p:txBody>
      </p:sp>
      <p:sp>
        <p:nvSpPr>
          <p:cNvPr id="5" name="Footer Placeholder 4">
            <a:extLst>
              <a:ext uri="{FF2B5EF4-FFF2-40B4-BE49-F238E27FC236}">
                <a16:creationId xmlns:a16="http://schemas.microsoft.com/office/drawing/2014/main" id="{7A1C956E-7E46-79DE-FB30-5A64E3FBC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6DF88-D798-068E-F8F3-9EA86B2A5439}"/>
              </a:ext>
            </a:extLst>
          </p:cNvPr>
          <p:cNvSpPr>
            <a:spLocks noGrp="1"/>
          </p:cNvSpPr>
          <p:nvPr>
            <p:ph type="sldNum" sz="quarter" idx="12"/>
          </p:nvPr>
        </p:nvSpPr>
        <p:spPr/>
        <p:txBody>
          <a:bodyPr/>
          <a:lstStyle/>
          <a:p>
            <a:fld id="{908420A1-B31C-4F49-9867-CE351C79FB18}" type="slidenum">
              <a:rPr lang="en-GB" smtClean="0"/>
              <a:t>‹N›</a:t>
            </a:fld>
            <a:endParaRPr lang="en-GB"/>
          </a:p>
        </p:txBody>
      </p:sp>
    </p:spTree>
    <p:extLst>
      <p:ext uri="{BB962C8B-B14F-4D97-AF65-F5344CB8AC3E}">
        <p14:creationId xmlns:p14="http://schemas.microsoft.com/office/powerpoint/2010/main" val="520790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6CB4-9433-2775-D134-8392C446657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29F78FE-38B7-B82E-835F-5E9F420C21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D3A701-B8A7-341F-75B9-7E429A6395A5}"/>
              </a:ext>
            </a:extLst>
          </p:cNvPr>
          <p:cNvSpPr>
            <a:spLocks noGrp="1"/>
          </p:cNvSpPr>
          <p:nvPr>
            <p:ph type="dt" sz="half" idx="10"/>
          </p:nvPr>
        </p:nvSpPr>
        <p:spPr/>
        <p:txBody>
          <a:bodyPr/>
          <a:lstStyle/>
          <a:p>
            <a:fld id="{9E94DE6E-99D7-6948-82BF-09668CA79287}" type="datetimeFigureOut">
              <a:rPr lang="en-GB" smtClean="0"/>
              <a:t>24/06/2024</a:t>
            </a:fld>
            <a:endParaRPr lang="en-GB"/>
          </a:p>
        </p:txBody>
      </p:sp>
      <p:sp>
        <p:nvSpPr>
          <p:cNvPr id="5" name="Footer Placeholder 4">
            <a:extLst>
              <a:ext uri="{FF2B5EF4-FFF2-40B4-BE49-F238E27FC236}">
                <a16:creationId xmlns:a16="http://schemas.microsoft.com/office/drawing/2014/main" id="{374CD879-9089-86FD-8E6D-227C95024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D611E-A1A7-00BD-9261-91796041FE98}"/>
              </a:ext>
            </a:extLst>
          </p:cNvPr>
          <p:cNvSpPr>
            <a:spLocks noGrp="1"/>
          </p:cNvSpPr>
          <p:nvPr>
            <p:ph type="sldNum" sz="quarter" idx="12"/>
          </p:nvPr>
        </p:nvSpPr>
        <p:spPr/>
        <p:txBody>
          <a:bodyPr/>
          <a:lstStyle/>
          <a:p>
            <a:fld id="{908420A1-B31C-4F49-9867-CE351C79FB18}" type="slidenum">
              <a:rPr lang="en-GB" smtClean="0"/>
              <a:t>‹N›</a:t>
            </a:fld>
            <a:endParaRPr lang="en-GB"/>
          </a:p>
        </p:txBody>
      </p:sp>
    </p:spTree>
    <p:extLst>
      <p:ext uri="{BB962C8B-B14F-4D97-AF65-F5344CB8AC3E}">
        <p14:creationId xmlns:p14="http://schemas.microsoft.com/office/powerpoint/2010/main" val="20073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4E52BA85-3B0B-BF40-B3BE-4F82F9A150B5}" type="datetime1">
              <a:rPr lang="it-IT" smtClean="0"/>
              <a:t>24/06/24</a:t>
            </a:fld>
            <a:endParaRPr lang="it-IT"/>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445090D1-6344-4774-AD33-D922D8F9EA7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AC238B4B-FCF4-1244-9301-6480D9898450}" type="datetime1">
              <a:rPr lang="it-IT" smtClean="0"/>
              <a:t>24/06/24</a:t>
            </a:fld>
            <a:endParaRPr lang="it-IT"/>
          </a:p>
        </p:txBody>
      </p:sp>
      <p:sp>
        <p:nvSpPr>
          <p:cNvPr id="6"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269884BE-AB29-4DC2-9FD4-EFC648C3EB4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25D53B9D-5B19-5D41-B38F-725D891A3D2F}" type="datetime1">
              <a:rPr lang="it-IT" smtClean="0"/>
              <a:t>24/06/24</a:t>
            </a:fld>
            <a:endParaRPr lang="it-IT"/>
          </a:p>
        </p:txBody>
      </p:sp>
      <p:sp>
        <p:nvSpPr>
          <p:cNvPr id="8"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02F32802-5F89-4A0B-A23C-7B12FDAC2D1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3885C253-158E-234A-91F2-F5F9F511D9CB}" type="datetime1">
              <a:rPr lang="it-IT" smtClean="0"/>
              <a:t>24/06/24</a:t>
            </a:fld>
            <a:endParaRPr lang="it-IT"/>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C2435208-85D1-4C31-B890-470A31C1BFD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AF054E2B-5ECF-7543-9591-294FF7FC3B98}" type="datetime1">
              <a:rPr lang="it-IT" smtClean="0"/>
              <a:t>24/06/24</a:t>
            </a:fld>
            <a:endParaRPr lang="it-IT"/>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D57156C4-FC54-44CB-BB56-1EA1AE8980D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4142A5D0-6B67-5845-B5F6-4DF489A03C1F}" type="datetime1">
              <a:rPr lang="it-IT" smtClean="0"/>
              <a:t>24/06/24</a:t>
            </a:fld>
            <a:endParaRPr lang="it-IT"/>
          </a:p>
        </p:txBody>
      </p:sp>
      <p:sp>
        <p:nvSpPr>
          <p:cNvPr id="6"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FAE7E6AD-2207-400F-880E-9642AE366F7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402001F3-FE39-5A48-9FB3-32D21D99A4DD}" type="datetime1">
              <a:rPr lang="it-IT" smtClean="0"/>
              <a:t>24/06/24</a:t>
            </a:fld>
            <a:endParaRPr lang="it-IT"/>
          </a:p>
        </p:txBody>
      </p:sp>
      <p:sp>
        <p:nvSpPr>
          <p:cNvPr id="6"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68A31B02-57CD-4FE0-A94C-643283961C0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emf"/><Relationship Id="rId5" Type="http://schemas.openxmlformats.org/officeDocument/2006/relationships/slideLayout" Target="../slideLayouts/slideLayout28.xml"/><Relationship Id="rId10"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textur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6200000">
            <a:off x="-2963012" y="382905"/>
            <a:ext cx="6280034" cy="3467026"/>
          </a:xfrm>
          <a:prstGeom prst="rect">
            <a:avLst/>
          </a:prstGeom>
        </p:spPr>
      </p:pic>
      <p:pic>
        <p:nvPicPr>
          <p:cNvPr id="15" name="Immagine 14" descr="textur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5400000" flipH="1">
            <a:off x="5816628" y="384915"/>
            <a:ext cx="6280034" cy="3467026"/>
          </a:xfrm>
          <a:prstGeom prst="rect">
            <a:avLst/>
          </a:prstGeom>
        </p:spPr>
      </p:pic>
      <p:pic>
        <p:nvPicPr>
          <p:cNvPr id="3" name="Immagine 2" descr="LOGO MAUDEN_2015_pos.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9901" y="218617"/>
            <a:ext cx="1333500" cy="4647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DC2732F-AC3F-084A-AE3C-4F6746E18B5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1714919-C69D-394E-8EAE-1A816DDA032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D4B00D-8D59-D746-AABF-7AAB6B6FD89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CB4CC8-B55F-684B-819F-687C6E70BAB5}" type="datetimeFigureOut">
              <a:rPr lang="it-IT" smtClean="0"/>
              <a:t>24/06/24</a:t>
            </a:fld>
            <a:endParaRPr lang="it-IT"/>
          </a:p>
        </p:txBody>
      </p:sp>
      <p:sp>
        <p:nvSpPr>
          <p:cNvPr id="5" name="Segnaposto piè di pagina 4">
            <a:extLst>
              <a:ext uri="{FF2B5EF4-FFF2-40B4-BE49-F238E27FC236}">
                <a16:creationId xmlns:a16="http://schemas.microsoft.com/office/drawing/2014/main" id="{BB87719D-DD87-5B49-9553-0E653CFB216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01CCBFE-A410-0B40-A78E-438EB764D9E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AFCF46-885E-BF41-AF2C-57E1565E6471}" type="slidenum">
              <a:rPr lang="it-IT" smtClean="0"/>
              <a:t>‹N›</a:t>
            </a:fld>
            <a:endParaRPr lang="it-IT"/>
          </a:p>
        </p:txBody>
      </p:sp>
    </p:spTree>
    <p:extLst>
      <p:ext uri="{BB962C8B-B14F-4D97-AF65-F5344CB8AC3E}">
        <p14:creationId xmlns:p14="http://schemas.microsoft.com/office/powerpoint/2010/main" val="3743956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1" name="Oggetto 20" hidden="1">
            <a:extLst>
              <a:ext uri="{FF2B5EF4-FFF2-40B4-BE49-F238E27FC236}">
                <a16:creationId xmlns:a16="http://schemas.microsoft.com/office/drawing/2014/main" id="{75138508-842B-A44C-9C79-F6E58149C430}"/>
              </a:ext>
            </a:extLst>
          </p:cNvPr>
          <p:cNvGraphicFramePr>
            <a:graphicFrameLocks noChangeAspect="1"/>
          </p:cNvGraphicFramePr>
          <p:nvPr userDrawn="1">
            <p:custDataLst>
              <p:tags r:id="rId8"/>
            </p:custDataLst>
            <p:extLst>
              <p:ext uri="{D42A27DB-BD31-4B8C-83A1-F6EECF244321}">
                <p14:modId xmlns:p14="http://schemas.microsoft.com/office/powerpoint/2010/main" val="1055413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10" imgW="7772400" imgH="10058400" progId="TCLayout.ActiveDocument.1">
                  <p:embed/>
                </p:oleObj>
              </mc:Choice>
              <mc:Fallback>
                <p:oleObj name="Diapositiva think-cell" r:id="rId10" imgW="7772400" imgH="10058400" progId="TCLayout.ActiveDocument.1">
                  <p:embed/>
                  <p:pic>
                    <p:nvPicPr>
                      <p:cNvPr id="21" name="Oggetto 20" hidden="1">
                        <a:extLst>
                          <a:ext uri="{FF2B5EF4-FFF2-40B4-BE49-F238E27FC236}">
                            <a16:creationId xmlns:a16="http://schemas.microsoft.com/office/drawing/2014/main" id="{75138508-842B-A44C-9C79-F6E58149C430}"/>
                          </a:ext>
                        </a:extLst>
                      </p:cNvPr>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0" name="Rettangolo 19" hidden="1">
            <a:extLst>
              <a:ext uri="{FF2B5EF4-FFF2-40B4-BE49-F238E27FC236}">
                <a16:creationId xmlns:a16="http://schemas.microsoft.com/office/drawing/2014/main" id="{665A831A-8B9D-9443-A2DE-2AD76EB35209}"/>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3300" b="0" i="0" baseline="0">
              <a:latin typeface="Arial" panose="020B0604020202020204" pitchFamily="34" charset="0"/>
              <a:ea typeface="+mj-ea"/>
              <a:sym typeface="Arial" panose="020B0604020202020204" pitchFamily="34" charset="0"/>
            </a:endParaRPr>
          </a:p>
        </p:txBody>
      </p:sp>
    </p:spTree>
    <p:extLst>
      <p:ext uri="{BB962C8B-B14F-4D97-AF65-F5344CB8AC3E}">
        <p14:creationId xmlns:p14="http://schemas.microsoft.com/office/powerpoint/2010/main" val="28272032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4">
          <p15:clr>
            <a:srgbClr val="F26B43"/>
          </p15:clr>
        </p15:guide>
        <p15:guide id="2" orient="horz" pos="1620">
          <p15:clr>
            <a:srgbClr val="F26B43"/>
          </p15:clr>
        </p15:guide>
        <p15:guide id="3" orient="horz" pos="214">
          <p15:clr>
            <a:srgbClr val="F26B43"/>
          </p15:clr>
        </p15:guide>
        <p15:guide id="4" orient="horz" pos="327">
          <p15:clr>
            <a:srgbClr val="F26B43"/>
          </p15:clr>
        </p15:guide>
        <p15:guide id="5" orient="horz" pos="463">
          <p15:clr>
            <a:srgbClr val="F26B43"/>
          </p15:clr>
        </p15:guide>
        <p15:guide id="6" orient="horz" pos="599">
          <p15:clr>
            <a:srgbClr val="F26B43"/>
          </p15:clr>
        </p15:guide>
        <p15:guide id="8" orient="horz" pos="2845">
          <p15:clr>
            <a:srgbClr val="F26B43"/>
          </p15:clr>
        </p15:guide>
        <p15:guide id="9" pos="295">
          <p15:clr>
            <a:srgbClr val="F26B43"/>
          </p15:clr>
        </p15:guide>
        <p15:guide id="10" pos="2767">
          <p15:clr>
            <a:srgbClr val="F26B43"/>
          </p15:clr>
        </p15:guide>
        <p15:guide id="11" pos="4195">
          <p15:clr>
            <a:srgbClr val="F26B43"/>
          </p15:clr>
        </p15:guide>
        <p15:guide id="12" pos="5465">
          <p15:clr>
            <a:srgbClr val="F26B43"/>
          </p15:clr>
        </p15:guide>
        <p15:guide id="13" orient="horz" pos="3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9" name="Picture 8" descr="Humanitas-Res"/>
          <p:cNvPicPr>
            <a:picLocks noChangeAspect="1" noChangeArrowheads="1"/>
          </p:cNvPicPr>
          <p:nvPr/>
        </p:nvPicPr>
        <p:blipFill>
          <a:blip r:embed="rId3"/>
          <a:srcRect/>
          <a:stretch>
            <a:fillRect/>
          </a:stretch>
        </p:blipFill>
        <p:spPr bwMode="auto">
          <a:xfrm>
            <a:off x="3506152" y="490269"/>
            <a:ext cx="2129536" cy="414676"/>
          </a:xfrm>
          <a:prstGeom prst="rect">
            <a:avLst/>
          </a:prstGeom>
          <a:noFill/>
          <a:ln w="9525">
            <a:noFill/>
            <a:miter lim="800000"/>
            <a:headEnd/>
            <a:tailEnd/>
          </a:ln>
        </p:spPr>
      </p:pic>
      <p:sp>
        <p:nvSpPr>
          <p:cNvPr id="39940" name="Rectangle 3"/>
          <p:cNvSpPr>
            <a:spLocks noGrp="1" noChangeArrowheads="1"/>
          </p:cNvSpPr>
          <p:nvPr/>
        </p:nvSpPr>
        <p:spPr bwMode="auto">
          <a:xfrm>
            <a:off x="3444599" y="1633045"/>
            <a:ext cx="5699401" cy="1516676"/>
          </a:xfrm>
          <a:prstGeom prst="rect">
            <a:avLst/>
          </a:prstGeom>
          <a:noFill/>
          <a:ln w="9525">
            <a:noFill/>
            <a:miter lim="800000"/>
            <a:headEnd/>
            <a:tailEnd/>
          </a:ln>
        </p:spPr>
        <p:txBody>
          <a:bodyPr lIns="67731" tIns="33866" rIns="67731" bIns="33866"/>
          <a:lstStyle/>
          <a:p>
            <a:pPr algn="ctr">
              <a:lnSpc>
                <a:spcPct val="90000"/>
              </a:lnSpc>
              <a:spcBef>
                <a:spcPts val="408"/>
              </a:spcBef>
            </a:pPr>
            <a:r>
              <a:rPr lang="it-IT" sz="3265" dirty="0">
                <a:solidFill>
                  <a:srgbClr val="008152"/>
                </a:solidFill>
                <a:latin typeface="Georgia" pitchFamily="18" charset="0"/>
              </a:rPr>
              <a:t>Humanitas Data Platform</a:t>
            </a:r>
          </a:p>
          <a:p>
            <a:pPr algn="ctr">
              <a:spcBef>
                <a:spcPts val="0"/>
              </a:spcBef>
            </a:pPr>
            <a:r>
              <a:rPr lang="it-IT" sz="3200" dirty="0">
                <a:solidFill>
                  <a:srgbClr val="1F7E29"/>
                </a:solidFill>
                <a:latin typeface="Georgia" pitchFamily="18" charset="0"/>
              </a:rPr>
              <a:t> </a:t>
            </a:r>
          </a:p>
        </p:txBody>
      </p:sp>
      <p:sp>
        <p:nvSpPr>
          <p:cNvPr id="39941" name="Text Box 5"/>
          <p:cNvSpPr txBox="1">
            <a:spLocks noChangeArrowheads="1"/>
          </p:cNvSpPr>
          <p:nvPr/>
        </p:nvSpPr>
        <p:spPr bwMode="auto">
          <a:xfrm>
            <a:off x="4010657" y="4008403"/>
            <a:ext cx="2735253" cy="345392"/>
          </a:xfrm>
          <a:prstGeom prst="rect">
            <a:avLst/>
          </a:prstGeom>
          <a:noFill/>
          <a:ln w="9525">
            <a:noFill/>
            <a:miter lim="800000"/>
            <a:headEnd/>
            <a:tailEnd/>
          </a:ln>
        </p:spPr>
        <p:txBody>
          <a:bodyPr wrap="none" lIns="67731" tIns="33866" rIns="67731" bIns="33866">
            <a:spAutoFit/>
          </a:bodyPr>
          <a:lstStyle/>
          <a:p>
            <a:r>
              <a:rPr lang="it-IT" baseline="0" dirty="0">
                <a:latin typeface="Georgia" pitchFamily="18" charset="0"/>
              </a:rPr>
              <a:t>Bologna, 24 </a:t>
            </a:r>
            <a:r>
              <a:rPr lang="it-IT" dirty="0">
                <a:latin typeface="Georgia" pitchFamily="18" charset="0"/>
              </a:rPr>
              <a:t>Giugno</a:t>
            </a:r>
            <a:r>
              <a:rPr lang="it-IT" baseline="0" dirty="0">
                <a:latin typeface="Georgia" pitchFamily="18" charset="0"/>
              </a:rPr>
              <a:t> 2024</a:t>
            </a:r>
          </a:p>
        </p:txBody>
      </p:sp>
      <p:sp>
        <p:nvSpPr>
          <p:cNvPr id="39942" name="Text Box 6"/>
          <p:cNvSpPr txBox="1">
            <a:spLocks noChangeArrowheads="1"/>
          </p:cNvSpPr>
          <p:nvPr/>
        </p:nvSpPr>
        <p:spPr bwMode="auto">
          <a:xfrm>
            <a:off x="4010657" y="4324264"/>
            <a:ext cx="4495568" cy="382326"/>
          </a:xfrm>
          <a:prstGeom prst="rect">
            <a:avLst/>
          </a:prstGeom>
          <a:noFill/>
          <a:ln w="9525">
            <a:noFill/>
            <a:miter lim="800000"/>
            <a:headEnd/>
            <a:tailEnd/>
          </a:ln>
        </p:spPr>
        <p:txBody>
          <a:bodyPr lIns="67731" tIns="33866" rIns="67731" bIns="33866">
            <a:spAutoFit/>
          </a:bodyPr>
          <a:lstStyle/>
          <a:p>
            <a:r>
              <a:rPr lang="it-IT" sz="680" dirty="0"/>
              <a:t>CONFIDENTIAL AND PROPRIETARY</a:t>
            </a:r>
          </a:p>
          <a:p>
            <a:r>
              <a:rPr lang="it-IT" sz="680" dirty="0"/>
              <a:t>Questo documento è stato prodotto ad uso interno. Ne è pertanto vietata la circolazione, la citazione o la riproduzione con l’obiettivo di diffonderlo all’esterno dell’organizzazione senza approvazione scritta.</a:t>
            </a:r>
          </a:p>
        </p:txBody>
      </p:sp>
      <p:pic>
        <p:nvPicPr>
          <p:cNvPr id="2050" name="Picture 2" descr="Studiare Medicina e Chirurgia in Humanitas University - Focus.it">
            <a:extLst>
              <a:ext uri="{FF2B5EF4-FFF2-40B4-BE49-F238E27FC236}">
                <a16:creationId xmlns:a16="http://schemas.microsoft.com/office/drawing/2014/main" id="{838C3233-2F3A-7169-D3B2-E24CEA3FB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09" y="1483030"/>
            <a:ext cx="2924573" cy="219597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D32A17D-7658-BE22-6A69-2E4F59A40E2C}"/>
              </a:ext>
            </a:extLst>
          </p:cNvPr>
          <p:cNvSpPr txBox="1"/>
          <p:nvPr/>
        </p:nvSpPr>
        <p:spPr>
          <a:xfrm>
            <a:off x="3826276" y="2079654"/>
            <a:ext cx="5060272" cy="523220"/>
          </a:xfrm>
          <a:prstGeom prst="rect">
            <a:avLst/>
          </a:prstGeom>
          <a:noFill/>
        </p:spPr>
        <p:txBody>
          <a:bodyPr wrap="square" rtlCol="0">
            <a:spAutoFit/>
          </a:bodyPr>
          <a:lstStyle/>
          <a:p>
            <a:pPr algn="ctr"/>
            <a:r>
              <a:rPr lang="en-US" sz="1400" b="1" dirty="0">
                <a:solidFill>
                  <a:srgbClr val="1F7E29"/>
                </a:solidFill>
                <a:effectLst/>
                <a:latin typeface="Calibri" panose="020F0502020204030204" pitchFamily="34" charset="0"/>
                <a:ea typeface="Calibri" panose="020F0502020204030204" pitchFamily="34" charset="0"/>
              </a:rPr>
              <a:t>Health Data Platform to unra</a:t>
            </a:r>
            <a:r>
              <a:rPr lang="en-US" sz="1400" b="1" u="sng" dirty="0">
                <a:solidFill>
                  <a:srgbClr val="1F7E29"/>
                </a:solidFill>
                <a:effectLst/>
                <a:latin typeface="Calibri" panose="020F0502020204030204" pitchFamily="34" charset="0"/>
                <a:ea typeface="Calibri" panose="020F0502020204030204" pitchFamily="34" charset="0"/>
              </a:rPr>
              <a:t>v</a:t>
            </a:r>
            <a:r>
              <a:rPr lang="en-US" sz="1400" b="1" dirty="0">
                <a:solidFill>
                  <a:srgbClr val="1F7E29"/>
                </a:solidFill>
                <a:effectLst/>
                <a:latin typeface="Calibri" panose="020F0502020204030204" pitchFamily="34" charset="0"/>
                <a:ea typeface="Calibri" panose="020F0502020204030204" pitchFamily="34" charset="0"/>
              </a:rPr>
              <a:t>el the Genet</a:t>
            </a:r>
            <a:r>
              <a:rPr lang="en-US" sz="1400" b="1" u="sng" dirty="0">
                <a:solidFill>
                  <a:srgbClr val="1F7E29"/>
                </a:solidFill>
                <a:effectLst/>
                <a:latin typeface="Calibri" panose="020F0502020204030204" pitchFamily="34" charset="0"/>
                <a:ea typeface="Calibri" panose="020F0502020204030204" pitchFamily="34" charset="0"/>
              </a:rPr>
              <a:t>i</a:t>
            </a:r>
            <a:r>
              <a:rPr lang="en-US" sz="1400" b="1" dirty="0">
                <a:solidFill>
                  <a:srgbClr val="1F7E29"/>
                </a:solidFill>
                <a:effectLst/>
                <a:latin typeface="Calibri" panose="020F0502020204030204" pitchFamily="34" charset="0"/>
                <a:ea typeface="Calibri" panose="020F0502020204030204" pitchFamily="34" charset="0"/>
              </a:rPr>
              <a:t>c </a:t>
            </a:r>
            <a:r>
              <a:rPr lang="en-US" sz="1400" b="1" u="sng" dirty="0">
                <a:solidFill>
                  <a:srgbClr val="1F7E29"/>
                </a:solidFill>
                <a:effectLst/>
                <a:latin typeface="Calibri" panose="020F0502020204030204" pitchFamily="34" charset="0"/>
                <a:ea typeface="Calibri" panose="020F0502020204030204" pitchFamily="34" charset="0"/>
              </a:rPr>
              <a:t>C</a:t>
            </a:r>
            <a:r>
              <a:rPr lang="en-US" sz="1400" b="1" dirty="0">
                <a:solidFill>
                  <a:srgbClr val="1F7E29"/>
                </a:solidFill>
                <a:effectLst/>
                <a:latin typeface="Calibri" panose="020F0502020204030204" pitchFamily="34" charset="0"/>
                <a:ea typeface="Calibri" panose="020F0502020204030204" pitchFamily="34" charset="0"/>
              </a:rPr>
              <a:t>omplexity </a:t>
            </a:r>
            <a:r>
              <a:rPr lang="en-US" sz="1400" b="1" u="sng" dirty="0">
                <a:solidFill>
                  <a:srgbClr val="1F7E29"/>
                </a:solidFill>
                <a:effectLst/>
                <a:latin typeface="Calibri" panose="020F0502020204030204" pitchFamily="34" charset="0"/>
                <a:ea typeface="Calibri" panose="020F0502020204030204" pitchFamily="34" charset="0"/>
              </a:rPr>
              <a:t>t</a:t>
            </a:r>
            <a:r>
              <a:rPr lang="en-US" sz="1400" b="1" dirty="0">
                <a:solidFill>
                  <a:srgbClr val="1F7E29"/>
                </a:solidFill>
                <a:effectLst/>
                <a:latin typeface="Calibri" panose="020F0502020204030204" pitchFamily="34" charset="0"/>
                <a:ea typeface="Calibri" panose="020F0502020204030204" pitchFamily="34" charset="0"/>
              </a:rPr>
              <a:t>o define N</a:t>
            </a:r>
            <a:r>
              <a:rPr lang="en-US" sz="1400" b="1" u="sng" dirty="0">
                <a:solidFill>
                  <a:srgbClr val="1F7E29"/>
                </a:solidFill>
                <a:effectLst/>
                <a:latin typeface="Calibri" panose="020F0502020204030204" pitchFamily="34" charset="0"/>
                <a:ea typeface="Calibri" panose="020F0502020204030204" pitchFamily="34" charset="0"/>
              </a:rPr>
              <a:t>o</a:t>
            </a:r>
            <a:r>
              <a:rPr lang="en-US" sz="1400" b="1" dirty="0">
                <a:solidFill>
                  <a:srgbClr val="1F7E29"/>
                </a:solidFill>
                <a:effectLst/>
                <a:latin typeface="Calibri" panose="020F0502020204030204" pitchFamily="34" charset="0"/>
                <a:ea typeface="Calibri" panose="020F0502020204030204" pitchFamily="34" charset="0"/>
              </a:rPr>
              <a:t>vel Therapeutic Ta</a:t>
            </a:r>
            <a:r>
              <a:rPr lang="en-US" sz="1400" b="1" u="sng" dirty="0">
                <a:solidFill>
                  <a:srgbClr val="1F7E29"/>
                </a:solidFill>
                <a:effectLst/>
                <a:latin typeface="Calibri" panose="020F0502020204030204" pitchFamily="34" charset="0"/>
                <a:ea typeface="Calibri" panose="020F0502020204030204" pitchFamily="34" charset="0"/>
              </a:rPr>
              <a:t>r</a:t>
            </a:r>
            <a:r>
              <a:rPr lang="en-US" sz="1400" b="1" dirty="0">
                <a:solidFill>
                  <a:srgbClr val="1F7E29"/>
                </a:solidFill>
                <a:effectLst/>
                <a:latin typeface="Calibri" panose="020F0502020204030204" pitchFamily="34" charset="0"/>
                <a:ea typeface="Calibri" panose="020F0502020204030204" pitchFamily="34" charset="0"/>
              </a:rPr>
              <a:t>gets in V</a:t>
            </a:r>
            <a:r>
              <a:rPr lang="en-US" sz="1400" b="1" u="sng" dirty="0">
                <a:solidFill>
                  <a:srgbClr val="1F7E29"/>
                </a:solidFill>
                <a:effectLst/>
                <a:latin typeface="Calibri" panose="020F0502020204030204" pitchFamily="34" charset="0"/>
                <a:ea typeface="Calibri" panose="020F0502020204030204" pitchFamily="34" charset="0"/>
              </a:rPr>
              <a:t>i</a:t>
            </a:r>
            <a:r>
              <a:rPr lang="en-US" sz="1400" b="1" dirty="0">
                <a:solidFill>
                  <a:srgbClr val="1F7E29"/>
                </a:solidFill>
                <a:effectLst/>
                <a:latin typeface="Calibri" panose="020F0502020204030204" pitchFamily="34" charset="0"/>
                <a:ea typeface="Calibri" panose="020F0502020204030204" pitchFamily="34" charset="0"/>
              </a:rPr>
              <a:t>sceral C</a:t>
            </a:r>
            <a:r>
              <a:rPr lang="en-US" sz="1400" b="1" u="sng" dirty="0">
                <a:solidFill>
                  <a:srgbClr val="1F7E29"/>
                </a:solidFill>
                <a:effectLst/>
                <a:latin typeface="Calibri" panose="020F0502020204030204" pitchFamily="34" charset="0"/>
                <a:ea typeface="Calibri" panose="020F0502020204030204" pitchFamily="34" charset="0"/>
              </a:rPr>
              <a:t>a</a:t>
            </a:r>
            <a:r>
              <a:rPr lang="en-US" sz="1400" b="1" dirty="0">
                <a:solidFill>
                  <a:srgbClr val="1F7E29"/>
                </a:solidFill>
                <a:effectLst/>
                <a:latin typeface="Calibri" panose="020F0502020204030204" pitchFamily="34" charset="0"/>
                <a:ea typeface="Calibri" panose="020F0502020204030204" pitchFamily="34" charset="0"/>
              </a:rPr>
              <a:t>ncer. (VICTORIA)</a:t>
            </a:r>
            <a:endParaRPr lang="it-IT" sz="1400" dirty="0"/>
          </a:p>
        </p:txBody>
      </p:sp>
      <p:sp>
        <p:nvSpPr>
          <p:cNvPr id="2" name="CasellaDiTesto 1">
            <a:extLst>
              <a:ext uri="{FF2B5EF4-FFF2-40B4-BE49-F238E27FC236}">
                <a16:creationId xmlns:a16="http://schemas.microsoft.com/office/drawing/2014/main" id="{2A95ADF4-CACD-48CB-9C54-1AC3D9F6CEA3}"/>
              </a:ext>
            </a:extLst>
          </p:cNvPr>
          <p:cNvSpPr txBox="1"/>
          <p:nvPr/>
        </p:nvSpPr>
        <p:spPr>
          <a:xfrm>
            <a:off x="3956166" y="2819251"/>
            <a:ext cx="2345514" cy="584775"/>
          </a:xfrm>
          <a:prstGeom prst="rect">
            <a:avLst/>
          </a:prstGeom>
          <a:noFill/>
        </p:spPr>
        <p:txBody>
          <a:bodyPr wrap="none" rtlCol="0">
            <a:spAutoFit/>
          </a:bodyPr>
          <a:lstStyle/>
          <a:p>
            <a:r>
              <a:rPr lang="it-IT" sz="1600" dirty="0">
                <a:latin typeface="Georgia" pitchFamily="18" charset="0"/>
              </a:rPr>
              <a:t>Ing. Antonino Marsala</a:t>
            </a:r>
          </a:p>
          <a:p>
            <a:r>
              <a:rPr lang="it-IT" sz="1600" dirty="0">
                <a:latin typeface="Georgia" pitchFamily="18" charset="0"/>
              </a:rPr>
              <a:t>Dr. Paolo </a:t>
            </a:r>
            <a:r>
              <a:rPr lang="it-IT" sz="1600" dirty="0" err="1">
                <a:latin typeface="Georgia" pitchFamily="18" charset="0"/>
              </a:rPr>
              <a:t>Kunderfranco</a:t>
            </a:r>
            <a:endParaRPr lang="it-IT" sz="1600" dirty="0">
              <a:latin typeface="Georgia" pitchFamily="18" charset="0"/>
            </a:endParaRPr>
          </a:p>
        </p:txBody>
      </p:sp>
    </p:spTree>
    <p:extLst>
      <p:ext uri="{BB962C8B-B14F-4D97-AF65-F5344CB8AC3E}">
        <p14:creationId xmlns:p14="http://schemas.microsoft.com/office/powerpoint/2010/main" val="264928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72DD64-4033-1C41-B6D4-76CE69D5AF98}"/>
              </a:ext>
            </a:extLst>
          </p:cNvPr>
          <p:cNvSpPr>
            <a:spLocks noGrp="1"/>
          </p:cNvSpPr>
          <p:nvPr>
            <p:ph type="title"/>
          </p:nvPr>
        </p:nvSpPr>
        <p:spPr>
          <a:xfrm>
            <a:off x="2834500" y="1400054"/>
            <a:ext cx="3474999" cy="1748244"/>
          </a:xfrm>
        </p:spPr>
        <p:txBody>
          <a:bodyPr>
            <a:normAutofit fontScale="90000"/>
          </a:bodyPr>
          <a:lstStyle/>
          <a:p>
            <a:r>
              <a:rPr lang="it-IT" sz="8000" b="1" dirty="0">
                <a:solidFill>
                  <a:srgbClr val="008152"/>
                </a:solidFill>
                <a:latin typeface="HelveticaNeueLT Com 55 Roman"/>
              </a:rPr>
              <a:t>Thanks</a:t>
            </a:r>
          </a:p>
        </p:txBody>
      </p:sp>
    </p:spTree>
    <p:extLst>
      <p:ext uri="{BB962C8B-B14F-4D97-AF65-F5344CB8AC3E}">
        <p14:creationId xmlns:p14="http://schemas.microsoft.com/office/powerpoint/2010/main" val="333445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4D486-5F5C-0F4F-9084-AAC63AD998FD}"/>
              </a:ext>
            </a:extLst>
          </p:cNvPr>
          <p:cNvSpPr>
            <a:spLocks noGrp="1"/>
          </p:cNvSpPr>
          <p:nvPr>
            <p:ph type="title"/>
          </p:nvPr>
        </p:nvSpPr>
        <p:spPr>
          <a:xfrm>
            <a:off x="457200" y="136529"/>
            <a:ext cx="8229600" cy="496150"/>
          </a:xfrm>
        </p:spPr>
        <p:txBody>
          <a:bodyPr/>
          <a:lstStyle/>
          <a:p>
            <a:pPr algn="l"/>
            <a:r>
              <a:rPr lang="it-IT" sz="2000" b="1" dirty="0">
                <a:solidFill>
                  <a:srgbClr val="008152"/>
                </a:solidFill>
                <a:latin typeface="HelveticaNeueLT Com 55 Roman"/>
              </a:rPr>
              <a:t>Humanitas Data Platform</a:t>
            </a:r>
            <a:br>
              <a:rPr lang="it-IT" sz="1632" b="1" dirty="0">
                <a:solidFill>
                  <a:srgbClr val="008152"/>
                </a:solidFill>
                <a:latin typeface="HelveticaNeueLT Com 55 Roman"/>
              </a:rPr>
            </a:br>
            <a:br>
              <a:rPr lang="it-IT" sz="800" dirty="0"/>
            </a:br>
            <a:endParaRPr lang="it-IT" sz="1632" b="1" dirty="0">
              <a:solidFill>
                <a:srgbClr val="008152"/>
              </a:solidFill>
              <a:latin typeface="HelveticaNeueLT Com 55 Roman"/>
            </a:endParaRPr>
          </a:p>
        </p:txBody>
      </p:sp>
      <p:sp>
        <p:nvSpPr>
          <p:cNvPr id="3" name="Rettangolo 2">
            <a:extLst>
              <a:ext uri="{FF2B5EF4-FFF2-40B4-BE49-F238E27FC236}">
                <a16:creationId xmlns:a16="http://schemas.microsoft.com/office/drawing/2014/main" id="{69E1CFD2-65AD-F7D1-DA30-91154860C0CD}"/>
              </a:ext>
            </a:extLst>
          </p:cNvPr>
          <p:cNvSpPr/>
          <p:nvPr/>
        </p:nvSpPr>
        <p:spPr>
          <a:xfrm>
            <a:off x="906517" y="4732435"/>
            <a:ext cx="3247697" cy="174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C8C182F-D13D-894A-4277-025D88B99088}"/>
              </a:ext>
            </a:extLst>
          </p:cNvPr>
          <p:cNvSpPr txBox="1"/>
          <p:nvPr/>
        </p:nvSpPr>
        <p:spPr>
          <a:xfrm>
            <a:off x="283030" y="691630"/>
            <a:ext cx="3573482" cy="1938992"/>
          </a:xfrm>
          <a:prstGeom prst="rect">
            <a:avLst/>
          </a:prstGeom>
          <a:noFill/>
        </p:spPr>
        <p:txBody>
          <a:bodyPr wrap="square" rtlCol="0">
            <a:spAutoFit/>
          </a:bodyPr>
          <a:lstStyle/>
          <a:p>
            <a:pPr>
              <a:lnSpc>
                <a:spcPct val="150000"/>
              </a:lnSpc>
            </a:pPr>
            <a:r>
              <a:rPr lang="it-IT" sz="1600" b="1" kern="100" dirty="0">
                <a:latin typeface="Aptos" panose="020B0004020202020204" pitchFamily="34" charset="0"/>
                <a:cs typeface="Times New Roman" panose="02020603050405020304" pitchFamily="18" charset="0"/>
              </a:rPr>
              <a:t>Obiettivo: </a:t>
            </a:r>
          </a:p>
          <a:p>
            <a:r>
              <a:rPr lang="it-IT" sz="1600" kern="100" dirty="0">
                <a:latin typeface="Aptos" panose="020B0004020202020204" pitchFamily="34" charset="0"/>
                <a:cs typeface="Times New Roman" panose="02020603050405020304" pitchFamily="18" charset="0"/>
              </a:rPr>
              <a:t>Progetto e realizzazione di un </a:t>
            </a:r>
            <a:r>
              <a:rPr lang="it-IT" sz="1600" kern="100" dirty="0" err="1">
                <a:latin typeface="Aptos" panose="020B0004020202020204" pitchFamily="34" charset="0"/>
                <a:cs typeface="Times New Roman" panose="02020603050405020304" pitchFamily="18" charset="0"/>
              </a:rPr>
              <a:t>proof</a:t>
            </a:r>
            <a:r>
              <a:rPr lang="it-IT" sz="1600" kern="100" dirty="0">
                <a:latin typeface="Aptos" panose="020B0004020202020204" pitchFamily="34" charset="0"/>
                <a:cs typeface="Times New Roman" panose="02020603050405020304" pitchFamily="18" charset="0"/>
              </a:rPr>
              <a:t> of concept di un nodo federato </a:t>
            </a:r>
            <a:r>
              <a:rPr lang="it-IT" sz="1600" kern="100" dirty="0" err="1">
                <a:latin typeface="Aptos" panose="020B0004020202020204" pitchFamily="34" charset="0"/>
                <a:cs typeface="Times New Roman" panose="02020603050405020304" pitchFamily="18" charset="0"/>
              </a:rPr>
              <a:t>healthcare</a:t>
            </a:r>
            <a:r>
              <a:rPr lang="it-IT" sz="1600" kern="100" dirty="0">
                <a:latin typeface="Aptos" panose="020B0004020202020204" pitchFamily="34" charset="0"/>
                <a:cs typeface="Times New Roman" panose="02020603050405020304" pitchFamily="18" charset="0"/>
              </a:rPr>
              <a:t> data </a:t>
            </a:r>
            <a:r>
              <a:rPr lang="it-IT" sz="1600" kern="100" dirty="0" err="1">
                <a:latin typeface="Aptos" panose="020B0004020202020204" pitchFamily="34" charset="0"/>
                <a:cs typeface="Times New Roman" panose="02020603050405020304" pitchFamily="18" charset="0"/>
              </a:rPr>
              <a:t>lake</a:t>
            </a:r>
            <a:r>
              <a:rPr lang="it-IT" sz="1600" kern="100" dirty="0">
                <a:latin typeface="Aptos" panose="020B0004020202020204" pitchFamily="34" charset="0"/>
                <a:cs typeface="Times New Roman" panose="02020603050405020304" pitchFamily="18" charset="0"/>
              </a:rPr>
              <a:t>  per la raccolta , lo scambio e l’analisi dei dati clinici e omici.</a:t>
            </a:r>
            <a:br>
              <a:rPr lang="it-IT" sz="1600" kern="100" dirty="0">
                <a:latin typeface="Aptos" panose="020B0004020202020204" pitchFamily="34" charset="0"/>
                <a:cs typeface="Times New Roman" panose="02020603050405020304" pitchFamily="18" charset="0"/>
              </a:rPr>
            </a:br>
            <a:endParaRPr lang="it-IT" sz="1600" kern="100" dirty="0">
              <a:latin typeface="Aptos" panose="020B0004020202020204" pitchFamily="34" charset="0"/>
              <a:cs typeface="Times New Roman" panose="02020603050405020304" pitchFamily="18" charset="0"/>
            </a:endParaRPr>
          </a:p>
        </p:txBody>
      </p:sp>
      <p:grpSp>
        <p:nvGrpSpPr>
          <p:cNvPr id="5" name="Gruppo 4">
            <a:extLst>
              <a:ext uri="{FF2B5EF4-FFF2-40B4-BE49-F238E27FC236}">
                <a16:creationId xmlns:a16="http://schemas.microsoft.com/office/drawing/2014/main" id="{0734E3C8-99DA-280B-EC6F-8418C7A8C7D6}"/>
              </a:ext>
            </a:extLst>
          </p:cNvPr>
          <p:cNvGrpSpPr/>
          <p:nvPr/>
        </p:nvGrpSpPr>
        <p:grpSpPr>
          <a:xfrm>
            <a:off x="3910942" y="419100"/>
            <a:ext cx="5093358" cy="4512924"/>
            <a:chOff x="3910942" y="419100"/>
            <a:chExt cx="5093358" cy="4512924"/>
          </a:xfrm>
        </p:grpSpPr>
        <p:grpSp>
          <p:nvGrpSpPr>
            <p:cNvPr id="91" name="Gruppo 90">
              <a:extLst>
                <a:ext uri="{FF2B5EF4-FFF2-40B4-BE49-F238E27FC236}">
                  <a16:creationId xmlns:a16="http://schemas.microsoft.com/office/drawing/2014/main" id="{A93D5528-F58C-7C92-BF07-D303BEF3285E}"/>
                </a:ext>
              </a:extLst>
            </p:cNvPr>
            <p:cNvGrpSpPr/>
            <p:nvPr/>
          </p:nvGrpSpPr>
          <p:grpSpPr>
            <a:xfrm>
              <a:off x="3910942" y="419100"/>
              <a:ext cx="5093358" cy="3841193"/>
              <a:chOff x="179920" y="750862"/>
              <a:chExt cx="4766398" cy="3483104"/>
            </a:xfrm>
          </p:grpSpPr>
          <p:pic>
            <p:nvPicPr>
              <p:cNvPr id="89" name="Immagine 88" descr="Immagine che contiene testo, software, diagramma, Carattere&#10;&#10;Descrizione generata automaticamente">
                <a:extLst>
                  <a:ext uri="{FF2B5EF4-FFF2-40B4-BE49-F238E27FC236}">
                    <a16:creationId xmlns:a16="http://schemas.microsoft.com/office/drawing/2014/main" id="{F886DDF7-C74D-4961-6656-67FA95B10CCE}"/>
                  </a:ext>
                </a:extLst>
              </p:cNvPr>
              <p:cNvPicPr>
                <a:picLocks noChangeAspect="1"/>
              </p:cNvPicPr>
              <p:nvPr/>
            </p:nvPicPr>
            <p:blipFill rotWithShape="1">
              <a:blip r:embed="rId2">
                <a:extLst>
                  <a:ext uri="{28A0092B-C50C-407E-A947-70E740481C1C}">
                    <a14:useLocalDpi xmlns:a14="http://schemas.microsoft.com/office/drawing/2010/main" val="0"/>
                  </a:ext>
                </a:extLst>
              </a:blip>
              <a:srcRect r="35453"/>
              <a:stretch/>
            </p:blipFill>
            <p:spPr>
              <a:xfrm>
                <a:off x="179920" y="750862"/>
                <a:ext cx="4700889" cy="3483104"/>
              </a:xfrm>
              <a:prstGeom prst="rect">
                <a:avLst/>
              </a:prstGeom>
            </p:spPr>
          </p:pic>
          <p:sp>
            <p:nvSpPr>
              <p:cNvPr id="90" name="Rettangolo con angoli arrotondati 89">
                <a:extLst>
                  <a:ext uri="{FF2B5EF4-FFF2-40B4-BE49-F238E27FC236}">
                    <a16:creationId xmlns:a16="http://schemas.microsoft.com/office/drawing/2014/main" id="{DA61FEB6-8739-DAAB-BB78-935A203EEE36}"/>
                  </a:ext>
                </a:extLst>
              </p:cNvPr>
              <p:cNvSpPr/>
              <p:nvPr/>
            </p:nvSpPr>
            <p:spPr>
              <a:xfrm>
                <a:off x="802107" y="2839453"/>
                <a:ext cx="4144211" cy="1394513"/>
              </a:xfrm>
              <a:prstGeom prst="roundRect">
                <a:avLst/>
              </a:prstGeom>
              <a:noFill/>
              <a:ln>
                <a:solidFill>
                  <a:srgbClr val="1F7E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CasellaDiTesto 3">
              <a:extLst>
                <a:ext uri="{FF2B5EF4-FFF2-40B4-BE49-F238E27FC236}">
                  <a16:creationId xmlns:a16="http://schemas.microsoft.com/office/drawing/2014/main" id="{31AAFDBA-88D4-2E66-AE9E-94223828CDB7}"/>
                </a:ext>
              </a:extLst>
            </p:cNvPr>
            <p:cNvSpPr txBox="1"/>
            <p:nvPr/>
          </p:nvSpPr>
          <p:spPr>
            <a:xfrm>
              <a:off x="5066289" y="4285693"/>
              <a:ext cx="3672480" cy="646331"/>
            </a:xfrm>
            <a:prstGeom prst="rect">
              <a:avLst/>
            </a:prstGeom>
            <a:noFill/>
          </p:spPr>
          <p:txBody>
            <a:bodyPr wrap="none" rtlCol="0">
              <a:spAutoFit/>
            </a:bodyPr>
            <a:lstStyle/>
            <a:p>
              <a:r>
                <a:rPr lang="en-US" sz="1800" i="1" dirty="0">
                  <a:effectLst/>
                  <a:latin typeface="Calibri" panose="020F0502020204030204" pitchFamily="34" charset="0"/>
                  <a:ea typeface="Times New Roman" panose="02020603050405020304" pitchFamily="18" charset="0"/>
                  <a:cs typeface="Calibri" panose="020F0502020204030204" pitchFamily="34" charset="0"/>
                </a:rPr>
                <a:t>High level Data Platform Architecture</a:t>
              </a:r>
              <a:endParaRPr lang="it-IT" sz="1800" dirty="0">
                <a:effectLst/>
                <a:latin typeface="Calibri" panose="020F0502020204030204" pitchFamily="34" charset="0"/>
                <a:ea typeface="Calibri" panose="020F0502020204030204" pitchFamily="34" charset="0"/>
              </a:endParaRPr>
            </a:p>
            <a:p>
              <a:endParaRPr lang="it-IT" dirty="0"/>
            </a:p>
          </p:txBody>
        </p:sp>
      </p:grpSp>
      <p:sp>
        <p:nvSpPr>
          <p:cNvPr id="10" name="CasellaDiTesto 9">
            <a:extLst>
              <a:ext uri="{FF2B5EF4-FFF2-40B4-BE49-F238E27FC236}">
                <a16:creationId xmlns:a16="http://schemas.microsoft.com/office/drawing/2014/main" id="{1E9C036A-5667-4D95-246C-0C19A10E9B7C}"/>
              </a:ext>
            </a:extLst>
          </p:cNvPr>
          <p:cNvSpPr txBox="1"/>
          <p:nvPr/>
        </p:nvSpPr>
        <p:spPr>
          <a:xfrm>
            <a:off x="286033" y="2706126"/>
            <a:ext cx="3467210" cy="1569660"/>
          </a:xfrm>
          <a:prstGeom prst="rect">
            <a:avLst/>
          </a:prstGeom>
          <a:noFill/>
        </p:spPr>
        <p:txBody>
          <a:bodyPr wrap="square">
            <a:spAutoFit/>
          </a:bodyPr>
          <a:lstStyle/>
          <a:p>
            <a:r>
              <a:rPr lang="it-IT" sz="1600" b="1" kern="100" dirty="0">
                <a:latin typeface="Aptos" panose="020B0004020202020204" pitchFamily="34" charset="0"/>
                <a:cs typeface="Times New Roman" panose="02020603050405020304" pitchFamily="18" charset="0"/>
              </a:rPr>
              <a:t>Studio clinico prospettico</a:t>
            </a:r>
          </a:p>
          <a:p>
            <a:r>
              <a:rPr lang="en-US" sz="1600" dirty="0">
                <a:latin typeface="Calibri" panose="020F0502020204030204" pitchFamily="34" charset="0"/>
                <a:ea typeface="Calibri" panose="020F0502020204030204" pitchFamily="34" charset="0"/>
              </a:rPr>
              <a:t>Health Data Platform to unra</a:t>
            </a:r>
            <a:r>
              <a:rPr lang="en-US" sz="1600" u="sng" dirty="0">
                <a:latin typeface="Calibri" panose="020F0502020204030204" pitchFamily="34" charset="0"/>
                <a:ea typeface="Calibri" panose="020F0502020204030204" pitchFamily="34" charset="0"/>
              </a:rPr>
              <a:t>v</a:t>
            </a:r>
            <a:r>
              <a:rPr lang="en-US" sz="1600" dirty="0">
                <a:latin typeface="Calibri" panose="020F0502020204030204" pitchFamily="34" charset="0"/>
                <a:ea typeface="Calibri" panose="020F0502020204030204" pitchFamily="34" charset="0"/>
              </a:rPr>
              <a:t>el the Genet</a:t>
            </a:r>
            <a:r>
              <a:rPr lang="en-US" sz="1600" u="sng" dirty="0">
                <a:latin typeface="Calibri" panose="020F0502020204030204" pitchFamily="34" charset="0"/>
                <a:ea typeface="Calibri" panose="020F0502020204030204" pitchFamily="34" charset="0"/>
              </a:rPr>
              <a:t>i</a:t>
            </a:r>
            <a:r>
              <a:rPr lang="en-US" sz="1600" dirty="0">
                <a:latin typeface="Calibri" panose="020F0502020204030204" pitchFamily="34" charset="0"/>
                <a:ea typeface="Calibri" panose="020F0502020204030204" pitchFamily="34" charset="0"/>
              </a:rPr>
              <a:t>c </a:t>
            </a:r>
            <a:r>
              <a:rPr lang="en-US" sz="1600" u="sng" dirty="0">
                <a:latin typeface="Calibri" panose="020F0502020204030204" pitchFamily="34" charset="0"/>
                <a:ea typeface="Calibri" panose="020F0502020204030204" pitchFamily="34" charset="0"/>
              </a:rPr>
              <a:t>C</a:t>
            </a:r>
            <a:r>
              <a:rPr lang="en-US" sz="1600" dirty="0">
                <a:latin typeface="Calibri" panose="020F0502020204030204" pitchFamily="34" charset="0"/>
                <a:ea typeface="Calibri" panose="020F0502020204030204" pitchFamily="34" charset="0"/>
              </a:rPr>
              <a:t>omplexity </a:t>
            </a:r>
            <a:r>
              <a:rPr lang="en-US" sz="1600" u="sng" dirty="0">
                <a:latin typeface="Calibri" panose="020F0502020204030204" pitchFamily="34" charset="0"/>
                <a:ea typeface="Calibri" panose="020F0502020204030204" pitchFamily="34" charset="0"/>
              </a:rPr>
              <a:t>t</a:t>
            </a:r>
            <a:r>
              <a:rPr lang="en-US" sz="1600" dirty="0">
                <a:latin typeface="Calibri" panose="020F0502020204030204" pitchFamily="34" charset="0"/>
                <a:ea typeface="Calibri" panose="020F0502020204030204" pitchFamily="34" charset="0"/>
              </a:rPr>
              <a:t>o define N</a:t>
            </a:r>
            <a:r>
              <a:rPr lang="en-US" sz="1600" u="sng" dirty="0">
                <a:latin typeface="Calibri" panose="020F0502020204030204" pitchFamily="34" charset="0"/>
                <a:ea typeface="Calibri" panose="020F0502020204030204" pitchFamily="34" charset="0"/>
              </a:rPr>
              <a:t>o</a:t>
            </a:r>
            <a:r>
              <a:rPr lang="en-US" sz="1600" dirty="0">
                <a:latin typeface="Calibri" panose="020F0502020204030204" pitchFamily="34" charset="0"/>
                <a:ea typeface="Calibri" panose="020F0502020204030204" pitchFamily="34" charset="0"/>
              </a:rPr>
              <a:t>vel Therapeutic Ta</a:t>
            </a:r>
            <a:r>
              <a:rPr lang="en-US" sz="1600" u="sng" dirty="0">
                <a:latin typeface="Calibri" panose="020F0502020204030204" pitchFamily="34" charset="0"/>
                <a:ea typeface="Calibri" panose="020F0502020204030204" pitchFamily="34" charset="0"/>
              </a:rPr>
              <a:t>r</a:t>
            </a:r>
            <a:r>
              <a:rPr lang="en-US" sz="1600" dirty="0">
                <a:latin typeface="Calibri" panose="020F0502020204030204" pitchFamily="34" charset="0"/>
                <a:ea typeface="Calibri" panose="020F0502020204030204" pitchFamily="34" charset="0"/>
              </a:rPr>
              <a:t>gets in V</a:t>
            </a:r>
            <a:r>
              <a:rPr lang="en-US" sz="1600" u="sng" dirty="0">
                <a:latin typeface="Calibri" panose="020F0502020204030204" pitchFamily="34" charset="0"/>
                <a:ea typeface="Calibri" panose="020F0502020204030204" pitchFamily="34" charset="0"/>
              </a:rPr>
              <a:t>i</a:t>
            </a:r>
            <a:r>
              <a:rPr lang="en-US" sz="1600" dirty="0">
                <a:latin typeface="Calibri" panose="020F0502020204030204" pitchFamily="34" charset="0"/>
                <a:ea typeface="Calibri" panose="020F0502020204030204" pitchFamily="34" charset="0"/>
              </a:rPr>
              <a:t>sceral C</a:t>
            </a:r>
            <a:r>
              <a:rPr lang="en-US" sz="1600" u="sng" dirty="0">
                <a:latin typeface="Calibri" panose="020F0502020204030204" pitchFamily="34" charset="0"/>
                <a:ea typeface="Calibri" panose="020F0502020204030204" pitchFamily="34" charset="0"/>
              </a:rPr>
              <a:t>a</a:t>
            </a:r>
            <a:r>
              <a:rPr lang="en-US" sz="1600" dirty="0">
                <a:latin typeface="Calibri" panose="020F0502020204030204" pitchFamily="34" charset="0"/>
                <a:ea typeface="Calibri" panose="020F0502020204030204" pitchFamily="34" charset="0"/>
              </a:rPr>
              <a:t>ncer. (PROGETTO VICTORIA)</a:t>
            </a:r>
            <a:endParaRPr lang="it-IT" sz="1600" dirty="0"/>
          </a:p>
          <a:p>
            <a:r>
              <a:rPr lang="it-IT" sz="1600" kern="100" dirty="0">
                <a:latin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85774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A2C2F3-668E-8445-AF97-0721AE8CBE45}" type="slidenum">
              <a:rPr kumimoji="0" lang="it-IT"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a:t>
            </a:fld>
            <a:endParaRPr kumimoji="0" lang="it-IT"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ttangolo con angoli arrotondati 2">
            <a:extLst>
              <a:ext uri="{FF2B5EF4-FFF2-40B4-BE49-F238E27FC236}">
                <a16:creationId xmlns:a16="http://schemas.microsoft.com/office/drawing/2014/main" id="{BDFE9658-500D-BE43-09ED-01E784551AE1}"/>
              </a:ext>
            </a:extLst>
          </p:cNvPr>
          <p:cNvSpPr/>
          <p:nvPr/>
        </p:nvSpPr>
        <p:spPr>
          <a:xfrm>
            <a:off x="146309" y="1415483"/>
            <a:ext cx="1401099" cy="2539658"/>
          </a:xfrm>
          <a:prstGeom prst="round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3B3838"/>
                </a:solidFill>
                <a:effectLst/>
                <a:uLnTx/>
                <a:uFillTx/>
                <a:latin typeface="Montserrat" panose="00000500000000000000" pitchFamily="2" charset="0"/>
                <a:ea typeface="+mn-ea"/>
                <a:cs typeface="+mn-cs"/>
              </a:rPr>
              <a:t>Data Sources</a:t>
            </a:r>
          </a:p>
        </p:txBody>
      </p:sp>
      <p:sp>
        <p:nvSpPr>
          <p:cNvPr id="9" name="Rettangolo 8">
            <a:extLst>
              <a:ext uri="{FF2B5EF4-FFF2-40B4-BE49-F238E27FC236}">
                <a16:creationId xmlns:a16="http://schemas.microsoft.com/office/drawing/2014/main" id="{3ADB0843-A015-AEE4-4D55-E3AF8D3BEC46}"/>
              </a:ext>
            </a:extLst>
          </p:cNvPr>
          <p:cNvSpPr/>
          <p:nvPr/>
        </p:nvSpPr>
        <p:spPr>
          <a:xfrm rot="5400000">
            <a:off x="1173807" y="3054206"/>
            <a:ext cx="1520161" cy="269499"/>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err="1">
                <a:ln>
                  <a:noFill/>
                </a:ln>
                <a:solidFill>
                  <a:srgbClr val="FAFAFA"/>
                </a:solidFill>
                <a:effectLst/>
                <a:uLnTx/>
                <a:uFillTx/>
                <a:latin typeface="Montserrat" panose="00000500000000000000" pitchFamily="2" charset="0"/>
                <a:ea typeface="+mn-ea"/>
                <a:cs typeface="+mn-cs"/>
              </a:rPr>
              <a:t>Azure</a:t>
            </a:r>
            <a:r>
              <a:rPr kumimoji="0" lang="it-IT" sz="900" b="1" i="0" u="none" strike="noStrike" kern="1200" cap="none" spc="0" normalizeH="0" baseline="0" noProof="0">
                <a:ln>
                  <a:noFill/>
                </a:ln>
                <a:solidFill>
                  <a:srgbClr val="FAFAFA"/>
                </a:solidFill>
                <a:effectLst/>
                <a:uLnTx/>
                <a:uFillTx/>
                <a:latin typeface="Montserrat" panose="00000500000000000000" pitchFamily="2" charset="0"/>
                <a:ea typeface="+mn-ea"/>
                <a:cs typeface="+mn-cs"/>
              </a:rPr>
              <a:t> API Manager</a:t>
            </a:r>
          </a:p>
        </p:txBody>
      </p:sp>
      <p:sp>
        <p:nvSpPr>
          <p:cNvPr id="10" name="Rettangolo 9">
            <a:extLst>
              <a:ext uri="{FF2B5EF4-FFF2-40B4-BE49-F238E27FC236}">
                <a16:creationId xmlns:a16="http://schemas.microsoft.com/office/drawing/2014/main" id="{AB69B389-5C0D-AA4F-FACA-2AA0E9DC6953}"/>
              </a:ext>
            </a:extLst>
          </p:cNvPr>
          <p:cNvSpPr/>
          <p:nvPr/>
        </p:nvSpPr>
        <p:spPr>
          <a:xfrm>
            <a:off x="2337766" y="780419"/>
            <a:ext cx="597956" cy="3928899"/>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788" b="1"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Interop</a:t>
            </a:r>
            <a:r>
              <a:rPr kumimoji="0" lang="it-IT" sz="788" b="1" i="0" u="none" strike="noStrike" kern="1200" cap="none" spc="0" normalizeH="0" baseline="0" noProof="0">
                <a:ln>
                  <a:noFill/>
                </a:ln>
                <a:solidFill>
                  <a:srgbClr val="3B3838"/>
                </a:solidFill>
                <a:effectLst/>
                <a:uLnTx/>
                <a:uFillTx/>
                <a:latin typeface="Montserrat" panose="00000500000000000000" pitchFamily="2" charset="0"/>
                <a:ea typeface="+mn-ea"/>
                <a:cs typeface="+mn-cs"/>
              </a:rPr>
              <a:t> Layer</a:t>
            </a:r>
          </a:p>
        </p:txBody>
      </p:sp>
      <p:sp>
        <p:nvSpPr>
          <p:cNvPr id="11" name="Rettangolo 10">
            <a:extLst>
              <a:ext uri="{FF2B5EF4-FFF2-40B4-BE49-F238E27FC236}">
                <a16:creationId xmlns:a16="http://schemas.microsoft.com/office/drawing/2014/main" id="{288BF3A4-98E7-07AB-9F62-B72131B57DD0}"/>
              </a:ext>
            </a:extLst>
          </p:cNvPr>
          <p:cNvSpPr/>
          <p:nvPr/>
        </p:nvSpPr>
        <p:spPr>
          <a:xfrm>
            <a:off x="3136468" y="4138130"/>
            <a:ext cx="4140200" cy="273843"/>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err="1">
                <a:ln>
                  <a:noFill/>
                </a:ln>
                <a:solidFill>
                  <a:srgbClr val="3B3838"/>
                </a:solidFill>
                <a:effectLst/>
                <a:uLnTx/>
                <a:uFillTx/>
                <a:latin typeface="Montserrat" panose="00000500000000000000" pitchFamily="2" charset="0"/>
                <a:ea typeface="+mn-ea"/>
                <a:cs typeface="+mn-cs"/>
              </a:rPr>
              <a:t>Purview</a:t>
            </a:r>
            <a:endParaRPr kumimoji="0" lang="it-IT" sz="900" b="1" i="0" u="none" strike="noStrike" kern="1200" cap="none" spc="0" normalizeH="0" baseline="0" noProof="0" dirty="0">
              <a:ln>
                <a:noFill/>
              </a:ln>
              <a:solidFill>
                <a:srgbClr val="3B3838"/>
              </a:solidFill>
              <a:effectLst/>
              <a:uLnTx/>
              <a:uFillTx/>
              <a:latin typeface="Montserrat" panose="00000500000000000000" pitchFamily="2" charset="0"/>
              <a:ea typeface="+mn-ea"/>
              <a:cs typeface="+mn-cs"/>
            </a:endParaRPr>
          </a:p>
        </p:txBody>
      </p:sp>
      <p:sp>
        <p:nvSpPr>
          <p:cNvPr id="12" name="Rettangolo 11">
            <a:extLst>
              <a:ext uri="{FF2B5EF4-FFF2-40B4-BE49-F238E27FC236}">
                <a16:creationId xmlns:a16="http://schemas.microsoft.com/office/drawing/2014/main" id="{4FC01A31-A30C-BFB4-62F5-9B7E844F2072}"/>
              </a:ext>
            </a:extLst>
          </p:cNvPr>
          <p:cNvSpPr/>
          <p:nvPr/>
        </p:nvSpPr>
        <p:spPr>
          <a:xfrm>
            <a:off x="3136468" y="2513454"/>
            <a:ext cx="4140200" cy="1595013"/>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srgbClr val="FAFAFA"/>
              </a:solidFill>
              <a:effectLst/>
              <a:uLnTx/>
              <a:uFillTx/>
              <a:latin typeface="Arial" panose="020B0604020202020204"/>
              <a:ea typeface="+mn-ea"/>
              <a:cs typeface="+mn-cs"/>
            </a:endParaRPr>
          </a:p>
        </p:txBody>
      </p:sp>
      <p:sp>
        <p:nvSpPr>
          <p:cNvPr id="13" name="Rettangolo 12">
            <a:extLst>
              <a:ext uri="{FF2B5EF4-FFF2-40B4-BE49-F238E27FC236}">
                <a16:creationId xmlns:a16="http://schemas.microsoft.com/office/drawing/2014/main" id="{5E18AE34-3F0F-EA65-62F8-44E6EB2B2575}"/>
              </a:ext>
            </a:extLst>
          </p:cNvPr>
          <p:cNvSpPr/>
          <p:nvPr/>
        </p:nvSpPr>
        <p:spPr>
          <a:xfrm>
            <a:off x="3222066" y="1659870"/>
            <a:ext cx="2816440" cy="720700"/>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srgbClr val="FAFAFA"/>
              </a:solidFill>
              <a:effectLst/>
              <a:uLnTx/>
              <a:uFillTx/>
              <a:latin typeface="Arial" panose="020B0604020202020204"/>
              <a:ea typeface="+mn-ea"/>
              <a:cs typeface="+mn-cs"/>
            </a:endParaRPr>
          </a:p>
        </p:txBody>
      </p:sp>
      <p:sp>
        <p:nvSpPr>
          <p:cNvPr id="14" name="Rettangolo 13">
            <a:extLst>
              <a:ext uri="{FF2B5EF4-FFF2-40B4-BE49-F238E27FC236}">
                <a16:creationId xmlns:a16="http://schemas.microsoft.com/office/drawing/2014/main" id="{C27AEEEF-7FDE-2731-8DE4-26BB7CD1726B}"/>
              </a:ext>
            </a:extLst>
          </p:cNvPr>
          <p:cNvSpPr/>
          <p:nvPr/>
        </p:nvSpPr>
        <p:spPr>
          <a:xfrm>
            <a:off x="3142052" y="780419"/>
            <a:ext cx="4133233" cy="722320"/>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srgbClr val="FAFAFA"/>
              </a:solidFill>
              <a:effectLst/>
              <a:uLnTx/>
              <a:uFillTx/>
              <a:latin typeface="Arial" panose="020B0604020202020204"/>
              <a:ea typeface="+mn-ea"/>
              <a:cs typeface="+mn-cs"/>
            </a:endParaRPr>
          </a:p>
        </p:txBody>
      </p:sp>
      <p:cxnSp>
        <p:nvCxnSpPr>
          <p:cNvPr id="15" name="Connettore 2 14">
            <a:extLst>
              <a:ext uri="{FF2B5EF4-FFF2-40B4-BE49-F238E27FC236}">
                <a16:creationId xmlns:a16="http://schemas.microsoft.com/office/drawing/2014/main" id="{660340E8-EC58-669E-AF79-0928A63EC096}"/>
              </a:ext>
            </a:extLst>
          </p:cNvPr>
          <p:cNvCxnSpPr>
            <a:cxnSpLocks/>
            <a:stCxn id="9" idx="2"/>
          </p:cNvCxnSpPr>
          <p:nvPr/>
        </p:nvCxnSpPr>
        <p:spPr>
          <a:xfrm flipH="1" flipV="1">
            <a:off x="1547408" y="3188954"/>
            <a:ext cx="251731" cy="2"/>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B969441D-3AC2-1CF3-2CD5-0EE368C185BB}"/>
              </a:ext>
            </a:extLst>
          </p:cNvPr>
          <p:cNvCxnSpPr>
            <a:cxnSpLocks/>
            <a:endCxn id="9" idx="0"/>
          </p:cNvCxnSpPr>
          <p:nvPr/>
        </p:nvCxnSpPr>
        <p:spPr>
          <a:xfrm flipH="1">
            <a:off x="2068638" y="3188954"/>
            <a:ext cx="257974" cy="2"/>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31230A55-1800-7C66-C910-2B801659CFC4}"/>
              </a:ext>
            </a:extLst>
          </p:cNvPr>
          <p:cNvCxnSpPr>
            <a:cxnSpLocks/>
          </p:cNvCxnSpPr>
          <p:nvPr/>
        </p:nvCxnSpPr>
        <p:spPr>
          <a:xfrm flipH="1">
            <a:off x="1547408" y="2107406"/>
            <a:ext cx="790358" cy="0"/>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Graphic 88">
            <a:extLst>
              <a:ext uri="{FF2B5EF4-FFF2-40B4-BE49-F238E27FC236}">
                <a16:creationId xmlns:a16="http://schemas.microsoft.com/office/drawing/2014/main" id="{39853452-F419-6CB3-1186-5DF22A2C43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5192" y="1558109"/>
            <a:ext cx="349116" cy="349116"/>
          </a:xfrm>
          <a:prstGeom prst="rect">
            <a:avLst/>
          </a:prstGeom>
        </p:spPr>
      </p:pic>
      <p:pic>
        <p:nvPicPr>
          <p:cNvPr id="19" name="Elemento grafico 46">
            <a:extLst>
              <a:ext uri="{FF2B5EF4-FFF2-40B4-BE49-F238E27FC236}">
                <a16:creationId xmlns:a16="http://schemas.microsoft.com/office/drawing/2014/main" id="{5AEB3997-212E-C5E2-1D86-98804C34F5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0405" y="2542082"/>
            <a:ext cx="387251" cy="387251"/>
          </a:xfrm>
          <a:prstGeom prst="rect">
            <a:avLst/>
          </a:prstGeom>
        </p:spPr>
      </p:pic>
      <p:pic>
        <p:nvPicPr>
          <p:cNvPr id="22" name="Immagine 21">
            <a:extLst>
              <a:ext uri="{FF2B5EF4-FFF2-40B4-BE49-F238E27FC236}">
                <a16:creationId xmlns:a16="http://schemas.microsoft.com/office/drawing/2014/main" id="{D57BD832-65D1-4487-6BB4-4DBD3CCFD137}"/>
              </a:ext>
            </a:extLst>
          </p:cNvPr>
          <p:cNvPicPr>
            <a:picLocks noChangeAspect="1"/>
          </p:cNvPicPr>
          <p:nvPr/>
        </p:nvPicPr>
        <p:blipFill>
          <a:blip r:embed="rId7"/>
          <a:stretch>
            <a:fillRect/>
          </a:stretch>
        </p:blipFill>
        <p:spPr>
          <a:xfrm>
            <a:off x="3248737" y="863891"/>
            <a:ext cx="345483" cy="349082"/>
          </a:xfrm>
          <a:prstGeom prst="rect">
            <a:avLst/>
          </a:prstGeom>
        </p:spPr>
      </p:pic>
      <p:sp>
        <p:nvSpPr>
          <p:cNvPr id="23" name="CasellaDiTesto 22">
            <a:extLst>
              <a:ext uri="{FF2B5EF4-FFF2-40B4-BE49-F238E27FC236}">
                <a16:creationId xmlns:a16="http://schemas.microsoft.com/office/drawing/2014/main" id="{AA9EA701-2C2B-4D45-1D7D-77959443DBBB}"/>
              </a:ext>
            </a:extLst>
          </p:cNvPr>
          <p:cNvSpPr txBox="1"/>
          <p:nvPr/>
        </p:nvSpPr>
        <p:spPr>
          <a:xfrm>
            <a:off x="3663281" y="851294"/>
            <a:ext cx="3111993"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Health Data Services </a:t>
            </a:r>
          </a:p>
        </p:txBody>
      </p:sp>
      <p:sp>
        <p:nvSpPr>
          <p:cNvPr id="24" name="Rettangolo 23">
            <a:extLst>
              <a:ext uri="{FF2B5EF4-FFF2-40B4-BE49-F238E27FC236}">
                <a16:creationId xmlns:a16="http://schemas.microsoft.com/office/drawing/2014/main" id="{94A138A4-6B95-2FEB-C666-69C459628350}"/>
              </a:ext>
            </a:extLst>
          </p:cNvPr>
          <p:cNvSpPr/>
          <p:nvPr/>
        </p:nvSpPr>
        <p:spPr>
          <a:xfrm>
            <a:off x="3981101" y="1111692"/>
            <a:ext cx="82581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FHIR API</a:t>
            </a:r>
          </a:p>
        </p:txBody>
      </p:sp>
      <p:sp>
        <p:nvSpPr>
          <p:cNvPr id="25" name="Rettangolo 24">
            <a:extLst>
              <a:ext uri="{FF2B5EF4-FFF2-40B4-BE49-F238E27FC236}">
                <a16:creationId xmlns:a16="http://schemas.microsoft.com/office/drawing/2014/main" id="{FFD8C7DB-4C7B-9E3F-5D6C-E81E2B351AB4}"/>
              </a:ext>
            </a:extLst>
          </p:cNvPr>
          <p:cNvSpPr/>
          <p:nvPr/>
        </p:nvSpPr>
        <p:spPr>
          <a:xfrm>
            <a:off x="4900679" y="1111692"/>
            <a:ext cx="82581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DICOM API</a:t>
            </a:r>
          </a:p>
        </p:txBody>
      </p:sp>
      <p:sp>
        <p:nvSpPr>
          <p:cNvPr id="26" name="Rettangolo 25">
            <a:extLst>
              <a:ext uri="{FF2B5EF4-FFF2-40B4-BE49-F238E27FC236}">
                <a16:creationId xmlns:a16="http://schemas.microsoft.com/office/drawing/2014/main" id="{A34E763E-9CFC-DD88-561C-CDCBF6C95D9A}"/>
              </a:ext>
            </a:extLst>
          </p:cNvPr>
          <p:cNvSpPr/>
          <p:nvPr/>
        </p:nvSpPr>
        <p:spPr>
          <a:xfrm>
            <a:off x="5813179" y="1109809"/>
            <a:ext cx="82581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MedTech</a:t>
            </a: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 Service</a:t>
            </a:r>
          </a:p>
        </p:txBody>
      </p:sp>
      <p:pic>
        <p:nvPicPr>
          <p:cNvPr id="27" name="Picture 89">
            <a:extLst>
              <a:ext uri="{FF2B5EF4-FFF2-40B4-BE49-F238E27FC236}">
                <a16:creationId xmlns:a16="http://schemas.microsoft.com/office/drawing/2014/main" id="{B0DBED3A-BABA-2AE7-5502-FD38D20F4212}"/>
              </a:ext>
            </a:extLst>
          </p:cNvPr>
          <p:cNvPicPr>
            <a:picLocks noChangeAspect="1"/>
          </p:cNvPicPr>
          <p:nvPr/>
        </p:nvPicPr>
        <p:blipFill>
          <a:blip r:embed="rId8"/>
          <a:stretch>
            <a:fillRect/>
          </a:stretch>
        </p:blipFill>
        <p:spPr>
          <a:xfrm>
            <a:off x="2480437" y="3165400"/>
            <a:ext cx="327986" cy="349116"/>
          </a:xfrm>
          <a:prstGeom prst="rect">
            <a:avLst/>
          </a:prstGeom>
        </p:spPr>
      </p:pic>
      <p:sp>
        <p:nvSpPr>
          <p:cNvPr id="28" name="Rettangolo 27">
            <a:extLst>
              <a:ext uri="{FF2B5EF4-FFF2-40B4-BE49-F238E27FC236}">
                <a16:creationId xmlns:a16="http://schemas.microsoft.com/office/drawing/2014/main" id="{6271AA88-5CC6-4521-1530-C70137E577A3}"/>
              </a:ext>
            </a:extLst>
          </p:cNvPr>
          <p:cNvSpPr/>
          <p:nvPr/>
        </p:nvSpPr>
        <p:spPr>
          <a:xfrm>
            <a:off x="3723472" y="2012783"/>
            <a:ext cx="791742" cy="22877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Clinical</a:t>
            </a:r>
          </a:p>
        </p:txBody>
      </p:sp>
      <p:sp>
        <p:nvSpPr>
          <p:cNvPr id="29" name="Rettangolo 28">
            <a:extLst>
              <a:ext uri="{FF2B5EF4-FFF2-40B4-BE49-F238E27FC236}">
                <a16:creationId xmlns:a16="http://schemas.microsoft.com/office/drawing/2014/main" id="{CE3DD2A4-3E67-3C2D-8981-A9D67ECD0DD0}"/>
              </a:ext>
            </a:extLst>
          </p:cNvPr>
          <p:cNvSpPr/>
          <p:nvPr/>
        </p:nvSpPr>
        <p:spPr>
          <a:xfrm>
            <a:off x="4461561" y="2013218"/>
            <a:ext cx="791742" cy="22877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Operational</a:t>
            </a:r>
            <a:endPar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30" name="Rettangolo 29">
            <a:extLst>
              <a:ext uri="{FF2B5EF4-FFF2-40B4-BE49-F238E27FC236}">
                <a16:creationId xmlns:a16="http://schemas.microsoft.com/office/drawing/2014/main" id="{8F36D933-A3DA-F589-669A-23E19AC22599}"/>
              </a:ext>
            </a:extLst>
          </p:cNvPr>
          <p:cNvSpPr/>
          <p:nvPr/>
        </p:nvSpPr>
        <p:spPr>
          <a:xfrm>
            <a:off x="5202004" y="2017649"/>
            <a:ext cx="791742" cy="228776"/>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err="1">
                <a:ln>
                  <a:noFill/>
                </a:ln>
                <a:solidFill>
                  <a:srgbClr val="3B3838"/>
                </a:solidFill>
                <a:effectLst/>
                <a:uLnTx/>
                <a:uFillTx/>
                <a:latin typeface="Montserrat" panose="00000500000000000000" pitchFamily="2" charset="0"/>
                <a:ea typeface="+mn-ea"/>
                <a:cs typeface="+mn-cs"/>
              </a:rPr>
              <a:t>Administrative</a:t>
            </a:r>
            <a:endParaRPr kumimoji="0" lang="it-IT" sz="600" b="0" i="0" u="none" strike="noStrike" kern="1200" cap="none" spc="0" normalizeH="0" baseline="0" noProof="0" dirty="0">
              <a:ln>
                <a:noFill/>
              </a:ln>
              <a:solidFill>
                <a:srgbClr val="3B3838"/>
              </a:solidFill>
              <a:effectLst/>
              <a:uLnTx/>
              <a:uFillTx/>
              <a:latin typeface="Montserrat" panose="00000500000000000000" pitchFamily="2" charset="0"/>
              <a:ea typeface="+mn-ea"/>
              <a:cs typeface="+mn-cs"/>
            </a:endParaRPr>
          </a:p>
        </p:txBody>
      </p:sp>
      <p:sp>
        <p:nvSpPr>
          <p:cNvPr id="31" name="CasellaDiTesto 30">
            <a:extLst>
              <a:ext uri="{FF2B5EF4-FFF2-40B4-BE49-F238E27FC236}">
                <a16:creationId xmlns:a16="http://schemas.microsoft.com/office/drawing/2014/main" id="{8829E446-31EB-8B72-3187-B79C9E2B05E8}"/>
              </a:ext>
            </a:extLst>
          </p:cNvPr>
          <p:cNvSpPr txBox="1"/>
          <p:nvPr/>
        </p:nvSpPr>
        <p:spPr>
          <a:xfrm>
            <a:off x="3855776" y="1720859"/>
            <a:ext cx="3111993" cy="207749"/>
          </a:xfrm>
          <a:prstGeom prst="rect">
            <a:avLst/>
          </a:prstGeom>
          <a:noFill/>
        </p:spPr>
        <p:txBody>
          <a:bodyPr wrap="square" lIns="68580" tIns="34290" rIns="68580" bIns="3429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err="1">
                <a:ln>
                  <a:noFill/>
                </a:ln>
                <a:solidFill>
                  <a:srgbClr val="000000"/>
                </a:solidFill>
                <a:effectLst/>
                <a:uLnTx/>
                <a:uFillTx/>
                <a:latin typeface="Montserrat"/>
                <a:ea typeface="+mn-ea"/>
                <a:cs typeface="+mn-cs"/>
              </a:rPr>
              <a:t>Databricks</a:t>
            </a:r>
            <a:endParaRPr kumimoji="0" lang="it-IT" sz="9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32" name="CasellaDiTesto 31">
            <a:extLst>
              <a:ext uri="{FF2B5EF4-FFF2-40B4-BE49-F238E27FC236}">
                <a16:creationId xmlns:a16="http://schemas.microsoft.com/office/drawing/2014/main" id="{EF82E767-9F3F-CD40-73FC-BED534FD268E}"/>
              </a:ext>
            </a:extLst>
          </p:cNvPr>
          <p:cNvSpPr txBox="1"/>
          <p:nvPr/>
        </p:nvSpPr>
        <p:spPr>
          <a:xfrm>
            <a:off x="3663281" y="2590817"/>
            <a:ext cx="3111993"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Data Lake</a:t>
            </a:r>
          </a:p>
        </p:txBody>
      </p:sp>
      <p:sp>
        <p:nvSpPr>
          <p:cNvPr id="33" name="Rettangolo 32">
            <a:extLst>
              <a:ext uri="{FF2B5EF4-FFF2-40B4-BE49-F238E27FC236}">
                <a16:creationId xmlns:a16="http://schemas.microsoft.com/office/drawing/2014/main" id="{E1ABE14F-E7A2-CD5D-5A77-51ACCEE5E533}"/>
              </a:ext>
            </a:extLst>
          </p:cNvPr>
          <p:cNvSpPr/>
          <p:nvPr/>
        </p:nvSpPr>
        <p:spPr>
          <a:xfrm>
            <a:off x="3608370" y="2998819"/>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34" name="Rettangolo 33">
            <a:extLst>
              <a:ext uri="{FF2B5EF4-FFF2-40B4-BE49-F238E27FC236}">
                <a16:creationId xmlns:a16="http://schemas.microsoft.com/office/drawing/2014/main" id="{CBC577B0-9A19-8C52-CF26-59AAEA5058D0}"/>
              </a:ext>
            </a:extLst>
          </p:cNvPr>
          <p:cNvSpPr/>
          <p:nvPr/>
        </p:nvSpPr>
        <p:spPr>
          <a:xfrm>
            <a:off x="3676117" y="3050578"/>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1"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Raw</a:t>
            </a:r>
            <a:endParaRPr kumimoji="0" lang="it-IT" sz="600" b="1"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(Blob/CSV, Parquet)</a:t>
            </a:r>
          </a:p>
        </p:txBody>
      </p:sp>
      <p:sp>
        <p:nvSpPr>
          <p:cNvPr id="35" name="Rettangolo 34">
            <a:extLst>
              <a:ext uri="{FF2B5EF4-FFF2-40B4-BE49-F238E27FC236}">
                <a16:creationId xmlns:a16="http://schemas.microsoft.com/office/drawing/2014/main" id="{D575BAFD-A90E-CA1D-9BB6-E52F0A488E65}"/>
              </a:ext>
            </a:extLst>
          </p:cNvPr>
          <p:cNvSpPr/>
          <p:nvPr/>
        </p:nvSpPr>
        <p:spPr>
          <a:xfrm>
            <a:off x="4880919" y="2998819"/>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36" name="Rettangolo 35">
            <a:extLst>
              <a:ext uri="{FF2B5EF4-FFF2-40B4-BE49-F238E27FC236}">
                <a16:creationId xmlns:a16="http://schemas.microsoft.com/office/drawing/2014/main" id="{ABE8A292-9421-48B9-51BE-A61C09B67558}"/>
              </a:ext>
            </a:extLst>
          </p:cNvPr>
          <p:cNvSpPr/>
          <p:nvPr/>
        </p:nvSpPr>
        <p:spPr>
          <a:xfrm>
            <a:off x="4948666" y="3050578"/>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1"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Refined</a:t>
            </a:r>
            <a:endParaRPr kumimoji="0" lang="it-IT" sz="600" b="1"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(SQL, Parquet)</a:t>
            </a:r>
          </a:p>
        </p:txBody>
      </p:sp>
      <p:sp>
        <p:nvSpPr>
          <p:cNvPr id="37" name="Rettangolo 36">
            <a:extLst>
              <a:ext uri="{FF2B5EF4-FFF2-40B4-BE49-F238E27FC236}">
                <a16:creationId xmlns:a16="http://schemas.microsoft.com/office/drawing/2014/main" id="{50D7CD0E-E44D-84CF-0C88-166397225DA7}"/>
              </a:ext>
            </a:extLst>
          </p:cNvPr>
          <p:cNvSpPr/>
          <p:nvPr/>
        </p:nvSpPr>
        <p:spPr>
          <a:xfrm>
            <a:off x="6156514" y="2998819"/>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38" name="Rettangolo 37">
            <a:extLst>
              <a:ext uri="{FF2B5EF4-FFF2-40B4-BE49-F238E27FC236}">
                <a16:creationId xmlns:a16="http://schemas.microsoft.com/office/drawing/2014/main" id="{AFC67C40-4BBB-CB1B-AE0E-25D6CA61A62E}"/>
              </a:ext>
            </a:extLst>
          </p:cNvPr>
          <p:cNvSpPr/>
          <p:nvPr/>
        </p:nvSpPr>
        <p:spPr>
          <a:xfrm>
            <a:off x="6224262" y="3050578"/>
            <a:ext cx="620294" cy="30602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1"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Featured</a:t>
            </a:r>
            <a:endParaRPr kumimoji="0" lang="it-IT" sz="600" b="1"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(SQL, Parquet)</a:t>
            </a:r>
          </a:p>
        </p:txBody>
      </p:sp>
      <p:cxnSp>
        <p:nvCxnSpPr>
          <p:cNvPr id="39" name="Connettore 2 38">
            <a:extLst>
              <a:ext uri="{FF2B5EF4-FFF2-40B4-BE49-F238E27FC236}">
                <a16:creationId xmlns:a16="http://schemas.microsoft.com/office/drawing/2014/main" id="{CB67783A-6697-8D76-5971-D61EC7EF33A6}"/>
              </a:ext>
            </a:extLst>
          </p:cNvPr>
          <p:cNvCxnSpPr>
            <a:cxnSpLocks/>
          </p:cNvCxnSpPr>
          <p:nvPr/>
        </p:nvCxnSpPr>
        <p:spPr>
          <a:xfrm flipH="1">
            <a:off x="4296411" y="3188954"/>
            <a:ext cx="584508" cy="0"/>
          </a:xfrm>
          <a:prstGeom prst="straightConnector1">
            <a:avLst/>
          </a:prstGeom>
          <a:ln>
            <a:solidFill>
              <a:srgbClr val="3B3838"/>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628024EA-2683-C85C-8719-542B4B13D58E}"/>
              </a:ext>
            </a:extLst>
          </p:cNvPr>
          <p:cNvCxnSpPr>
            <a:cxnSpLocks/>
          </p:cNvCxnSpPr>
          <p:nvPr/>
        </p:nvCxnSpPr>
        <p:spPr>
          <a:xfrm flipH="1">
            <a:off x="5570756" y="3188954"/>
            <a:ext cx="584508" cy="0"/>
          </a:xfrm>
          <a:prstGeom prst="straightConnector1">
            <a:avLst/>
          </a:prstGeom>
          <a:ln>
            <a:solidFill>
              <a:srgbClr val="3B383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41" name="CasellaDiTesto 40">
            <a:extLst>
              <a:ext uri="{FF2B5EF4-FFF2-40B4-BE49-F238E27FC236}">
                <a16:creationId xmlns:a16="http://schemas.microsoft.com/office/drawing/2014/main" id="{5EEB5481-DEDF-7756-548C-516D8D09401E}"/>
              </a:ext>
            </a:extLst>
          </p:cNvPr>
          <p:cNvSpPr txBox="1"/>
          <p:nvPr/>
        </p:nvSpPr>
        <p:spPr>
          <a:xfrm>
            <a:off x="4289935" y="3051272"/>
            <a:ext cx="657931"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Pipelines</a:t>
            </a:r>
          </a:p>
        </p:txBody>
      </p:sp>
      <p:sp>
        <p:nvSpPr>
          <p:cNvPr id="42" name="CasellaDiTesto 41">
            <a:extLst>
              <a:ext uri="{FF2B5EF4-FFF2-40B4-BE49-F238E27FC236}">
                <a16:creationId xmlns:a16="http://schemas.microsoft.com/office/drawing/2014/main" id="{44970852-FB26-6637-4071-C95EA9D19E36}"/>
              </a:ext>
            </a:extLst>
          </p:cNvPr>
          <p:cNvSpPr txBox="1"/>
          <p:nvPr/>
        </p:nvSpPr>
        <p:spPr>
          <a:xfrm>
            <a:off x="5538850" y="3047350"/>
            <a:ext cx="585020" cy="1962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Pipelines</a:t>
            </a:r>
          </a:p>
        </p:txBody>
      </p:sp>
      <p:sp>
        <p:nvSpPr>
          <p:cNvPr id="43" name="Oval 41">
            <a:extLst>
              <a:ext uri="{FF2B5EF4-FFF2-40B4-BE49-F238E27FC236}">
                <a16:creationId xmlns:a16="http://schemas.microsoft.com/office/drawing/2014/main" id="{9874E30A-6AF3-1C21-1B28-4B5902B50C82}"/>
              </a:ext>
            </a:extLst>
          </p:cNvPr>
          <p:cNvSpPr/>
          <p:nvPr/>
        </p:nvSpPr>
        <p:spPr>
          <a:xfrm>
            <a:off x="3902016" y="3391115"/>
            <a:ext cx="168496" cy="165736"/>
          </a:xfrm>
          <a:prstGeom prst="ellipse">
            <a:avLst/>
          </a:prstGeom>
          <a:solidFill>
            <a:schemeClr val="accent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5">
            <a:extLst>
              <a:ext uri="{FF2B5EF4-FFF2-40B4-BE49-F238E27FC236}">
                <a16:creationId xmlns:a16="http://schemas.microsoft.com/office/drawing/2014/main" id="{7EBB4A83-C155-0EED-DD60-357BACC8BF85}"/>
              </a:ext>
            </a:extLst>
          </p:cNvPr>
          <p:cNvSpPr/>
          <p:nvPr/>
        </p:nvSpPr>
        <p:spPr>
          <a:xfrm>
            <a:off x="5166613" y="3384438"/>
            <a:ext cx="168496" cy="165736"/>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6">
            <a:extLst>
              <a:ext uri="{FF2B5EF4-FFF2-40B4-BE49-F238E27FC236}">
                <a16:creationId xmlns:a16="http://schemas.microsoft.com/office/drawing/2014/main" id="{C34F8A94-221A-2F1E-7FE2-BBF4242B1437}"/>
              </a:ext>
            </a:extLst>
          </p:cNvPr>
          <p:cNvSpPr/>
          <p:nvPr/>
        </p:nvSpPr>
        <p:spPr>
          <a:xfrm>
            <a:off x="6450161" y="3401370"/>
            <a:ext cx="168496" cy="165736"/>
          </a:xfrm>
          <a:prstGeom prst="ellipse">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CasellaDiTesto 45">
            <a:extLst>
              <a:ext uri="{FF2B5EF4-FFF2-40B4-BE49-F238E27FC236}">
                <a16:creationId xmlns:a16="http://schemas.microsoft.com/office/drawing/2014/main" id="{C547CE19-A128-2744-311F-C4CAEB5C108E}"/>
              </a:ext>
            </a:extLst>
          </p:cNvPr>
          <p:cNvSpPr txBox="1"/>
          <p:nvPr/>
        </p:nvSpPr>
        <p:spPr>
          <a:xfrm>
            <a:off x="3536681" y="3568481"/>
            <a:ext cx="929146"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1" i="0" u="none" strike="noStrike" kern="1200" cap="none" spc="0" normalizeH="0" baseline="0" noProof="0" dirty="0" err="1">
                <a:ln>
                  <a:noFill/>
                </a:ln>
                <a:solidFill>
                  <a:srgbClr val="000000"/>
                </a:solidFill>
                <a:effectLst/>
                <a:uLnTx/>
                <a:uFillTx/>
                <a:latin typeface="Montserrat" panose="00000500000000000000" pitchFamily="2" charset="0"/>
                <a:ea typeface="+mn-ea"/>
                <a:cs typeface="+mn-cs"/>
              </a:rPr>
              <a:t>Bronze</a:t>
            </a:r>
            <a:endParaRPr kumimoji="0" lang="it-IT" sz="675"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FHIR on JSON, Clinical notes, CSV, JPEG, …</a:t>
            </a:r>
          </a:p>
        </p:txBody>
      </p:sp>
      <p:sp>
        <p:nvSpPr>
          <p:cNvPr id="47" name="CasellaDiTesto 46">
            <a:extLst>
              <a:ext uri="{FF2B5EF4-FFF2-40B4-BE49-F238E27FC236}">
                <a16:creationId xmlns:a16="http://schemas.microsoft.com/office/drawing/2014/main" id="{9316DB14-02A7-13F1-C88D-636DEE4F49B4}"/>
              </a:ext>
            </a:extLst>
          </p:cNvPr>
          <p:cNvSpPr txBox="1"/>
          <p:nvPr/>
        </p:nvSpPr>
        <p:spPr>
          <a:xfrm>
            <a:off x="4866040" y="3596739"/>
            <a:ext cx="790660" cy="40395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1" i="0" u="none" strike="noStrike" kern="1200" cap="none" spc="0" normalizeH="0" baseline="0" noProof="0">
                <a:ln>
                  <a:noFill/>
                </a:ln>
                <a:solidFill>
                  <a:srgbClr val="000000"/>
                </a:solidFill>
                <a:effectLst/>
                <a:uLnTx/>
                <a:uFillTx/>
                <a:latin typeface="Montserrat" panose="00000500000000000000" pitchFamily="2" charset="0"/>
                <a:ea typeface="+mn-ea"/>
                <a:cs typeface="+mn-cs"/>
              </a:rPr>
              <a:t>Silver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err="1">
                <a:ln>
                  <a:noFill/>
                </a:ln>
                <a:solidFill>
                  <a:srgbClr val="000000"/>
                </a:solidFill>
                <a:effectLst/>
                <a:uLnTx/>
                <a:uFillTx/>
                <a:latin typeface="Montserrat" panose="00000500000000000000" pitchFamily="2" charset="0"/>
                <a:ea typeface="+mn-ea"/>
                <a:cs typeface="+mn-cs"/>
              </a:rPr>
              <a:t>Synapse</a:t>
            </a: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 DB, Templates, …</a:t>
            </a:r>
          </a:p>
        </p:txBody>
      </p:sp>
      <p:sp>
        <p:nvSpPr>
          <p:cNvPr id="48" name="CasellaDiTesto 47">
            <a:extLst>
              <a:ext uri="{FF2B5EF4-FFF2-40B4-BE49-F238E27FC236}">
                <a16:creationId xmlns:a16="http://schemas.microsoft.com/office/drawing/2014/main" id="{912ADFCD-1D80-822A-636E-9C1B6ABD9B2E}"/>
              </a:ext>
            </a:extLst>
          </p:cNvPr>
          <p:cNvSpPr txBox="1"/>
          <p:nvPr/>
        </p:nvSpPr>
        <p:spPr>
          <a:xfrm>
            <a:off x="6151791" y="3596739"/>
            <a:ext cx="790660"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1" i="0" u="none" strike="noStrike" kern="1200" cap="none" spc="0" normalizeH="0" baseline="0" noProof="0">
                <a:ln>
                  <a:noFill/>
                </a:ln>
                <a:solidFill>
                  <a:srgbClr val="000000"/>
                </a:solidFill>
                <a:effectLst/>
                <a:uLnTx/>
                <a:uFillTx/>
                <a:latin typeface="Montserrat" panose="00000500000000000000" pitchFamily="2" charset="0"/>
                <a:ea typeface="+mn-ea"/>
                <a:cs typeface="+mn-cs"/>
              </a:rPr>
              <a:t>Gold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OMOP, </a:t>
            </a:r>
            <a:r>
              <a:rPr kumimoji="0" lang="it-IT" sz="675" b="0" i="0" u="none" strike="noStrike" kern="1200" cap="none" spc="0" normalizeH="0" baseline="0" noProof="0" err="1">
                <a:ln>
                  <a:noFill/>
                </a:ln>
                <a:solidFill>
                  <a:srgbClr val="000000"/>
                </a:solidFill>
                <a:effectLst/>
                <a:uLnTx/>
                <a:uFillTx/>
                <a:latin typeface="Montserrat" panose="00000500000000000000" pitchFamily="2" charset="0"/>
                <a:ea typeface="+mn-ea"/>
                <a:cs typeface="+mn-cs"/>
              </a:rPr>
              <a:t>Population</a:t>
            </a: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 Health, …</a:t>
            </a:r>
          </a:p>
        </p:txBody>
      </p:sp>
      <p:sp>
        <p:nvSpPr>
          <p:cNvPr id="49" name="Rettangolo 48">
            <a:extLst>
              <a:ext uri="{FF2B5EF4-FFF2-40B4-BE49-F238E27FC236}">
                <a16:creationId xmlns:a16="http://schemas.microsoft.com/office/drawing/2014/main" id="{8EAD89DC-0728-2DE5-E764-D9F2780579B7}"/>
              </a:ext>
            </a:extLst>
          </p:cNvPr>
          <p:cNvSpPr/>
          <p:nvPr/>
        </p:nvSpPr>
        <p:spPr>
          <a:xfrm>
            <a:off x="6250431" y="1775755"/>
            <a:ext cx="1024853" cy="607367"/>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a:ln>
                  <a:noFill/>
                </a:ln>
                <a:solidFill>
                  <a:srgbClr val="000000"/>
                </a:solidFill>
                <a:effectLst/>
                <a:uLnTx/>
                <a:uFillTx/>
                <a:latin typeface="Montserrat" panose="00000500000000000000" pitchFamily="2" charset="0"/>
                <a:ea typeface="+mn-ea"/>
                <a:cs typeface="+mn-cs"/>
              </a:rPr>
              <a:t>ML</a:t>
            </a:r>
          </a:p>
        </p:txBody>
      </p:sp>
      <p:pic>
        <p:nvPicPr>
          <p:cNvPr id="50" name="Immagine 49">
            <a:extLst>
              <a:ext uri="{FF2B5EF4-FFF2-40B4-BE49-F238E27FC236}">
                <a16:creationId xmlns:a16="http://schemas.microsoft.com/office/drawing/2014/main" id="{9B1586FF-1C74-5DAE-D925-8BA25DBA2CD6}"/>
              </a:ext>
            </a:extLst>
          </p:cNvPr>
          <p:cNvPicPr>
            <a:picLocks noChangeAspect="1"/>
          </p:cNvPicPr>
          <p:nvPr/>
        </p:nvPicPr>
        <p:blipFill>
          <a:blip r:embed="rId9"/>
          <a:stretch>
            <a:fillRect/>
          </a:stretch>
        </p:blipFill>
        <p:spPr>
          <a:xfrm>
            <a:off x="6384082" y="1910334"/>
            <a:ext cx="227150" cy="243921"/>
          </a:xfrm>
          <a:prstGeom prst="rect">
            <a:avLst/>
          </a:prstGeom>
        </p:spPr>
      </p:pic>
      <p:sp>
        <p:nvSpPr>
          <p:cNvPr id="51" name="Rettangolo 50">
            <a:extLst>
              <a:ext uri="{FF2B5EF4-FFF2-40B4-BE49-F238E27FC236}">
                <a16:creationId xmlns:a16="http://schemas.microsoft.com/office/drawing/2014/main" id="{C1E50917-8AD5-EE1C-2BEF-8F39B14FBECD}"/>
              </a:ext>
            </a:extLst>
          </p:cNvPr>
          <p:cNvSpPr/>
          <p:nvPr/>
        </p:nvSpPr>
        <p:spPr>
          <a:xfrm>
            <a:off x="3136468" y="4435477"/>
            <a:ext cx="4140200" cy="273843"/>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srgbClr val="3B3838"/>
                </a:solidFill>
                <a:effectLst/>
                <a:uLnTx/>
                <a:uFillTx/>
                <a:latin typeface="Montserrat" panose="00000500000000000000" pitchFamily="2" charset="0"/>
                <a:ea typeface="+mn-ea"/>
                <a:cs typeface="+mn-cs"/>
              </a:rPr>
              <a:t>Security &amp; Compliance</a:t>
            </a:r>
          </a:p>
        </p:txBody>
      </p:sp>
      <p:sp>
        <p:nvSpPr>
          <p:cNvPr id="53" name="CasellaDiTesto 52">
            <a:extLst>
              <a:ext uri="{FF2B5EF4-FFF2-40B4-BE49-F238E27FC236}">
                <a16:creationId xmlns:a16="http://schemas.microsoft.com/office/drawing/2014/main" id="{8CDF914F-EB75-410B-5F29-8609EADD21FD}"/>
              </a:ext>
            </a:extLst>
          </p:cNvPr>
          <p:cNvSpPr txBox="1"/>
          <p:nvPr/>
        </p:nvSpPr>
        <p:spPr>
          <a:xfrm>
            <a:off x="5965032" y="4187354"/>
            <a:ext cx="1311636" cy="19620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Data Governance</a:t>
            </a:r>
          </a:p>
        </p:txBody>
      </p:sp>
      <p:sp>
        <p:nvSpPr>
          <p:cNvPr id="54" name="CasellaDiTesto 53">
            <a:extLst>
              <a:ext uri="{FF2B5EF4-FFF2-40B4-BE49-F238E27FC236}">
                <a16:creationId xmlns:a16="http://schemas.microsoft.com/office/drawing/2014/main" id="{FE3832E1-C37D-F5DD-35E6-65203145E213}"/>
              </a:ext>
            </a:extLst>
          </p:cNvPr>
          <p:cNvSpPr txBox="1"/>
          <p:nvPr/>
        </p:nvSpPr>
        <p:spPr>
          <a:xfrm>
            <a:off x="5965032" y="4485836"/>
            <a:ext cx="1311636" cy="19620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Identity - Security</a:t>
            </a:r>
          </a:p>
        </p:txBody>
      </p:sp>
      <p:pic>
        <p:nvPicPr>
          <p:cNvPr id="56" name="Picture 220">
            <a:extLst>
              <a:ext uri="{FF2B5EF4-FFF2-40B4-BE49-F238E27FC236}">
                <a16:creationId xmlns:a16="http://schemas.microsoft.com/office/drawing/2014/main" id="{1D57282A-F764-D78A-FCC5-9C7821AE0C4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r="85175"/>
          <a:stretch/>
        </p:blipFill>
        <p:spPr>
          <a:xfrm>
            <a:off x="6906879" y="1910334"/>
            <a:ext cx="218137" cy="232109"/>
          </a:xfrm>
          <a:prstGeom prst="rect">
            <a:avLst/>
          </a:prstGeom>
        </p:spPr>
      </p:pic>
      <p:sp>
        <p:nvSpPr>
          <p:cNvPr id="58" name="CasellaDiTesto 57">
            <a:extLst>
              <a:ext uri="{FF2B5EF4-FFF2-40B4-BE49-F238E27FC236}">
                <a16:creationId xmlns:a16="http://schemas.microsoft.com/office/drawing/2014/main" id="{60879B87-5008-A45E-4957-D781BD289883}"/>
              </a:ext>
            </a:extLst>
          </p:cNvPr>
          <p:cNvSpPr txBox="1"/>
          <p:nvPr/>
        </p:nvSpPr>
        <p:spPr>
          <a:xfrm>
            <a:off x="2335970" y="1913905"/>
            <a:ext cx="634547"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Data </a:t>
            </a:r>
            <a:r>
              <a:rPr kumimoji="0" lang="it-IT" sz="675" b="0" i="0" u="none" strike="noStrike" kern="1200" cap="none" spc="0" normalizeH="0" baseline="0" noProof="0" dirty="0" err="1">
                <a:ln>
                  <a:noFill/>
                </a:ln>
                <a:solidFill>
                  <a:srgbClr val="000000"/>
                </a:solidFill>
                <a:effectLst/>
                <a:uLnTx/>
                <a:uFillTx/>
                <a:latin typeface="Montserrat" panose="00000500000000000000" pitchFamily="2" charset="0"/>
                <a:ea typeface="+mn-ea"/>
                <a:cs typeface="+mn-cs"/>
              </a:rPr>
              <a:t>Factory</a:t>
            </a:r>
            <a:endPar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59" name="CasellaDiTesto 58">
            <a:extLst>
              <a:ext uri="{FF2B5EF4-FFF2-40B4-BE49-F238E27FC236}">
                <a16:creationId xmlns:a16="http://schemas.microsoft.com/office/drawing/2014/main" id="{46767576-99EB-27AB-85D3-3A904224E8C4}"/>
              </a:ext>
            </a:extLst>
          </p:cNvPr>
          <p:cNvSpPr txBox="1"/>
          <p:nvPr/>
        </p:nvSpPr>
        <p:spPr>
          <a:xfrm>
            <a:off x="2335970" y="3455637"/>
            <a:ext cx="65015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a:t>
            </a:r>
            <a:r>
              <a:rPr kumimoji="0" lang="it-IT" sz="675" b="0" i="0" u="none" strike="noStrike" kern="1200" cap="none" spc="0" normalizeH="0" baseline="0" noProof="0" dirty="0" err="1">
                <a:ln>
                  <a:noFill/>
                </a:ln>
                <a:solidFill>
                  <a:srgbClr val="000000"/>
                </a:solidFill>
                <a:effectLst/>
                <a:uLnTx/>
                <a:uFillTx/>
                <a:latin typeface="Montserrat" panose="00000500000000000000" pitchFamily="2" charset="0"/>
                <a:ea typeface="+mn-ea"/>
                <a:cs typeface="+mn-cs"/>
              </a:rPr>
              <a:t>Databricks</a:t>
            </a:r>
            <a:endPar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cxnSp>
        <p:nvCxnSpPr>
          <p:cNvPr id="62" name="Connettore 2 61">
            <a:extLst>
              <a:ext uri="{FF2B5EF4-FFF2-40B4-BE49-F238E27FC236}">
                <a16:creationId xmlns:a16="http://schemas.microsoft.com/office/drawing/2014/main" id="{089D7029-9434-22B6-1C10-12EBB3684FA6}"/>
              </a:ext>
            </a:extLst>
          </p:cNvPr>
          <p:cNvCxnSpPr>
            <a:cxnSpLocks/>
          </p:cNvCxnSpPr>
          <p:nvPr/>
        </p:nvCxnSpPr>
        <p:spPr>
          <a:xfrm flipV="1">
            <a:off x="3215399" y="1502739"/>
            <a:ext cx="0" cy="1010716"/>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ttore 2 62">
            <a:extLst>
              <a:ext uri="{FF2B5EF4-FFF2-40B4-BE49-F238E27FC236}">
                <a16:creationId xmlns:a16="http://schemas.microsoft.com/office/drawing/2014/main" id="{9B6E046F-AFA8-7CA7-C6DF-C0F89560379B}"/>
              </a:ext>
            </a:extLst>
          </p:cNvPr>
          <p:cNvCxnSpPr>
            <a:cxnSpLocks/>
            <a:stCxn id="14" idx="1"/>
          </p:cNvCxnSpPr>
          <p:nvPr/>
        </p:nvCxnSpPr>
        <p:spPr>
          <a:xfrm flipH="1" flipV="1">
            <a:off x="2937518" y="1141578"/>
            <a:ext cx="204534" cy="1"/>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nettore 2 63">
            <a:extLst>
              <a:ext uri="{FF2B5EF4-FFF2-40B4-BE49-F238E27FC236}">
                <a16:creationId xmlns:a16="http://schemas.microsoft.com/office/drawing/2014/main" id="{6C13BA8E-A27D-CE6A-FD0E-BFB5A1BAAF34}"/>
              </a:ext>
            </a:extLst>
          </p:cNvPr>
          <p:cNvCxnSpPr>
            <a:cxnSpLocks/>
          </p:cNvCxnSpPr>
          <p:nvPr/>
        </p:nvCxnSpPr>
        <p:spPr>
          <a:xfrm flipH="1" flipV="1">
            <a:off x="2935170" y="3189710"/>
            <a:ext cx="204534" cy="1"/>
          </a:xfrm>
          <a:prstGeom prst="straightConnector1">
            <a:avLst/>
          </a:prstGeom>
          <a:ln>
            <a:solidFill>
              <a:srgbClr val="3B3838"/>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Connettore 2 64">
            <a:extLst>
              <a:ext uri="{FF2B5EF4-FFF2-40B4-BE49-F238E27FC236}">
                <a16:creationId xmlns:a16="http://schemas.microsoft.com/office/drawing/2014/main" id="{A369E137-43B4-2C04-64E4-B7A3BC13FD04}"/>
              </a:ext>
            </a:extLst>
          </p:cNvPr>
          <p:cNvCxnSpPr>
            <a:cxnSpLocks/>
            <a:stCxn id="13" idx="0"/>
          </p:cNvCxnSpPr>
          <p:nvPr/>
        </p:nvCxnSpPr>
        <p:spPr>
          <a:xfrm flipV="1">
            <a:off x="4630286" y="1496238"/>
            <a:ext cx="51675" cy="163632"/>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CasellaDiTesto 65">
            <a:extLst>
              <a:ext uri="{FF2B5EF4-FFF2-40B4-BE49-F238E27FC236}">
                <a16:creationId xmlns:a16="http://schemas.microsoft.com/office/drawing/2014/main" id="{1AF84355-E1B8-40C6-7C3E-E64A1F4B5331}"/>
              </a:ext>
            </a:extLst>
          </p:cNvPr>
          <p:cNvSpPr txBox="1"/>
          <p:nvPr/>
        </p:nvSpPr>
        <p:spPr>
          <a:xfrm>
            <a:off x="6690871" y="2013016"/>
            <a:ext cx="650150"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a:t>
            </a:r>
            <a:r>
              <a:rPr kumimoji="0" lang="it-IT" sz="675" b="0" i="0" u="none" strike="noStrike" kern="1200" cap="none" spc="0" normalizeH="0" baseline="0" noProof="0" dirty="0" err="1">
                <a:ln>
                  <a:noFill/>
                </a:ln>
                <a:solidFill>
                  <a:srgbClr val="000000"/>
                </a:solidFill>
                <a:effectLst/>
                <a:uLnTx/>
                <a:uFillTx/>
                <a:latin typeface="Montserrat" panose="00000500000000000000" pitchFamily="2" charset="0"/>
                <a:ea typeface="+mn-ea"/>
                <a:cs typeface="+mn-cs"/>
              </a:rPr>
              <a:t>Databricks</a:t>
            </a:r>
            <a:endPar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sp>
        <p:nvSpPr>
          <p:cNvPr id="67" name="CasellaDiTesto 66">
            <a:extLst>
              <a:ext uri="{FF2B5EF4-FFF2-40B4-BE49-F238E27FC236}">
                <a16:creationId xmlns:a16="http://schemas.microsoft.com/office/drawing/2014/main" id="{C4309D01-2B7B-4431-6949-758FB36F8130}"/>
              </a:ext>
            </a:extLst>
          </p:cNvPr>
          <p:cNvSpPr txBox="1"/>
          <p:nvPr/>
        </p:nvSpPr>
        <p:spPr>
          <a:xfrm>
            <a:off x="6186985" y="2118524"/>
            <a:ext cx="650150"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ML</a:t>
            </a:r>
          </a:p>
        </p:txBody>
      </p:sp>
      <p:cxnSp>
        <p:nvCxnSpPr>
          <p:cNvPr id="68" name="Connettore 2 67">
            <a:extLst>
              <a:ext uri="{FF2B5EF4-FFF2-40B4-BE49-F238E27FC236}">
                <a16:creationId xmlns:a16="http://schemas.microsoft.com/office/drawing/2014/main" id="{CAD95AEC-755D-4174-22AD-2F230D7DE741}"/>
              </a:ext>
            </a:extLst>
          </p:cNvPr>
          <p:cNvCxnSpPr>
            <a:cxnSpLocks/>
          </p:cNvCxnSpPr>
          <p:nvPr/>
        </p:nvCxnSpPr>
        <p:spPr>
          <a:xfrm flipH="1">
            <a:off x="6038505" y="2067659"/>
            <a:ext cx="217245" cy="0"/>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nettore 2 68">
            <a:extLst>
              <a:ext uri="{FF2B5EF4-FFF2-40B4-BE49-F238E27FC236}">
                <a16:creationId xmlns:a16="http://schemas.microsoft.com/office/drawing/2014/main" id="{AC9373B9-39A3-940F-4CD3-119B7B7FAA31}"/>
              </a:ext>
            </a:extLst>
          </p:cNvPr>
          <p:cNvCxnSpPr>
            <a:cxnSpLocks/>
            <a:endCxn id="13" idx="2"/>
          </p:cNvCxnSpPr>
          <p:nvPr/>
        </p:nvCxnSpPr>
        <p:spPr>
          <a:xfrm flipH="1" flipV="1">
            <a:off x="4630286" y="2380570"/>
            <a:ext cx="51675" cy="153906"/>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onnettore 2 69">
            <a:extLst>
              <a:ext uri="{FF2B5EF4-FFF2-40B4-BE49-F238E27FC236}">
                <a16:creationId xmlns:a16="http://schemas.microsoft.com/office/drawing/2014/main" id="{07252B0C-DFB3-0EEB-88C8-A1A3D6A6EC59}"/>
              </a:ext>
            </a:extLst>
          </p:cNvPr>
          <p:cNvCxnSpPr>
            <a:cxnSpLocks/>
          </p:cNvCxnSpPr>
          <p:nvPr/>
        </p:nvCxnSpPr>
        <p:spPr>
          <a:xfrm flipV="1">
            <a:off x="6658337" y="2377130"/>
            <a:ext cx="0" cy="148592"/>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nettore 2 70">
            <a:extLst>
              <a:ext uri="{FF2B5EF4-FFF2-40B4-BE49-F238E27FC236}">
                <a16:creationId xmlns:a16="http://schemas.microsoft.com/office/drawing/2014/main" id="{8F698878-373A-1BDF-48AB-0A1D636ED072}"/>
              </a:ext>
            </a:extLst>
          </p:cNvPr>
          <p:cNvCxnSpPr>
            <a:cxnSpLocks/>
          </p:cNvCxnSpPr>
          <p:nvPr/>
        </p:nvCxnSpPr>
        <p:spPr>
          <a:xfrm flipH="1" flipV="1">
            <a:off x="7275284" y="1138284"/>
            <a:ext cx="204534" cy="1"/>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100B3CEE-4333-D003-0176-C77BBA88CFCE}"/>
              </a:ext>
            </a:extLst>
          </p:cNvPr>
          <p:cNvCxnSpPr>
            <a:cxnSpLocks/>
          </p:cNvCxnSpPr>
          <p:nvPr/>
        </p:nvCxnSpPr>
        <p:spPr>
          <a:xfrm flipH="1">
            <a:off x="6032869" y="1709107"/>
            <a:ext cx="1442697" cy="0"/>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Rettangolo 72">
            <a:extLst>
              <a:ext uri="{FF2B5EF4-FFF2-40B4-BE49-F238E27FC236}">
                <a16:creationId xmlns:a16="http://schemas.microsoft.com/office/drawing/2014/main" id="{0FE44037-9E74-02A7-B67D-698733C8C3A2}"/>
              </a:ext>
            </a:extLst>
          </p:cNvPr>
          <p:cNvSpPr/>
          <p:nvPr/>
        </p:nvSpPr>
        <p:spPr>
          <a:xfrm rot="5400000">
            <a:off x="5653386" y="2610767"/>
            <a:ext cx="3925955" cy="269499"/>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err="1">
                <a:ln>
                  <a:noFill/>
                </a:ln>
                <a:solidFill>
                  <a:srgbClr val="FAFAFA"/>
                </a:solidFill>
                <a:effectLst/>
                <a:uLnTx/>
                <a:uFillTx/>
                <a:latin typeface="Montserrat" panose="00000500000000000000" pitchFamily="2" charset="0"/>
                <a:ea typeface="+mn-ea"/>
                <a:cs typeface="+mn-cs"/>
              </a:rPr>
              <a:t>Azure</a:t>
            </a:r>
            <a:r>
              <a:rPr kumimoji="0" lang="it-IT" sz="900" b="1" i="0" u="none" strike="noStrike" kern="1200" cap="none" spc="0" normalizeH="0" baseline="0" noProof="0">
                <a:ln>
                  <a:noFill/>
                </a:ln>
                <a:solidFill>
                  <a:srgbClr val="FAFAFA"/>
                </a:solidFill>
                <a:effectLst/>
                <a:uLnTx/>
                <a:uFillTx/>
                <a:latin typeface="Montserrat" panose="00000500000000000000" pitchFamily="2" charset="0"/>
                <a:ea typeface="+mn-ea"/>
                <a:cs typeface="+mn-cs"/>
              </a:rPr>
              <a:t> API Manager</a:t>
            </a:r>
          </a:p>
        </p:txBody>
      </p:sp>
      <p:sp>
        <p:nvSpPr>
          <p:cNvPr id="74" name="Rettangolo 73">
            <a:extLst>
              <a:ext uri="{FF2B5EF4-FFF2-40B4-BE49-F238E27FC236}">
                <a16:creationId xmlns:a16="http://schemas.microsoft.com/office/drawing/2014/main" id="{51153A7A-58DA-A922-335D-E20394E81DAC}"/>
              </a:ext>
            </a:extLst>
          </p:cNvPr>
          <p:cNvSpPr/>
          <p:nvPr/>
        </p:nvSpPr>
        <p:spPr>
          <a:xfrm>
            <a:off x="8002661" y="779597"/>
            <a:ext cx="597956" cy="3928899"/>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788" b="1"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Usage</a:t>
            </a:r>
            <a:endParaRPr kumimoji="0" lang="it-IT" sz="788" b="1"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cxnSp>
        <p:nvCxnSpPr>
          <p:cNvPr id="75" name="Connettore 2 74">
            <a:extLst>
              <a:ext uri="{FF2B5EF4-FFF2-40B4-BE49-F238E27FC236}">
                <a16:creationId xmlns:a16="http://schemas.microsoft.com/office/drawing/2014/main" id="{D5DE39FC-5C60-80E7-C37E-90829B867EA2}"/>
              </a:ext>
            </a:extLst>
          </p:cNvPr>
          <p:cNvCxnSpPr>
            <a:cxnSpLocks/>
            <a:stCxn id="74" idx="1"/>
            <a:endCxn id="73" idx="0"/>
          </p:cNvCxnSpPr>
          <p:nvPr/>
        </p:nvCxnSpPr>
        <p:spPr>
          <a:xfrm flipH="1">
            <a:off x="7751113" y="2744047"/>
            <a:ext cx="251548" cy="1470"/>
          </a:xfrm>
          <a:prstGeom prst="straightConnector1">
            <a:avLst/>
          </a:prstGeom>
          <a:ln>
            <a:solidFill>
              <a:srgbClr val="3B3838"/>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Immagine 75">
            <a:extLst>
              <a:ext uri="{FF2B5EF4-FFF2-40B4-BE49-F238E27FC236}">
                <a16:creationId xmlns:a16="http://schemas.microsoft.com/office/drawing/2014/main" id="{A4CFB670-D6FA-C69A-C9FA-0FFC43BBB42C}"/>
              </a:ext>
            </a:extLst>
          </p:cNvPr>
          <p:cNvPicPr>
            <a:picLocks noChangeAspect="1"/>
          </p:cNvPicPr>
          <p:nvPr/>
        </p:nvPicPr>
        <p:blipFill>
          <a:blip r:embed="rId11"/>
          <a:stretch>
            <a:fillRect/>
          </a:stretch>
        </p:blipFill>
        <p:spPr>
          <a:xfrm>
            <a:off x="8128617" y="1329371"/>
            <a:ext cx="290358" cy="376280"/>
          </a:xfrm>
          <a:prstGeom prst="rect">
            <a:avLst/>
          </a:prstGeom>
        </p:spPr>
      </p:pic>
      <p:sp>
        <p:nvSpPr>
          <p:cNvPr id="77" name="CasellaDiTesto 76">
            <a:extLst>
              <a:ext uri="{FF2B5EF4-FFF2-40B4-BE49-F238E27FC236}">
                <a16:creationId xmlns:a16="http://schemas.microsoft.com/office/drawing/2014/main" id="{93B1FB64-03C9-B31C-ABD0-D4F9072B9250}"/>
              </a:ext>
            </a:extLst>
          </p:cNvPr>
          <p:cNvSpPr txBox="1"/>
          <p:nvPr/>
        </p:nvSpPr>
        <p:spPr>
          <a:xfrm>
            <a:off x="8014842" y="1718925"/>
            <a:ext cx="544494"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err="1">
                <a:ln>
                  <a:noFill/>
                </a:ln>
                <a:solidFill>
                  <a:srgbClr val="000000"/>
                </a:solidFill>
                <a:effectLst/>
                <a:uLnTx/>
                <a:uFillTx/>
                <a:latin typeface="Montserrat" panose="00000500000000000000" pitchFamily="2" charset="0"/>
                <a:ea typeface="+mn-ea"/>
                <a:cs typeface="+mn-cs"/>
              </a:rPr>
              <a:t>PowerBI</a:t>
            </a:r>
            <a:endPar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endParaRPr>
          </a:p>
        </p:txBody>
      </p:sp>
      <p:pic>
        <p:nvPicPr>
          <p:cNvPr id="78" name="Immagine 77">
            <a:extLst>
              <a:ext uri="{FF2B5EF4-FFF2-40B4-BE49-F238E27FC236}">
                <a16:creationId xmlns:a16="http://schemas.microsoft.com/office/drawing/2014/main" id="{04C6FA2F-E7A3-BA44-008E-841B236278C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094713" y="2063043"/>
            <a:ext cx="425535" cy="425535"/>
          </a:xfrm>
          <a:prstGeom prst="rect">
            <a:avLst/>
          </a:prstGeom>
        </p:spPr>
      </p:pic>
      <p:sp>
        <p:nvSpPr>
          <p:cNvPr id="79" name="CasellaDiTesto 78">
            <a:extLst>
              <a:ext uri="{FF2B5EF4-FFF2-40B4-BE49-F238E27FC236}">
                <a16:creationId xmlns:a16="http://schemas.microsoft.com/office/drawing/2014/main" id="{088C0189-DFED-C0E1-5A05-E47E8FD25E4C}"/>
              </a:ext>
            </a:extLst>
          </p:cNvPr>
          <p:cNvSpPr txBox="1"/>
          <p:nvPr/>
        </p:nvSpPr>
        <p:spPr>
          <a:xfrm>
            <a:off x="8029392" y="2504285"/>
            <a:ext cx="544494"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75"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Clinical Apps</a:t>
            </a:r>
          </a:p>
        </p:txBody>
      </p:sp>
      <p:pic>
        <p:nvPicPr>
          <p:cNvPr id="80" name="Immagine 11" descr="Immagine che contiene testo, clipart&#10;&#10;Descrizione generata automaticamente">
            <a:extLst>
              <a:ext uri="{FF2B5EF4-FFF2-40B4-BE49-F238E27FC236}">
                <a16:creationId xmlns:a16="http://schemas.microsoft.com/office/drawing/2014/main" id="{B76A477E-2CE9-07E1-BD4F-A394C340C71F}"/>
              </a:ext>
            </a:extLst>
          </p:cNvPr>
          <p:cNvPicPr>
            <a:picLocks noChangeAspect="1"/>
          </p:cNvPicPr>
          <p:nvPr/>
        </p:nvPicPr>
        <p:blipFill>
          <a:blip r:embed="rId13"/>
          <a:stretch>
            <a:fillRect/>
          </a:stretch>
        </p:blipFill>
        <p:spPr>
          <a:xfrm>
            <a:off x="3414202" y="1671128"/>
            <a:ext cx="470468" cy="315345"/>
          </a:xfrm>
          <a:prstGeom prst="rect">
            <a:avLst/>
          </a:prstGeom>
        </p:spPr>
      </p:pic>
      <p:sp>
        <p:nvSpPr>
          <p:cNvPr id="81" name="Rettangolo 80">
            <a:extLst>
              <a:ext uri="{FF2B5EF4-FFF2-40B4-BE49-F238E27FC236}">
                <a16:creationId xmlns:a16="http://schemas.microsoft.com/office/drawing/2014/main" id="{3337B7CA-AFB9-F766-36AD-7E059CABF15F}"/>
              </a:ext>
            </a:extLst>
          </p:cNvPr>
          <p:cNvSpPr/>
          <p:nvPr/>
        </p:nvSpPr>
        <p:spPr>
          <a:xfrm>
            <a:off x="194412" y="1709107"/>
            <a:ext cx="1306842" cy="288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Omics</a:t>
            </a:r>
            <a:endParaRPr kumimoji="0" lang="it-IT" sz="8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82" name="Rettangolo 81">
            <a:extLst>
              <a:ext uri="{FF2B5EF4-FFF2-40B4-BE49-F238E27FC236}">
                <a16:creationId xmlns:a16="http://schemas.microsoft.com/office/drawing/2014/main" id="{7EE0FEF4-A6A2-27E7-438C-9C53AEB46903}"/>
              </a:ext>
            </a:extLst>
          </p:cNvPr>
          <p:cNvSpPr/>
          <p:nvPr/>
        </p:nvSpPr>
        <p:spPr>
          <a:xfrm>
            <a:off x="193437" y="2088158"/>
            <a:ext cx="1306842" cy="2880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Imaging</a:t>
            </a:r>
            <a:endParaRPr kumimoji="0" lang="it-IT" sz="8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83" name="Rettangolo 82">
            <a:extLst>
              <a:ext uri="{FF2B5EF4-FFF2-40B4-BE49-F238E27FC236}">
                <a16:creationId xmlns:a16="http://schemas.microsoft.com/office/drawing/2014/main" id="{F0E0AA88-8BAA-7307-D394-27EAF794EBD4}"/>
              </a:ext>
            </a:extLst>
          </p:cNvPr>
          <p:cNvSpPr/>
          <p:nvPr/>
        </p:nvSpPr>
        <p:spPr>
          <a:xfrm>
            <a:off x="194413" y="2569569"/>
            <a:ext cx="1298822" cy="424689"/>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a:ln>
                  <a:noFill/>
                </a:ln>
                <a:solidFill>
                  <a:srgbClr val="3B3838"/>
                </a:solidFill>
                <a:effectLst/>
                <a:uLnTx/>
                <a:uFillTx/>
                <a:latin typeface="Montserrat"/>
                <a:ea typeface="+mn-lt"/>
                <a:cs typeface="Arial" panose="020B0604020202020204"/>
              </a:rPr>
              <a:t>Clinical</a:t>
            </a:r>
            <a:r>
              <a:rPr kumimoji="0" lang="it-IT" sz="800" b="0" i="0" u="none" strike="noStrike" kern="1200" cap="none" spc="0" normalizeH="0" baseline="0" noProof="0">
                <a:ln>
                  <a:noFill/>
                </a:ln>
                <a:solidFill>
                  <a:srgbClr val="3B3838"/>
                </a:solidFill>
                <a:effectLst/>
                <a:uLnTx/>
                <a:uFillTx/>
                <a:latin typeface="Montserrat"/>
                <a:ea typeface="+mn-ea"/>
                <a:cs typeface="+mn-cs"/>
              </a:rPr>
              <a:t>  and </a:t>
            </a:r>
            <a:r>
              <a:rPr kumimoji="0" lang="it-IT" sz="800" b="0" i="0" u="none" strike="noStrike" kern="1200" cap="none" spc="0" normalizeH="0" baseline="0" noProof="0" err="1">
                <a:ln>
                  <a:noFill/>
                </a:ln>
                <a:solidFill>
                  <a:srgbClr val="3B3838"/>
                </a:solidFill>
                <a:effectLst/>
                <a:uLnTx/>
                <a:uFillTx/>
                <a:latin typeface="Montserrat"/>
                <a:ea typeface="+mn-ea"/>
                <a:cs typeface="+mn-cs"/>
              </a:rPr>
              <a:t>administrative</a:t>
            </a:r>
            <a:r>
              <a:rPr kumimoji="0" lang="it-IT" sz="800" b="0" i="0" u="none" strike="noStrike" kern="1200" cap="none" spc="0" normalizeH="0" baseline="0" noProof="0">
                <a:ln>
                  <a:noFill/>
                </a:ln>
                <a:solidFill>
                  <a:srgbClr val="3B3838"/>
                </a:solidFill>
                <a:effectLst/>
                <a:uLnTx/>
                <a:uFillTx/>
                <a:latin typeface="Montserrat"/>
                <a:ea typeface="+mn-ea"/>
                <a:cs typeface="+mn-cs"/>
              </a:rPr>
              <a:t> </a:t>
            </a:r>
            <a:r>
              <a:rPr kumimoji="0" lang="it-IT" sz="800" b="0" i="0" u="none" strike="noStrike" kern="1200" cap="none" spc="0" normalizeH="0" baseline="0" noProof="0" err="1">
                <a:ln>
                  <a:noFill/>
                </a:ln>
                <a:solidFill>
                  <a:srgbClr val="3B3838"/>
                </a:solidFill>
                <a:effectLst/>
                <a:uLnTx/>
                <a:uFillTx/>
                <a:latin typeface="Montserrat"/>
                <a:ea typeface="+mn-ea"/>
                <a:cs typeface="+mn-cs"/>
              </a:rPr>
              <a:t>structured</a:t>
            </a:r>
            <a:r>
              <a:rPr kumimoji="0" lang="it-IT" sz="800" b="0" i="0" u="none" strike="noStrike" kern="1200" cap="none" spc="0" normalizeH="0" baseline="0" noProof="0">
                <a:ln>
                  <a:noFill/>
                </a:ln>
                <a:solidFill>
                  <a:srgbClr val="3B3838"/>
                </a:solidFill>
                <a:effectLst/>
                <a:uLnTx/>
                <a:uFillTx/>
                <a:latin typeface="Montserrat"/>
                <a:ea typeface="+mn-ea"/>
                <a:cs typeface="+mn-cs"/>
              </a:rPr>
              <a:t> data</a:t>
            </a:r>
            <a:endParaRPr kumimoji="0" lang="it-IT" sz="800" b="0" i="0" u="none" strike="noStrike" kern="1200" cap="none" spc="0" normalizeH="0" baseline="0" noProof="0">
              <a:ln>
                <a:noFill/>
              </a:ln>
              <a:solidFill>
                <a:srgbClr val="FAFAFA"/>
              </a:solidFill>
              <a:effectLst/>
              <a:uLnTx/>
              <a:uFillTx/>
              <a:latin typeface="Arial" panose="020B0604020202020204"/>
              <a:ea typeface="+mn-ea"/>
              <a:cs typeface="Calibri"/>
            </a:endParaRPr>
          </a:p>
        </p:txBody>
      </p:sp>
      <p:sp>
        <p:nvSpPr>
          <p:cNvPr id="84" name="Rettangolo 83">
            <a:extLst>
              <a:ext uri="{FF2B5EF4-FFF2-40B4-BE49-F238E27FC236}">
                <a16:creationId xmlns:a16="http://schemas.microsoft.com/office/drawing/2014/main" id="{926A3F32-6743-B40B-ABA3-7736325F9447}"/>
              </a:ext>
            </a:extLst>
          </p:cNvPr>
          <p:cNvSpPr/>
          <p:nvPr/>
        </p:nvSpPr>
        <p:spPr>
          <a:xfrm>
            <a:off x="194413" y="3449791"/>
            <a:ext cx="1298821" cy="385231"/>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3B3838"/>
                </a:solidFill>
                <a:effectLst/>
                <a:uLnTx/>
                <a:uFillTx/>
                <a:latin typeface="Montserrat"/>
                <a:ea typeface="+mn-lt"/>
                <a:cs typeface="Arial" panose="020B0604020202020204"/>
              </a:rPr>
              <a:t>Clinical</a:t>
            </a:r>
            <a:r>
              <a:rPr kumimoji="0" lang="it-IT" sz="800" b="0" i="0" u="none" strike="noStrike" kern="1200" cap="none" spc="0" normalizeH="0" baseline="0" noProof="0" dirty="0">
                <a:ln>
                  <a:noFill/>
                </a:ln>
                <a:solidFill>
                  <a:srgbClr val="3B3838"/>
                </a:solidFill>
                <a:effectLst/>
                <a:uLnTx/>
                <a:uFillTx/>
                <a:latin typeface="Montserrat"/>
                <a:ea typeface="+mn-ea"/>
                <a:cs typeface="+mn-cs"/>
              </a:rPr>
              <a:t>  and </a:t>
            </a:r>
            <a:r>
              <a:rPr kumimoji="0" lang="it-IT" sz="800" b="0" i="0" u="none" strike="noStrike" kern="1200" cap="none" spc="0" normalizeH="0" baseline="0" noProof="0" dirty="0" err="1">
                <a:ln>
                  <a:noFill/>
                </a:ln>
                <a:solidFill>
                  <a:srgbClr val="3B3838"/>
                </a:solidFill>
                <a:effectLst/>
                <a:uLnTx/>
                <a:uFillTx/>
                <a:latin typeface="Montserrat"/>
                <a:ea typeface="+mn-ea"/>
                <a:cs typeface="+mn-cs"/>
              </a:rPr>
              <a:t>administrative</a:t>
            </a:r>
            <a:r>
              <a:rPr kumimoji="0" lang="it-IT" sz="800" b="0" i="0" u="none" strike="noStrike" kern="1200" cap="none" spc="0" normalizeH="0" baseline="0" noProof="0" dirty="0">
                <a:ln>
                  <a:noFill/>
                </a:ln>
                <a:solidFill>
                  <a:srgbClr val="3B3838"/>
                </a:solidFill>
                <a:effectLst/>
                <a:uLnTx/>
                <a:uFillTx/>
                <a:latin typeface="Montserrat"/>
                <a:ea typeface="+mn-ea"/>
                <a:cs typeface="+mn-cs"/>
              </a:rPr>
              <a:t> un-</a:t>
            </a:r>
            <a:r>
              <a:rPr kumimoji="0" lang="it-IT" sz="800" b="0" i="0" u="none" strike="noStrike" kern="1200" cap="none" spc="0" normalizeH="0" baseline="0" noProof="0" dirty="0" err="1">
                <a:ln>
                  <a:noFill/>
                </a:ln>
                <a:solidFill>
                  <a:srgbClr val="3B3838"/>
                </a:solidFill>
                <a:effectLst/>
                <a:uLnTx/>
                <a:uFillTx/>
                <a:latin typeface="Montserrat"/>
                <a:ea typeface="+mn-ea"/>
                <a:cs typeface="+mn-cs"/>
              </a:rPr>
              <a:t>structured</a:t>
            </a:r>
            <a:r>
              <a:rPr kumimoji="0" lang="it-IT" sz="800" b="0" i="0" u="none" strike="noStrike" kern="1200" cap="none" spc="0" normalizeH="0" baseline="0" noProof="0" dirty="0">
                <a:ln>
                  <a:noFill/>
                </a:ln>
                <a:solidFill>
                  <a:srgbClr val="3B3838"/>
                </a:solidFill>
                <a:effectLst/>
                <a:uLnTx/>
                <a:uFillTx/>
                <a:latin typeface="Montserrat"/>
                <a:ea typeface="+mn-ea"/>
                <a:cs typeface="+mn-cs"/>
              </a:rPr>
              <a:t> data</a:t>
            </a:r>
            <a:endParaRPr kumimoji="0" lang="it-IT" sz="800" b="0" i="0" u="none" strike="noStrike" kern="1200" cap="none" spc="0" normalizeH="0" baseline="0" noProof="0" dirty="0">
              <a:ln>
                <a:noFill/>
              </a:ln>
              <a:solidFill>
                <a:srgbClr val="3B3838"/>
              </a:solidFill>
              <a:effectLst/>
              <a:uLnTx/>
              <a:uFillTx/>
              <a:latin typeface="Montserrat" panose="00000500000000000000" pitchFamily="2" charset="0"/>
              <a:ea typeface="+mn-ea"/>
              <a:cs typeface="+mn-cs"/>
            </a:endParaRPr>
          </a:p>
        </p:txBody>
      </p:sp>
      <p:sp>
        <p:nvSpPr>
          <p:cNvPr id="85" name="Rettangolo 84">
            <a:extLst>
              <a:ext uri="{FF2B5EF4-FFF2-40B4-BE49-F238E27FC236}">
                <a16:creationId xmlns:a16="http://schemas.microsoft.com/office/drawing/2014/main" id="{451C71CE-1A73-8231-9A66-534FE7C73E17}"/>
              </a:ext>
            </a:extLst>
          </p:cNvPr>
          <p:cNvSpPr/>
          <p:nvPr/>
        </p:nvSpPr>
        <p:spPr>
          <a:xfrm>
            <a:off x="194413" y="3085309"/>
            <a:ext cx="1298821" cy="288000"/>
          </a:xfrm>
          <a:prstGeom prst="rect">
            <a:avLst/>
          </a:prstGeom>
          <a:solidFill>
            <a:schemeClr val="bg1">
              <a:lumMod val="95000"/>
            </a:schemeClr>
          </a:solid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IoMT</a:t>
            </a:r>
            <a:endParaRPr kumimoji="0" lang="it-IT" sz="8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86" name="CasellaDiTesto 85">
            <a:extLst>
              <a:ext uri="{FF2B5EF4-FFF2-40B4-BE49-F238E27FC236}">
                <a16:creationId xmlns:a16="http://schemas.microsoft.com/office/drawing/2014/main" id="{8CDF914F-EB75-410B-5F29-8609EADD21FD}"/>
              </a:ext>
            </a:extLst>
          </p:cNvPr>
          <p:cNvSpPr txBox="1"/>
          <p:nvPr/>
        </p:nvSpPr>
        <p:spPr>
          <a:xfrm>
            <a:off x="4347061" y="1670620"/>
            <a:ext cx="1748848" cy="196208"/>
          </a:xfrm>
          <a:prstGeom prst="rect">
            <a:avLst/>
          </a:prstGeom>
          <a:noFill/>
        </p:spPr>
        <p:txBody>
          <a:bodyPr wrap="square" rtlCol="0">
            <a:spAutoFit/>
          </a:bodyPr>
          <a:lstStyle>
            <a:defPPr>
              <a:defRPr lang="it-IT"/>
            </a:defPPr>
            <a:lvl1pPr algn="r">
              <a:defRPr sz="675">
                <a:latin typeface="Montserrat" panose="00000500000000000000" pitchFamily="2"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r>
              <a:rPr lang="it-IT" dirty="0">
                <a:solidFill>
                  <a:srgbClr val="000000"/>
                </a:solidFill>
              </a:rPr>
              <a:t>AI</a:t>
            </a:r>
            <a:r>
              <a:rPr kumimoji="0" lang="it-IT" sz="675"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 Center</a:t>
            </a:r>
          </a:p>
        </p:txBody>
      </p:sp>
      <p:sp>
        <p:nvSpPr>
          <p:cNvPr id="91" name="Titolo 1">
            <a:extLst>
              <a:ext uri="{FF2B5EF4-FFF2-40B4-BE49-F238E27FC236}">
                <a16:creationId xmlns:a16="http://schemas.microsoft.com/office/drawing/2014/main" id="{0690CC82-FC14-E8FF-020C-9F1322338607}"/>
              </a:ext>
            </a:extLst>
          </p:cNvPr>
          <p:cNvSpPr txBox="1">
            <a:spLocks/>
          </p:cNvSpPr>
          <p:nvPr/>
        </p:nvSpPr>
        <p:spPr>
          <a:xfrm>
            <a:off x="628650" y="199653"/>
            <a:ext cx="7886700" cy="6106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solidFill>
                  <a:srgbClr val="008152"/>
                </a:solidFill>
                <a:latin typeface="HelveticaNeueLT Com 55 Roman"/>
              </a:rPr>
              <a:t>Humanitas Data Platform</a:t>
            </a:r>
          </a:p>
          <a:p>
            <a:pPr algn="l"/>
            <a:r>
              <a:rPr lang="it-IT" sz="800" dirty="0" err="1"/>
              <a:t>Proof</a:t>
            </a:r>
            <a:r>
              <a:rPr lang="it-IT" sz="800" dirty="0"/>
              <a:t> of Concept - Architecture</a:t>
            </a:r>
          </a:p>
          <a:p>
            <a:pPr algn="l"/>
            <a:endParaRPr lang="it-IT" sz="800" dirty="0"/>
          </a:p>
          <a:p>
            <a:pPr algn="l"/>
            <a:endParaRPr lang="it-IT" sz="800" dirty="0"/>
          </a:p>
        </p:txBody>
      </p:sp>
    </p:spTree>
    <p:extLst>
      <p:ext uri="{BB962C8B-B14F-4D97-AF65-F5344CB8AC3E}">
        <p14:creationId xmlns:p14="http://schemas.microsoft.com/office/powerpoint/2010/main" val="209625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4D486-5F5C-0F4F-9084-AAC63AD998FD}"/>
              </a:ext>
            </a:extLst>
          </p:cNvPr>
          <p:cNvSpPr>
            <a:spLocks noGrp="1"/>
          </p:cNvSpPr>
          <p:nvPr>
            <p:ph type="title"/>
          </p:nvPr>
        </p:nvSpPr>
        <p:spPr>
          <a:xfrm>
            <a:off x="457200" y="136529"/>
            <a:ext cx="8229600" cy="496150"/>
          </a:xfrm>
        </p:spPr>
        <p:txBody>
          <a:bodyPr/>
          <a:lstStyle/>
          <a:p>
            <a:pPr algn="l"/>
            <a:r>
              <a:rPr lang="it-IT" sz="2000" b="1" dirty="0">
                <a:solidFill>
                  <a:srgbClr val="008152"/>
                </a:solidFill>
                <a:latin typeface="HelveticaNeueLT Com 55 Roman"/>
              </a:rPr>
              <a:t>Cloud Architecture</a:t>
            </a:r>
            <a:br>
              <a:rPr lang="it-IT" sz="1632" b="1" dirty="0">
                <a:solidFill>
                  <a:srgbClr val="008152"/>
                </a:solidFill>
                <a:latin typeface="HelveticaNeueLT Com 55 Roman"/>
              </a:rPr>
            </a:br>
            <a:br>
              <a:rPr lang="it-IT" sz="800" dirty="0"/>
            </a:br>
            <a:endParaRPr lang="it-IT" sz="1632" b="1" dirty="0">
              <a:solidFill>
                <a:srgbClr val="008152"/>
              </a:solidFill>
              <a:latin typeface="HelveticaNeueLT Com 55 Roman"/>
            </a:endParaRPr>
          </a:p>
        </p:txBody>
      </p:sp>
      <p:sp>
        <p:nvSpPr>
          <p:cNvPr id="3" name="Rettangolo 2">
            <a:extLst>
              <a:ext uri="{FF2B5EF4-FFF2-40B4-BE49-F238E27FC236}">
                <a16:creationId xmlns:a16="http://schemas.microsoft.com/office/drawing/2014/main" id="{69E1CFD2-65AD-F7D1-DA30-91154860C0CD}"/>
              </a:ext>
            </a:extLst>
          </p:cNvPr>
          <p:cNvSpPr/>
          <p:nvPr/>
        </p:nvSpPr>
        <p:spPr>
          <a:xfrm>
            <a:off x="906517" y="4732435"/>
            <a:ext cx="3247697" cy="174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FF651B5-7511-CC6C-2873-8DECA9B8A5FB}"/>
              </a:ext>
            </a:extLst>
          </p:cNvPr>
          <p:cNvSpPr txBox="1"/>
          <p:nvPr/>
        </p:nvSpPr>
        <p:spPr>
          <a:xfrm>
            <a:off x="457200" y="632679"/>
            <a:ext cx="7568354" cy="369332"/>
          </a:xfrm>
          <a:prstGeom prst="rect">
            <a:avLst/>
          </a:prstGeom>
          <a:noFill/>
        </p:spPr>
        <p:txBody>
          <a:bodyPr wrap="none" rtlCol="0">
            <a:spAutoFit/>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Data platform </a:t>
            </a:r>
            <a:r>
              <a:rPr lang="en-GB" sz="1800" dirty="0" err="1">
                <a:effectLst/>
                <a:latin typeface="Aptos" panose="020B0004020202020204" pitchFamily="34" charset="0"/>
                <a:ea typeface="Aptos" panose="020B0004020202020204" pitchFamily="34" charset="0"/>
                <a:cs typeface="Times New Roman" panose="02020603050405020304" pitchFamily="18" charset="0"/>
              </a:rPr>
              <a:t>è</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stata</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progettata</a:t>
            </a:r>
            <a:r>
              <a:rPr lang="en-GB" sz="1800" dirty="0">
                <a:effectLst/>
                <a:latin typeface="Aptos" panose="020B0004020202020204" pitchFamily="34" charset="0"/>
                <a:ea typeface="Aptos" panose="020B0004020202020204" pitchFamily="34" charset="0"/>
                <a:cs typeface="Times New Roman" panose="02020603050405020304" pitchFamily="18" charset="0"/>
              </a:rPr>
              <a:t> e </a:t>
            </a:r>
            <a:r>
              <a:rPr lang="en-GB" sz="1800" dirty="0" err="1">
                <a:effectLst/>
                <a:latin typeface="Aptos" panose="020B0004020202020204" pitchFamily="34" charset="0"/>
                <a:ea typeface="Aptos" panose="020B0004020202020204" pitchFamily="34" charset="0"/>
                <a:cs typeface="Times New Roman" panose="02020603050405020304" pitchFamily="18" charset="0"/>
              </a:rPr>
              <a:t>sviluppata</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su</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GB" sz="1800" dirty="0" err="1">
                <a:effectLst/>
                <a:latin typeface="Aptos" panose="020B0004020202020204" pitchFamily="34" charset="0"/>
                <a:ea typeface="Aptos" panose="020B0004020202020204" pitchFamily="34" charset="0"/>
                <a:cs typeface="Times New Roman" panose="02020603050405020304" pitchFamily="18" charset="0"/>
              </a:rPr>
              <a:t>architetture</a:t>
            </a:r>
            <a:r>
              <a:rPr lang="en-GB" sz="1800" dirty="0">
                <a:effectLst/>
                <a:latin typeface="Aptos" panose="020B0004020202020204" pitchFamily="34" charset="0"/>
                <a:ea typeface="Aptos" panose="020B0004020202020204" pitchFamily="34" charset="0"/>
                <a:cs typeface="Times New Roman" panose="02020603050405020304" pitchFamily="18" charset="0"/>
              </a:rPr>
              <a:t> e </a:t>
            </a:r>
            <a:r>
              <a:rPr lang="en-GB" sz="1800" dirty="0" err="1">
                <a:effectLst/>
                <a:latin typeface="Aptos" panose="020B0004020202020204" pitchFamily="34" charset="0"/>
                <a:ea typeface="Aptos" panose="020B0004020202020204" pitchFamily="34" charset="0"/>
                <a:cs typeface="Times New Roman" panose="02020603050405020304" pitchFamily="18" charset="0"/>
              </a:rPr>
              <a:t>servizi</a:t>
            </a:r>
            <a:r>
              <a:rPr lang="en-GB" sz="1800" dirty="0">
                <a:effectLst/>
                <a:latin typeface="Aptos" panose="020B0004020202020204" pitchFamily="34" charset="0"/>
                <a:ea typeface="Aptos" panose="020B0004020202020204" pitchFamily="34" charset="0"/>
                <a:cs typeface="Times New Roman" panose="02020603050405020304" pitchFamily="18" charset="0"/>
              </a:rPr>
              <a:t> cloud</a:t>
            </a:r>
            <a:endParaRPr lang="it-IT" dirty="0"/>
          </a:p>
        </p:txBody>
      </p:sp>
      <p:sp>
        <p:nvSpPr>
          <p:cNvPr id="9" name="CasellaDiTesto 8">
            <a:extLst>
              <a:ext uri="{FF2B5EF4-FFF2-40B4-BE49-F238E27FC236}">
                <a16:creationId xmlns:a16="http://schemas.microsoft.com/office/drawing/2014/main" id="{23405906-AE54-055C-9100-04E35347417D}"/>
              </a:ext>
            </a:extLst>
          </p:cNvPr>
          <p:cNvSpPr txBox="1"/>
          <p:nvPr/>
        </p:nvSpPr>
        <p:spPr>
          <a:xfrm>
            <a:off x="555171" y="1374506"/>
            <a:ext cx="7587343" cy="2800767"/>
          </a:xfrm>
          <a:prstGeom prst="rect">
            <a:avLst/>
          </a:prstGeom>
          <a:noFill/>
        </p:spPr>
        <p:txBody>
          <a:bodyPr wrap="square">
            <a:spAutoFit/>
          </a:bodyPr>
          <a:lstStyle/>
          <a:p>
            <a:pPr marL="342900" lvl="0" indent="-342900">
              <a:buFont typeface="Times New Roman" panose="02020603050405020304" pitchFamily="18" charset="0"/>
              <a:buChar char="-"/>
              <a:tabLst>
                <a:tab pos="457200" algn="l"/>
              </a:tabLs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Cost-effective: </a:t>
            </a:r>
            <a:r>
              <a:rPr lang="en-GB" kern="100" dirty="0">
                <a:latin typeface="Aptos" panose="020B0004020202020204" pitchFamily="34" charset="0"/>
                <a:cs typeface="Times New Roman" panose="02020603050405020304" pitchFamily="18" charset="0"/>
              </a:rPr>
              <a:t>Il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provisioning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dinamico</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consente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di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ottimizzare</a:t>
            </a:r>
            <a:r>
              <a:rPr lang="en-GB" kern="100" dirty="0">
                <a:latin typeface="Aptos" panose="020B0004020202020204" pitchFamily="34" charset="0"/>
                <a:ea typeface="Aptos" panose="020B0004020202020204" pitchFamily="34" charset="0"/>
                <a:cs typeface="Times New Roman" panose="02020603050405020304" pitchFamily="18" charset="0"/>
              </a:rPr>
              <a:t> </a:t>
            </a:r>
            <a:r>
              <a:rPr lang="en-GB" kern="100" dirty="0" err="1">
                <a:latin typeface="Aptos" panose="020B0004020202020204" pitchFamily="34" charset="0"/>
                <a:ea typeface="Aptos" panose="020B0004020202020204" pitchFamily="34" charset="0"/>
                <a:cs typeface="Times New Roman" panose="02020603050405020304" pitchFamily="18" charset="0"/>
              </a:rPr>
              <a:t>i</a:t>
            </a:r>
            <a:r>
              <a:rPr lang="en-GB" kern="100" dirty="0">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costi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pagando</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solo le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risorse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informatiche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utilizzate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Times New Roman" panose="02020603050405020304" pitchFamily="18" charset="0"/>
              <a:buChar char="-"/>
              <a:tabLst>
                <a:tab pos="457200" algn="l"/>
              </a:tabLst>
            </a:pP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Times New Roman" panose="02020603050405020304" pitchFamily="18" charset="0"/>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Scalability: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architetture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cloud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offrono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maggiore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flessibilità</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scalare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risorse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informatiche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base ai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requisiti</a:t>
            </a:r>
            <a:r>
              <a:rPr lang="en-US" kern="100" dirty="0">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carico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richiesto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 in tempi molto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rapidi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Times New Roman" panose="02020603050405020304" pitchFamily="18" charset="0"/>
              <a:buChar char="-"/>
              <a:tabLst>
                <a:tab pos="457200" algn="l"/>
              </a:tabLst>
            </a:pP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Times New Roman" panose="02020603050405020304" pitchFamily="18" charset="0"/>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Strong security &amp; Compliance: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fornitori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servizi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cloud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aggiornano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migliorano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costantemente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loro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meccanismi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sicurezza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proteggere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44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ature Immunology">
            <a:extLst>
              <a:ext uri="{FF2B5EF4-FFF2-40B4-BE49-F238E27FC236}">
                <a16:creationId xmlns:a16="http://schemas.microsoft.com/office/drawing/2014/main" id="{CDA86725-9C5D-8947-A010-BAAEB2A36ECE}"/>
              </a:ext>
            </a:extLst>
          </p:cNvPr>
          <p:cNvSpPr>
            <a:spLocks noChangeAspect="1" noChangeArrowheads="1"/>
          </p:cNvSpPr>
          <p:nvPr/>
        </p:nvSpPr>
        <p:spPr bwMode="auto">
          <a:xfrm>
            <a:off x="5784767" y="52006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a:latin typeface="Arial" panose="020B0604020202020204" pitchFamily="34" charset="0"/>
              <a:ea typeface="Apple Symbols" panose="02000000000000000000" pitchFamily="2" charset="-79"/>
              <a:cs typeface="Arial" panose="020B0604020202020204" pitchFamily="34" charset="0"/>
            </a:endParaRPr>
          </a:p>
        </p:txBody>
      </p:sp>
      <p:sp>
        <p:nvSpPr>
          <p:cNvPr id="7" name="Titolo 1">
            <a:extLst>
              <a:ext uri="{FF2B5EF4-FFF2-40B4-BE49-F238E27FC236}">
                <a16:creationId xmlns:a16="http://schemas.microsoft.com/office/drawing/2014/main" id="{C1276C6A-0B2D-EC43-BB11-205D329C6F7F}"/>
              </a:ext>
            </a:extLst>
          </p:cNvPr>
          <p:cNvSpPr txBox="1">
            <a:spLocks/>
          </p:cNvSpPr>
          <p:nvPr/>
        </p:nvSpPr>
        <p:spPr>
          <a:xfrm>
            <a:off x="628650" y="199653"/>
            <a:ext cx="7886700" cy="6106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solidFill>
                  <a:srgbClr val="008152"/>
                </a:solidFill>
                <a:latin typeface="HelveticaNeueLT Com 55 Roman"/>
              </a:rPr>
              <a:t>Humanitas Data Platform- update</a:t>
            </a:r>
          </a:p>
          <a:p>
            <a:pPr algn="l"/>
            <a:r>
              <a:rPr lang="it-IT" sz="800" dirty="0" err="1"/>
              <a:t>Proof</a:t>
            </a:r>
            <a:r>
              <a:rPr lang="it-IT" sz="800" dirty="0"/>
              <a:t> of Concept</a:t>
            </a:r>
          </a:p>
          <a:p>
            <a:pPr algn="l"/>
            <a:endParaRPr lang="it-IT" sz="800" dirty="0"/>
          </a:p>
          <a:p>
            <a:pPr algn="l"/>
            <a:endParaRPr lang="it-IT" sz="800" dirty="0"/>
          </a:p>
        </p:txBody>
      </p:sp>
      <p:pic>
        <p:nvPicPr>
          <p:cNvPr id="5" name="Immagine 4" descr="Immagine che contiene testo, schermata, diagramma, software&#10;&#10;Descrizione generata automaticamente">
            <a:extLst>
              <a:ext uri="{FF2B5EF4-FFF2-40B4-BE49-F238E27FC236}">
                <a16:creationId xmlns:a16="http://schemas.microsoft.com/office/drawing/2014/main" id="{7C6E285D-F36F-AF12-1364-4DAB6587F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421" y="899263"/>
            <a:ext cx="6561355" cy="3526729"/>
          </a:xfrm>
          <a:prstGeom prst="rect">
            <a:avLst/>
          </a:prstGeom>
        </p:spPr>
      </p:pic>
      <p:grpSp>
        <p:nvGrpSpPr>
          <p:cNvPr id="11" name="Gruppo 10">
            <a:extLst>
              <a:ext uri="{FF2B5EF4-FFF2-40B4-BE49-F238E27FC236}">
                <a16:creationId xmlns:a16="http://schemas.microsoft.com/office/drawing/2014/main" id="{F417BE97-B378-DDC3-763A-0371FBEE5ADC}"/>
              </a:ext>
            </a:extLst>
          </p:cNvPr>
          <p:cNvGrpSpPr/>
          <p:nvPr/>
        </p:nvGrpSpPr>
        <p:grpSpPr>
          <a:xfrm>
            <a:off x="5011061" y="1714500"/>
            <a:ext cx="4021315" cy="628339"/>
            <a:chOff x="3604099" y="1546653"/>
            <a:chExt cx="3642353" cy="720700"/>
          </a:xfrm>
        </p:grpSpPr>
        <p:sp>
          <p:nvSpPr>
            <p:cNvPr id="2" name="Rettangolo 1">
              <a:extLst>
                <a:ext uri="{FF2B5EF4-FFF2-40B4-BE49-F238E27FC236}">
                  <a16:creationId xmlns:a16="http://schemas.microsoft.com/office/drawing/2014/main" id="{3F3E4FF8-7F30-E577-8DE7-460998D1A048}"/>
                </a:ext>
              </a:extLst>
            </p:cNvPr>
            <p:cNvSpPr/>
            <p:nvPr/>
          </p:nvSpPr>
          <p:spPr>
            <a:xfrm>
              <a:off x="3604099" y="1546653"/>
              <a:ext cx="2713089" cy="720700"/>
            </a:xfrm>
            <a:prstGeom prst="rect">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013" b="0" i="0" u="none" strike="noStrike" kern="1200" cap="none" spc="0" normalizeH="0" baseline="0" noProof="0">
                <a:ln>
                  <a:noFill/>
                </a:ln>
                <a:solidFill>
                  <a:srgbClr val="FAFAFA"/>
                </a:solidFill>
                <a:effectLst/>
                <a:uLnTx/>
                <a:uFillTx/>
                <a:latin typeface="Arial" panose="020B0604020202020204"/>
                <a:ea typeface="+mn-ea"/>
                <a:cs typeface="+mn-cs"/>
              </a:endParaRPr>
            </a:p>
          </p:txBody>
        </p:sp>
        <p:sp>
          <p:nvSpPr>
            <p:cNvPr id="3" name="Rettangolo 2">
              <a:extLst>
                <a:ext uri="{FF2B5EF4-FFF2-40B4-BE49-F238E27FC236}">
                  <a16:creationId xmlns:a16="http://schemas.microsoft.com/office/drawing/2014/main" id="{68D0D69C-2EE7-E30E-25BE-1B233A999FC1}"/>
                </a:ext>
              </a:extLst>
            </p:cNvPr>
            <p:cNvSpPr/>
            <p:nvPr/>
          </p:nvSpPr>
          <p:spPr>
            <a:xfrm>
              <a:off x="4077223" y="1899565"/>
              <a:ext cx="71667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rPr>
                <a:t>Clinical</a:t>
              </a:r>
            </a:p>
          </p:txBody>
        </p:sp>
        <p:sp>
          <p:nvSpPr>
            <p:cNvPr id="6" name="Rettangolo 5">
              <a:extLst>
                <a:ext uri="{FF2B5EF4-FFF2-40B4-BE49-F238E27FC236}">
                  <a16:creationId xmlns:a16="http://schemas.microsoft.com/office/drawing/2014/main" id="{A2AF34A8-6B01-5CBC-3922-C316B6728BB1}"/>
                </a:ext>
              </a:extLst>
            </p:cNvPr>
            <p:cNvSpPr/>
            <p:nvPr/>
          </p:nvSpPr>
          <p:spPr>
            <a:xfrm>
              <a:off x="4815312" y="1900000"/>
              <a:ext cx="71667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err="1">
                  <a:ln>
                    <a:noFill/>
                  </a:ln>
                  <a:solidFill>
                    <a:srgbClr val="3B3838"/>
                  </a:solidFill>
                  <a:effectLst/>
                  <a:uLnTx/>
                  <a:uFillTx/>
                  <a:latin typeface="Montserrat" panose="00000500000000000000" pitchFamily="2" charset="0"/>
                  <a:ea typeface="+mn-ea"/>
                  <a:cs typeface="+mn-cs"/>
                </a:rPr>
                <a:t>Operational</a:t>
              </a:r>
              <a:endParaRPr kumimoji="0" lang="it-IT" sz="600" b="0" i="0" u="none" strike="noStrike" kern="1200" cap="none" spc="0" normalizeH="0" baseline="0" noProof="0">
                <a:ln>
                  <a:noFill/>
                </a:ln>
                <a:solidFill>
                  <a:srgbClr val="3B3838"/>
                </a:solidFill>
                <a:effectLst/>
                <a:uLnTx/>
                <a:uFillTx/>
                <a:latin typeface="Montserrat" panose="00000500000000000000" pitchFamily="2" charset="0"/>
                <a:ea typeface="+mn-ea"/>
                <a:cs typeface="+mn-cs"/>
              </a:endParaRPr>
            </a:p>
          </p:txBody>
        </p:sp>
        <p:sp>
          <p:nvSpPr>
            <p:cNvPr id="8" name="Rettangolo 7">
              <a:extLst>
                <a:ext uri="{FF2B5EF4-FFF2-40B4-BE49-F238E27FC236}">
                  <a16:creationId xmlns:a16="http://schemas.microsoft.com/office/drawing/2014/main" id="{925F6B9F-B0A9-20A0-D3C2-1DD214FFCC21}"/>
                </a:ext>
              </a:extLst>
            </p:cNvPr>
            <p:cNvSpPr/>
            <p:nvPr/>
          </p:nvSpPr>
          <p:spPr>
            <a:xfrm>
              <a:off x="5555755" y="1904431"/>
              <a:ext cx="716673" cy="258163"/>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600" b="0" i="0" u="none" strike="noStrike" kern="1200" cap="none" spc="0" normalizeH="0" baseline="0" noProof="0" dirty="0" err="1">
                  <a:ln>
                    <a:noFill/>
                  </a:ln>
                  <a:solidFill>
                    <a:srgbClr val="3B3838"/>
                  </a:solidFill>
                  <a:effectLst/>
                  <a:uLnTx/>
                  <a:uFillTx/>
                  <a:latin typeface="Montserrat" panose="00000500000000000000" pitchFamily="2" charset="0"/>
                  <a:ea typeface="+mn-ea"/>
                  <a:cs typeface="+mn-cs"/>
                </a:rPr>
                <a:t>Administrative</a:t>
              </a:r>
              <a:endParaRPr kumimoji="0" lang="it-IT" sz="600" b="0" i="0" u="none" strike="noStrike" kern="1200" cap="none" spc="0" normalizeH="0" baseline="0" noProof="0" dirty="0">
                <a:ln>
                  <a:noFill/>
                </a:ln>
                <a:solidFill>
                  <a:srgbClr val="3B3838"/>
                </a:solidFill>
                <a:effectLst/>
                <a:uLnTx/>
                <a:uFillTx/>
                <a:latin typeface="Montserrat" panose="00000500000000000000" pitchFamily="2" charset="0"/>
                <a:ea typeface="+mn-ea"/>
                <a:cs typeface="+mn-cs"/>
              </a:endParaRPr>
            </a:p>
          </p:txBody>
        </p:sp>
        <p:sp>
          <p:nvSpPr>
            <p:cNvPr id="9" name="CasellaDiTesto 8">
              <a:extLst>
                <a:ext uri="{FF2B5EF4-FFF2-40B4-BE49-F238E27FC236}">
                  <a16:creationId xmlns:a16="http://schemas.microsoft.com/office/drawing/2014/main" id="{FFD21C48-C669-3804-EB2C-FB6EC21430B5}"/>
                </a:ext>
              </a:extLst>
            </p:cNvPr>
            <p:cNvSpPr txBox="1"/>
            <p:nvPr/>
          </p:nvSpPr>
          <p:spPr>
            <a:xfrm>
              <a:off x="4134459" y="1607642"/>
              <a:ext cx="3111993" cy="207749"/>
            </a:xfrm>
            <a:prstGeom prst="rect">
              <a:avLst/>
            </a:prstGeom>
            <a:noFill/>
          </p:spPr>
          <p:txBody>
            <a:bodyPr wrap="square" lIns="68580" tIns="34290" rIns="68580" bIns="3429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err="1">
                  <a:ln>
                    <a:noFill/>
                  </a:ln>
                  <a:solidFill>
                    <a:srgbClr val="000000"/>
                  </a:solidFill>
                  <a:effectLst/>
                  <a:uLnTx/>
                  <a:uFillTx/>
                  <a:latin typeface="Montserrat"/>
                  <a:ea typeface="+mn-ea"/>
                  <a:cs typeface="+mn-cs"/>
                </a:rPr>
                <a:t>Databricks</a:t>
              </a:r>
              <a:endParaRPr kumimoji="0" lang="it-IT" sz="900" b="1" i="0" u="none" strike="noStrike" kern="1200" cap="none" spc="0" normalizeH="0" baseline="0" noProof="0" dirty="0">
                <a:ln>
                  <a:noFill/>
                </a:ln>
                <a:solidFill>
                  <a:srgbClr val="000000"/>
                </a:solidFill>
                <a:effectLst/>
                <a:uLnTx/>
                <a:uFillTx/>
                <a:latin typeface="Montserrat" panose="00000500000000000000" pitchFamily="2" charset="0"/>
                <a:ea typeface="+mn-ea"/>
                <a:cs typeface="+mn-cs"/>
              </a:endParaRPr>
            </a:p>
          </p:txBody>
        </p:sp>
        <p:pic>
          <p:nvPicPr>
            <p:cNvPr id="10" name="Immagine 11" descr="Immagine che contiene testo, clipart&#10;&#10;Descrizione generata automaticamente">
              <a:extLst>
                <a:ext uri="{FF2B5EF4-FFF2-40B4-BE49-F238E27FC236}">
                  <a16:creationId xmlns:a16="http://schemas.microsoft.com/office/drawing/2014/main" id="{6B064BFE-143C-5727-236D-24820ACB4B0E}"/>
                </a:ext>
              </a:extLst>
            </p:cNvPr>
            <p:cNvPicPr>
              <a:picLocks noChangeAspect="1"/>
            </p:cNvPicPr>
            <p:nvPr/>
          </p:nvPicPr>
          <p:blipFill>
            <a:blip r:embed="rId4"/>
            <a:stretch>
              <a:fillRect/>
            </a:stretch>
          </p:blipFill>
          <p:spPr>
            <a:xfrm>
              <a:off x="3692885" y="1557911"/>
              <a:ext cx="470468" cy="315345"/>
            </a:xfrm>
            <a:prstGeom prst="rect">
              <a:avLst/>
            </a:prstGeom>
          </p:spPr>
        </p:pic>
      </p:grpSp>
      <p:sp>
        <p:nvSpPr>
          <p:cNvPr id="12" name="CasellaDiTesto 11">
            <a:extLst>
              <a:ext uri="{FF2B5EF4-FFF2-40B4-BE49-F238E27FC236}">
                <a16:creationId xmlns:a16="http://schemas.microsoft.com/office/drawing/2014/main" id="{6B26146E-B34B-F97C-B7B5-5A71FAB2F38D}"/>
              </a:ext>
            </a:extLst>
          </p:cNvPr>
          <p:cNvSpPr txBox="1"/>
          <p:nvPr/>
        </p:nvSpPr>
        <p:spPr>
          <a:xfrm>
            <a:off x="174170" y="899263"/>
            <a:ext cx="2734130" cy="2585323"/>
          </a:xfrm>
          <a:prstGeom prst="rect">
            <a:avLst/>
          </a:prstGeom>
          <a:noFill/>
        </p:spPr>
        <p:txBody>
          <a:bodyPr wrap="square">
            <a:spAutoFit/>
          </a:bodyPr>
          <a:lstStyle/>
          <a:p>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L'architettura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 base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della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piattaforma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dati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è</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costituita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dai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seguenti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blocchi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funzionali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ingestion</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Storage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Tx/>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Databricks</a:t>
            </a:r>
          </a:p>
          <a:p>
            <a:pPr marL="285750" indent="-285750">
              <a:buFontTx/>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Catalogue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8512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ature Immunology">
            <a:extLst>
              <a:ext uri="{FF2B5EF4-FFF2-40B4-BE49-F238E27FC236}">
                <a16:creationId xmlns:a16="http://schemas.microsoft.com/office/drawing/2014/main" id="{CDA86725-9C5D-8947-A010-BAAEB2A36ECE}"/>
              </a:ext>
            </a:extLst>
          </p:cNvPr>
          <p:cNvSpPr>
            <a:spLocks noChangeAspect="1" noChangeArrowheads="1"/>
          </p:cNvSpPr>
          <p:nvPr/>
        </p:nvSpPr>
        <p:spPr bwMode="auto">
          <a:xfrm>
            <a:off x="5784767" y="52006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a:latin typeface="Arial" panose="020B0604020202020204" pitchFamily="34" charset="0"/>
              <a:ea typeface="Apple Symbols" panose="02000000000000000000" pitchFamily="2" charset="-79"/>
              <a:cs typeface="Arial" panose="020B0604020202020204" pitchFamily="34" charset="0"/>
            </a:endParaRPr>
          </a:p>
        </p:txBody>
      </p:sp>
      <p:sp>
        <p:nvSpPr>
          <p:cNvPr id="7" name="Titolo 1">
            <a:extLst>
              <a:ext uri="{FF2B5EF4-FFF2-40B4-BE49-F238E27FC236}">
                <a16:creationId xmlns:a16="http://schemas.microsoft.com/office/drawing/2014/main" id="{C1276C6A-0B2D-EC43-BB11-205D329C6F7F}"/>
              </a:ext>
            </a:extLst>
          </p:cNvPr>
          <p:cNvSpPr txBox="1">
            <a:spLocks/>
          </p:cNvSpPr>
          <p:nvPr/>
        </p:nvSpPr>
        <p:spPr>
          <a:xfrm>
            <a:off x="628650" y="213804"/>
            <a:ext cx="7886700" cy="6106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solidFill>
                  <a:srgbClr val="008152"/>
                </a:solidFill>
                <a:latin typeface="HelveticaNeueLT Com 55 Roman"/>
              </a:rPr>
              <a:t>Humanitas Data Platform- update</a:t>
            </a:r>
          </a:p>
          <a:p>
            <a:pPr algn="l"/>
            <a:r>
              <a:rPr lang="it-IT" sz="800" dirty="0" err="1"/>
              <a:t>Proof</a:t>
            </a:r>
            <a:r>
              <a:rPr lang="it-IT" sz="800" dirty="0"/>
              <a:t> of Concept</a:t>
            </a:r>
          </a:p>
          <a:p>
            <a:pPr algn="l"/>
            <a:endParaRPr lang="it-IT" sz="800" dirty="0"/>
          </a:p>
          <a:p>
            <a:pPr algn="l"/>
            <a:endParaRPr lang="it-IT" sz="800" dirty="0"/>
          </a:p>
        </p:txBody>
      </p:sp>
      <p:pic>
        <p:nvPicPr>
          <p:cNvPr id="3" name="Immagine 2">
            <a:extLst>
              <a:ext uri="{FF2B5EF4-FFF2-40B4-BE49-F238E27FC236}">
                <a16:creationId xmlns:a16="http://schemas.microsoft.com/office/drawing/2014/main" id="{83BFA372-D076-1070-BE35-A8C25E3CDCEF}"/>
              </a:ext>
            </a:extLst>
          </p:cNvPr>
          <p:cNvPicPr>
            <a:picLocks noChangeAspect="1"/>
          </p:cNvPicPr>
          <p:nvPr/>
        </p:nvPicPr>
        <p:blipFill rotWithShape="1">
          <a:blip r:embed="rId2">
            <a:extLst>
              <a:ext uri="{28A0092B-C50C-407E-A947-70E740481C1C}">
                <a14:useLocalDpi xmlns:a14="http://schemas.microsoft.com/office/drawing/2010/main" val="0"/>
              </a:ext>
            </a:extLst>
          </a:blip>
          <a:srcRect r="60289"/>
          <a:stretch/>
        </p:blipFill>
        <p:spPr>
          <a:xfrm>
            <a:off x="3544093" y="957857"/>
            <a:ext cx="2127956" cy="397294"/>
          </a:xfrm>
          <a:prstGeom prst="rect">
            <a:avLst/>
          </a:prstGeom>
        </p:spPr>
      </p:pic>
      <p:pic>
        <p:nvPicPr>
          <p:cNvPr id="8" name="Immagine 7">
            <a:extLst>
              <a:ext uri="{FF2B5EF4-FFF2-40B4-BE49-F238E27FC236}">
                <a16:creationId xmlns:a16="http://schemas.microsoft.com/office/drawing/2014/main" id="{C530EB0E-654D-3523-CEDC-FD68FC288B0B}"/>
              </a:ext>
            </a:extLst>
          </p:cNvPr>
          <p:cNvPicPr>
            <a:picLocks noChangeAspect="1"/>
          </p:cNvPicPr>
          <p:nvPr/>
        </p:nvPicPr>
        <p:blipFill rotWithShape="1">
          <a:blip r:embed="rId3">
            <a:extLst>
              <a:ext uri="{28A0092B-C50C-407E-A947-70E740481C1C}">
                <a14:useLocalDpi xmlns:a14="http://schemas.microsoft.com/office/drawing/2010/main" val="0"/>
              </a:ext>
            </a:extLst>
          </a:blip>
          <a:srcRect l="-1" t="1311" r="70449"/>
          <a:stretch/>
        </p:blipFill>
        <p:spPr>
          <a:xfrm>
            <a:off x="106621" y="949592"/>
            <a:ext cx="1546578" cy="392747"/>
          </a:xfrm>
          <a:prstGeom prst="rect">
            <a:avLst/>
          </a:prstGeom>
        </p:spPr>
      </p:pic>
      <p:pic>
        <p:nvPicPr>
          <p:cNvPr id="10" name="Immagine 9">
            <a:extLst>
              <a:ext uri="{FF2B5EF4-FFF2-40B4-BE49-F238E27FC236}">
                <a16:creationId xmlns:a16="http://schemas.microsoft.com/office/drawing/2014/main" id="{9CF1A091-2562-3E17-EF17-BA5799F1199E}"/>
              </a:ext>
            </a:extLst>
          </p:cNvPr>
          <p:cNvPicPr>
            <a:picLocks noChangeAspect="1"/>
          </p:cNvPicPr>
          <p:nvPr/>
        </p:nvPicPr>
        <p:blipFill rotWithShape="1">
          <a:blip r:embed="rId4">
            <a:extLst>
              <a:ext uri="{28A0092B-C50C-407E-A947-70E740481C1C}">
                <a14:useLocalDpi xmlns:a14="http://schemas.microsoft.com/office/drawing/2010/main" val="0"/>
              </a:ext>
            </a:extLst>
          </a:blip>
          <a:srcRect l="-87" t="-15299" r="74731" b="-25775"/>
          <a:stretch/>
        </p:blipFill>
        <p:spPr>
          <a:xfrm>
            <a:off x="1894643" y="876216"/>
            <a:ext cx="1348710" cy="585748"/>
          </a:xfrm>
          <a:prstGeom prst="rect">
            <a:avLst/>
          </a:prstGeom>
        </p:spPr>
      </p:pic>
      <p:pic>
        <p:nvPicPr>
          <p:cNvPr id="12" name="Immagine 11">
            <a:extLst>
              <a:ext uri="{FF2B5EF4-FFF2-40B4-BE49-F238E27FC236}">
                <a16:creationId xmlns:a16="http://schemas.microsoft.com/office/drawing/2014/main" id="{F7AA4199-2417-1E46-F440-04E7EE0F6DAB}"/>
              </a:ext>
            </a:extLst>
          </p:cNvPr>
          <p:cNvPicPr>
            <a:picLocks noChangeAspect="1"/>
          </p:cNvPicPr>
          <p:nvPr/>
        </p:nvPicPr>
        <p:blipFill rotWithShape="1">
          <a:blip r:embed="rId5">
            <a:extLst>
              <a:ext uri="{28A0092B-C50C-407E-A947-70E740481C1C}">
                <a14:useLocalDpi xmlns:a14="http://schemas.microsoft.com/office/drawing/2010/main" val="0"/>
              </a:ext>
            </a:extLst>
          </a:blip>
          <a:srcRect t="-12698" r="73964"/>
          <a:stretch/>
        </p:blipFill>
        <p:spPr>
          <a:xfrm>
            <a:off x="6489375" y="866395"/>
            <a:ext cx="1451072" cy="482365"/>
          </a:xfrm>
          <a:prstGeom prst="rect">
            <a:avLst/>
          </a:prstGeom>
        </p:spPr>
      </p:pic>
      <p:pic>
        <p:nvPicPr>
          <p:cNvPr id="15" name="Immagine 14" descr="Immagine che contiene schermata, testo&#10;&#10;Descrizione generata automaticamente">
            <a:extLst>
              <a:ext uri="{FF2B5EF4-FFF2-40B4-BE49-F238E27FC236}">
                <a16:creationId xmlns:a16="http://schemas.microsoft.com/office/drawing/2014/main" id="{86B95090-6EBF-109F-8072-5AE8F6908BBB}"/>
              </a:ext>
            </a:extLst>
          </p:cNvPr>
          <p:cNvPicPr>
            <a:picLocks noChangeAspect="1"/>
          </p:cNvPicPr>
          <p:nvPr/>
        </p:nvPicPr>
        <p:blipFill rotWithShape="1">
          <a:blip r:embed="rId6">
            <a:extLst>
              <a:ext uri="{28A0092B-C50C-407E-A947-70E740481C1C}">
                <a14:useLocalDpi xmlns:a14="http://schemas.microsoft.com/office/drawing/2010/main" val="0"/>
              </a:ext>
            </a:extLst>
          </a:blip>
          <a:srcRect l="5403" t="4061" r="77143" b="5533"/>
          <a:stretch/>
        </p:blipFill>
        <p:spPr>
          <a:xfrm>
            <a:off x="158044" y="1367963"/>
            <a:ext cx="1639229" cy="3191166"/>
          </a:xfrm>
          <a:prstGeom prst="rect">
            <a:avLst/>
          </a:prstGeom>
        </p:spPr>
      </p:pic>
      <p:pic>
        <p:nvPicPr>
          <p:cNvPr id="18" name="Immagine 17" descr="Immagine che contiene schermata, testo&#10;&#10;Descrizione generata automaticamente">
            <a:extLst>
              <a:ext uri="{FF2B5EF4-FFF2-40B4-BE49-F238E27FC236}">
                <a16:creationId xmlns:a16="http://schemas.microsoft.com/office/drawing/2014/main" id="{104CA0E3-97D1-104B-367C-C6844C2BEB38}"/>
              </a:ext>
            </a:extLst>
          </p:cNvPr>
          <p:cNvPicPr>
            <a:picLocks noChangeAspect="1"/>
          </p:cNvPicPr>
          <p:nvPr/>
        </p:nvPicPr>
        <p:blipFill rotWithShape="1">
          <a:blip r:embed="rId6">
            <a:extLst>
              <a:ext uri="{28A0092B-C50C-407E-A947-70E740481C1C}">
                <a14:useLocalDpi xmlns:a14="http://schemas.microsoft.com/office/drawing/2010/main" val="0"/>
              </a:ext>
            </a:extLst>
          </a:blip>
          <a:srcRect l="23366" t="4061" r="59180" b="5533"/>
          <a:stretch/>
        </p:blipFill>
        <p:spPr>
          <a:xfrm>
            <a:off x="1797273" y="1373386"/>
            <a:ext cx="1639229" cy="3191166"/>
          </a:xfrm>
          <a:prstGeom prst="rect">
            <a:avLst/>
          </a:prstGeom>
        </p:spPr>
      </p:pic>
      <p:pic>
        <p:nvPicPr>
          <p:cNvPr id="19" name="Immagine 18" descr="Immagine che contiene schermata, testo&#10;&#10;Descrizione generata automaticamente">
            <a:extLst>
              <a:ext uri="{FF2B5EF4-FFF2-40B4-BE49-F238E27FC236}">
                <a16:creationId xmlns:a16="http://schemas.microsoft.com/office/drawing/2014/main" id="{3CF2C913-25C8-C312-A7FB-F67150326476}"/>
              </a:ext>
            </a:extLst>
          </p:cNvPr>
          <p:cNvPicPr>
            <a:picLocks noChangeAspect="1"/>
          </p:cNvPicPr>
          <p:nvPr/>
        </p:nvPicPr>
        <p:blipFill rotWithShape="1">
          <a:blip r:embed="rId6">
            <a:extLst>
              <a:ext uri="{28A0092B-C50C-407E-A947-70E740481C1C}">
                <a14:useLocalDpi xmlns:a14="http://schemas.microsoft.com/office/drawing/2010/main" val="0"/>
              </a:ext>
            </a:extLst>
          </a:blip>
          <a:srcRect l="41971" t="4061" r="35371" b="5533"/>
          <a:stretch/>
        </p:blipFill>
        <p:spPr>
          <a:xfrm>
            <a:off x="3544093" y="1582413"/>
            <a:ext cx="2127956" cy="3191166"/>
          </a:xfrm>
          <a:prstGeom prst="rect">
            <a:avLst/>
          </a:prstGeom>
        </p:spPr>
      </p:pic>
      <p:pic>
        <p:nvPicPr>
          <p:cNvPr id="24" name="Immagine 23" descr="Immagine che contiene testo, schermata, Carattere&#10;&#10;Descrizione generata automaticamente">
            <a:extLst>
              <a:ext uri="{FF2B5EF4-FFF2-40B4-BE49-F238E27FC236}">
                <a16:creationId xmlns:a16="http://schemas.microsoft.com/office/drawing/2014/main" id="{3C7B5A0E-3D85-5C8F-4FE3-E5D08904B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6011" y="2004041"/>
            <a:ext cx="2717800" cy="1790700"/>
          </a:xfrm>
          <a:prstGeom prst="rect">
            <a:avLst/>
          </a:prstGeom>
        </p:spPr>
      </p:pic>
      <p:sp>
        <p:nvSpPr>
          <p:cNvPr id="2" name="CasellaDiTesto 1">
            <a:extLst>
              <a:ext uri="{FF2B5EF4-FFF2-40B4-BE49-F238E27FC236}">
                <a16:creationId xmlns:a16="http://schemas.microsoft.com/office/drawing/2014/main" id="{685A5200-6BDF-2B6A-80BA-6039ECB559D3}"/>
              </a:ext>
            </a:extLst>
          </p:cNvPr>
          <p:cNvSpPr txBox="1"/>
          <p:nvPr/>
        </p:nvSpPr>
        <p:spPr>
          <a:xfrm>
            <a:off x="315711" y="727895"/>
            <a:ext cx="1164101" cy="276999"/>
          </a:xfrm>
          <a:prstGeom prst="rect">
            <a:avLst/>
          </a:prstGeom>
          <a:noFill/>
        </p:spPr>
        <p:txBody>
          <a:bodyPr wrap="none" rtlCol="0">
            <a:spAutoFit/>
          </a:bodyPr>
          <a:lstStyle/>
          <a:p>
            <a:r>
              <a:rPr lang="it-IT" sz="1200" dirty="0"/>
              <a:t>Data </a:t>
            </a:r>
            <a:r>
              <a:rPr lang="it-IT" sz="1200" dirty="0" err="1"/>
              <a:t>ingestion</a:t>
            </a:r>
            <a:endParaRPr lang="it-IT" sz="1200" dirty="0"/>
          </a:p>
        </p:txBody>
      </p:sp>
      <p:sp>
        <p:nvSpPr>
          <p:cNvPr id="5" name="CasellaDiTesto 4">
            <a:extLst>
              <a:ext uri="{FF2B5EF4-FFF2-40B4-BE49-F238E27FC236}">
                <a16:creationId xmlns:a16="http://schemas.microsoft.com/office/drawing/2014/main" id="{820CD299-976E-AD3B-90D3-ED531AE245D8}"/>
              </a:ext>
            </a:extLst>
          </p:cNvPr>
          <p:cNvSpPr txBox="1"/>
          <p:nvPr/>
        </p:nvSpPr>
        <p:spPr>
          <a:xfrm>
            <a:off x="1919420" y="738386"/>
            <a:ext cx="1394934" cy="276999"/>
          </a:xfrm>
          <a:prstGeom prst="rect">
            <a:avLst/>
          </a:prstGeom>
          <a:noFill/>
        </p:spPr>
        <p:txBody>
          <a:bodyPr wrap="none" rtlCol="0">
            <a:spAutoFit/>
          </a:bodyPr>
          <a:lstStyle/>
          <a:p>
            <a:r>
              <a:rPr lang="it-IT" sz="1200" dirty="0"/>
              <a:t>Data </a:t>
            </a:r>
            <a:r>
              <a:rPr lang="it-IT" sz="1200" dirty="0" err="1"/>
              <a:t>analysis</a:t>
            </a:r>
            <a:r>
              <a:rPr lang="it-IT" sz="1200" dirty="0"/>
              <a:t> tool</a:t>
            </a:r>
          </a:p>
        </p:txBody>
      </p:sp>
      <p:sp>
        <p:nvSpPr>
          <p:cNvPr id="6" name="CasellaDiTesto 5">
            <a:extLst>
              <a:ext uri="{FF2B5EF4-FFF2-40B4-BE49-F238E27FC236}">
                <a16:creationId xmlns:a16="http://schemas.microsoft.com/office/drawing/2014/main" id="{3D48AE0A-1584-8331-5DA8-907FFE34DADF}"/>
              </a:ext>
            </a:extLst>
          </p:cNvPr>
          <p:cNvSpPr txBox="1"/>
          <p:nvPr/>
        </p:nvSpPr>
        <p:spPr>
          <a:xfrm>
            <a:off x="4040444" y="737716"/>
            <a:ext cx="1063112" cy="276999"/>
          </a:xfrm>
          <a:prstGeom prst="rect">
            <a:avLst/>
          </a:prstGeom>
          <a:noFill/>
        </p:spPr>
        <p:txBody>
          <a:bodyPr wrap="none" rtlCol="0">
            <a:spAutoFit/>
          </a:bodyPr>
          <a:lstStyle/>
          <a:p>
            <a:r>
              <a:rPr lang="it-IT" sz="1200" dirty="0"/>
              <a:t>Data storage</a:t>
            </a:r>
          </a:p>
        </p:txBody>
      </p:sp>
      <p:sp>
        <p:nvSpPr>
          <p:cNvPr id="9" name="CasellaDiTesto 8">
            <a:extLst>
              <a:ext uri="{FF2B5EF4-FFF2-40B4-BE49-F238E27FC236}">
                <a16:creationId xmlns:a16="http://schemas.microsoft.com/office/drawing/2014/main" id="{CEB97C21-6CBB-6B1E-7173-EAC0E7CE8D5A}"/>
              </a:ext>
            </a:extLst>
          </p:cNvPr>
          <p:cNvSpPr txBox="1"/>
          <p:nvPr/>
        </p:nvSpPr>
        <p:spPr>
          <a:xfrm>
            <a:off x="6656911" y="727306"/>
            <a:ext cx="1351652" cy="276999"/>
          </a:xfrm>
          <a:prstGeom prst="rect">
            <a:avLst/>
          </a:prstGeom>
          <a:noFill/>
        </p:spPr>
        <p:txBody>
          <a:bodyPr wrap="none" rtlCol="0">
            <a:spAutoFit/>
          </a:bodyPr>
          <a:lstStyle/>
          <a:p>
            <a:r>
              <a:rPr lang="it-IT" sz="1200" dirty="0"/>
              <a:t>Data governance</a:t>
            </a:r>
          </a:p>
        </p:txBody>
      </p:sp>
    </p:spTree>
    <p:extLst>
      <p:ext uri="{BB962C8B-B14F-4D97-AF65-F5344CB8AC3E}">
        <p14:creationId xmlns:p14="http://schemas.microsoft.com/office/powerpoint/2010/main" val="256902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ature Immunology">
            <a:extLst>
              <a:ext uri="{FF2B5EF4-FFF2-40B4-BE49-F238E27FC236}">
                <a16:creationId xmlns:a16="http://schemas.microsoft.com/office/drawing/2014/main" id="{CDA86725-9C5D-8947-A010-BAAEB2A36ECE}"/>
              </a:ext>
            </a:extLst>
          </p:cNvPr>
          <p:cNvSpPr>
            <a:spLocks noChangeAspect="1" noChangeArrowheads="1"/>
          </p:cNvSpPr>
          <p:nvPr/>
        </p:nvSpPr>
        <p:spPr bwMode="auto">
          <a:xfrm>
            <a:off x="5784767" y="52006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a:latin typeface="Arial" panose="020B0604020202020204" pitchFamily="34" charset="0"/>
              <a:ea typeface="Apple Symbols" panose="02000000000000000000" pitchFamily="2" charset="-79"/>
              <a:cs typeface="Arial" panose="020B0604020202020204" pitchFamily="34" charset="0"/>
            </a:endParaRPr>
          </a:p>
        </p:txBody>
      </p:sp>
      <p:sp>
        <p:nvSpPr>
          <p:cNvPr id="3" name="Titolo 1">
            <a:extLst>
              <a:ext uri="{FF2B5EF4-FFF2-40B4-BE49-F238E27FC236}">
                <a16:creationId xmlns:a16="http://schemas.microsoft.com/office/drawing/2014/main" id="{BEF42D73-5262-059A-18CA-9A4FA60D4FB0}"/>
              </a:ext>
            </a:extLst>
          </p:cNvPr>
          <p:cNvSpPr txBox="1">
            <a:spLocks/>
          </p:cNvSpPr>
          <p:nvPr/>
        </p:nvSpPr>
        <p:spPr>
          <a:xfrm>
            <a:off x="628650" y="213804"/>
            <a:ext cx="7886700" cy="6106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solidFill>
                  <a:srgbClr val="008152"/>
                </a:solidFill>
                <a:latin typeface="HelveticaNeueLT Com 55 Roman"/>
              </a:rPr>
              <a:t>Humanitas Data Platform- update</a:t>
            </a:r>
          </a:p>
          <a:p>
            <a:pPr algn="l"/>
            <a:r>
              <a:rPr lang="it-IT" sz="800" dirty="0" err="1"/>
              <a:t>Proof</a:t>
            </a:r>
            <a:r>
              <a:rPr lang="it-IT" sz="800" dirty="0"/>
              <a:t> of Concept</a:t>
            </a:r>
          </a:p>
          <a:p>
            <a:pPr algn="l"/>
            <a:endParaRPr lang="it-IT" sz="800" dirty="0"/>
          </a:p>
          <a:p>
            <a:pPr algn="l"/>
            <a:endParaRPr lang="it-IT" sz="800" dirty="0"/>
          </a:p>
        </p:txBody>
      </p:sp>
      <p:sp>
        <p:nvSpPr>
          <p:cNvPr id="6" name="CasellaDiTesto 5">
            <a:extLst>
              <a:ext uri="{FF2B5EF4-FFF2-40B4-BE49-F238E27FC236}">
                <a16:creationId xmlns:a16="http://schemas.microsoft.com/office/drawing/2014/main" id="{2348C561-8988-23C6-0677-50316387A600}"/>
              </a:ext>
            </a:extLst>
          </p:cNvPr>
          <p:cNvSpPr txBox="1"/>
          <p:nvPr/>
        </p:nvSpPr>
        <p:spPr>
          <a:xfrm>
            <a:off x="283027" y="1410207"/>
            <a:ext cx="5188454" cy="830997"/>
          </a:xfrm>
          <a:prstGeom prst="rect">
            <a:avLst/>
          </a:prstGeom>
          <a:noFill/>
        </p:spPr>
        <p:txBody>
          <a:bodyPr wrap="square">
            <a:spAutoFit/>
          </a:bodyPr>
          <a:lstStyle/>
          <a:p>
            <a:pPr marL="285750" indent="-285750">
              <a:buFont typeface="Arial" panose="020B0604020202020204" pitchFamily="34" charset="0"/>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Dicom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images ( TAC – MR) of 50 patients from the retrospective clinical study of the Victoria project.</a:t>
            </a:r>
            <a:endParaRPr lang="en-US" sz="16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FASTQ (upcoming)</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Immagine 6" descr="Immagine che contiene testo, schermata, Carattere&#10;&#10;Descrizione generata automaticamente">
            <a:extLst>
              <a:ext uri="{FF2B5EF4-FFF2-40B4-BE49-F238E27FC236}">
                <a16:creationId xmlns:a16="http://schemas.microsoft.com/office/drawing/2014/main" id="{7A8DB90C-41CC-B759-56AB-9049E7776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982" y="757321"/>
            <a:ext cx="2942368" cy="1938663"/>
          </a:xfrm>
          <a:prstGeom prst="rect">
            <a:avLst/>
          </a:prstGeom>
        </p:spPr>
      </p:pic>
      <p:sp>
        <p:nvSpPr>
          <p:cNvPr id="9" name="CasellaDiTesto 8">
            <a:extLst>
              <a:ext uri="{FF2B5EF4-FFF2-40B4-BE49-F238E27FC236}">
                <a16:creationId xmlns:a16="http://schemas.microsoft.com/office/drawing/2014/main" id="{457F37BD-8214-E582-7655-1E2899F5941F}"/>
              </a:ext>
            </a:extLst>
          </p:cNvPr>
          <p:cNvSpPr txBox="1"/>
          <p:nvPr/>
        </p:nvSpPr>
        <p:spPr>
          <a:xfrm>
            <a:off x="283027" y="2534152"/>
            <a:ext cx="5050973" cy="1815882"/>
          </a:xfrm>
          <a:prstGeom prst="rect">
            <a:avLst/>
          </a:prstGeom>
          <a:noFill/>
        </p:spPr>
        <p:txBody>
          <a:bodyPr wrap="square">
            <a:spAutoFit/>
          </a:bodyPr>
          <a:lstStyle/>
          <a:p>
            <a:r>
              <a:rPr lang="en-US" sz="1600" b="1" kern="100" dirty="0">
                <a:latin typeface="Aptos" panose="020B0004020202020204" pitchFamily="34" charset="0"/>
                <a:cs typeface="Times New Roman" panose="02020603050405020304" pitchFamily="18" charset="0"/>
              </a:rPr>
              <a:t>Next step</a:t>
            </a:r>
            <a:r>
              <a:rPr lang="en-US" sz="1600" kern="100" dirty="0">
                <a:latin typeface="Aptos" panose="020B0004020202020204" pitchFamily="34" charset="0"/>
                <a:cs typeface="Times New Roman" panose="02020603050405020304" pitchFamily="18" charset="0"/>
              </a:rPr>
              <a:t>: </a:t>
            </a:r>
            <a:r>
              <a:rPr lang="en-US" sz="1600" kern="100" dirty="0" err="1">
                <a:latin typeface="Aptos" panose="020B0004020202020204" pitchFamily="34" charset="0"/>
                <a:cs typeface="Times New Roman" panose="02020603050405020304" pitchFamily="18" charset="0"/>
              </a:rPr>
              <a:t>popolare</a:t>
            </a:r>
            <a:r>
              <a:rPr lang="en-US" sz="1600" kern="100" dirty="0">
                <a:latin typeface="Aptos" panose="020B0004020202020204" pitchFamily="34" charset="0"/>
                <a:cs typeface="Times New Roman" panose="02020603050405020304" pitchFamily="18" charset="0"/>
              </a:rPr>
              <a:t> la </a:t>
            </a:r>
            <a:r>
              <a:rPr lang="en-US" sz="1600" kern="100" dirty="0" err="1">
                <a:latin typeface="Aptos" panose="020B0004020202020204" pitchFamily="34" charset="0"/>
                <a:cs typeface="Times New Roman" panose="02020603050405020304" pitchFamily="18" charset="0"/>
              </a:rPr>
              <a:t>piattaforma</a:t>
            </a:r>
            <a:r>
              <a:rPr lang="en-US" sz="1600" kern="100" dirty="0">
                <a:latin typeface="Aptos" panose="020B0004020202020204" pitchFamily="34" charset="0"/>
                <a:cs typeface="Times New Roman" panose="02020603050405020304" pitchFamily="18" charset="0"/>
              </a:rPr>
              <a:t> con tutti </a:t>
            </a:r>
            <a:r>
              <a:rPr lang="en-US" sz="1600" kern="100" dirty="0" err="1">
                <a:latin typeface="Aptos" panose="020B0004020202020204" pitchFamily="34" charset="0"/>
                <a:cs typeface="Times New Roman" panose="02020603050405020304" pitchFamily="18" charset="0"/>
              </a:rPr>
              <a:t>i</a:t>
            </a:r>
            <a:r>
              <a:rPr lang="en-US" sz="1600" kern="100" dirty="0">
                <a:latin typeface="Aptos" panose="020B0004020202020204" pitchFamily="34" charset="0"/>
                <a:cs typeface="Times New Roman" panose="02020603050405020304" pitchFamily="18" charset="0"/>
              </a:rPr>
              <a:t> </a:t>
            </a:r>
            <a:r>
              <a:rPr lang="en-US" sz="1600" kern="100" dirty="0" err="1">
                <a:latin typeface="Aptos" panose="020B0004020202020204" pitchFamily="34" charset="0"/>
                <a:cs typeface="Times New Roman" panose="02020603050405020304" pitchFamily="18" charset="0"/>
              </a:rPr>
              <a:t>dati</a:t>
            </a:r>
            <a:r>
              <a:rPr lang="en-US" sz="1600" kern="100" dirty="0">
                <a:latin typeface="Aptos" panose="020B0004020202020204" pitchFamily="34" charset="0"/>
                <a:cs typeface="Times New Roman" panose="02020603050405020304" pitchFamily="18" charset="0"/>
              </a:rPr>
              <a:t> </a:t>
            </a:r>
            <a:r>
              <a:rPr lang="en-US" sz="1600" kern="100" dirty="0" err="1">
                <a:latin typeface="Aptos" panose="020B0004020202020204" pitchFamily="34" charset="0"/>
                <a:cs typeface="Times New Roman" panose="02020603050405020304" pitchFamily="18" charset="0"/>
              </a:rPr>
              <a:t>dello</a:t>
            </a:r>
            <a:r>
              <a:rPr lang="en-US" sz="1600" kern="100" dirty="0">
                <a:latin typeface="Aptos" panose="020B0004020202020204" pitchFamily="34" charset="0"/>
                <a:cs typeface="Times New Roman" panose="02020603050405020304" pitchFamily="18" charset="0"/>
              </a:rPr>
              <a:t> studio </a:t>
            </a:r>
            <a:r>
              <a:rPr lang="en-US" sz="1600" kern="100" dirty="0" err="1">
                <a:latin typeface="Aptos" panose="020B0004020202020204" pitchFamily="34" charset="0"/>
                <a:cs typeface="Times New Roman" panose="02020603050405020304" pitchFamily="18" charset="0"/>
              </a:rPr>
              <a:t>prospettico</a:t>
            </a:r>
            <a:r>
              <a:rPr lang="en-US" sz="1600" kern="100" dirty="0">
                <a:latin typeface="Aptos" panose="020B0004020202020204" pitchFamily="34" charset="0"/>
                <a:cs typeface="Times New Roman" panose="02020603050405020304" pitchFamily="18" charset="0"/>
              </a:rPr>
              <a:t>.</a:t>
            </a:r>
            <a:endParaRPr lang="it-IT" sz="1600" kern="1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err="1">
                <a:latin typeface="Aptos" panose="020B0004020202020204" pitchFamily="34" charset="0"/>
                <a:cs typeface="Times New Roman" panose="02020603050405020304" pitchFamily="18" charset="0"/>
              </a:rPr>
              <a:t>Dicom</a:t>
            </a:r>
            <a:r>
              <a:rPr lang="en-US" sz="1600" kern="100" dirty="0">
                <a:latin typeface="Aptos" panose="020B0004020202020204" pitchFamily="34" charset="0"/>
                <a:cs typeface="Times New Roman" panose="02020603050405020304" pitchFamily="18" charset="0"/>
              </a:rPr>
              <a:t> images </a:t>
            </a:r>
            <a:r>
              <a:rPr lang="en-US" sz="1600" kern="100" dirty="0" err="1">
                <a:latin typeface="Aptos" panose="020B0004020202020204" pitchFamily="34" charset="0"/>
                <a:cs typeface="Times New Roman" panose="02020603050405020304" pitchFamily="18" charset="0"/>
              </a:rPr>
              <a:t>dei</a:t>
            </a:r>
            <a:r>
              <a:rPr lang="en-US" sz="1600" kern="100" dirty="0">
                <a:latin typeface="Aptos" panose="020B0004020202020204" pitchFamily="34" charset="0"/>
                <a:cs typeface="Times New Roman" panose="02020603050405020304" pitchFamily="18" charset="0"/>
              </a:rPr>
              <a:t> </a:t>
            </a:r>
            <a:r>
              <a:rPr lang="en-US" sz="1600" kern="100" dirty="0" err="1">
                <a:latin typeface="Aptos" panose="020B0004020202020204" pitchFamily="34" charset="0"/>
                <a:cs typeface="Times New Roman" panose="02020603050405020304" pitchFamily="18" charset="0"/>
              </a:rPr>
              <a:t>pazienti</a:t>
            </a:r>
            <a:r>
              <a:rPr lang="en-US" sz="1600" kern="100" dirty="0">
                <a:latin typeface="Aptos" panose="020B0004020202020204" pitchFamily="34" charset="0"/>
                <a:cs typeface="Times New Roman" panose="02020603050405020304" pitchFamily="18" charset="0"/>
              </a:rPr>
              <a:t> </a:t>
            </a:r>
            <a:r>
              <a:rPr lang="en-US" sz="1600" kern="100" dirty="0" err="1">
                <a:latin typeface="Aptos" panose="020B0004020202020204" pitchFamily="34" charset="0"/>
                <a:cs typeface="Times New Roman" panose="02020603050405020304" pitchFamily="18" charset="0"/>
              </a:rPr>
              <a:t>arruolati</a:t>
            </a:r>
            <a:r>
              <a:rPr lang="en-US" sz="1600" kern="100" dirty="0">
                <a:latin typeface="Aptos" panose="020B0004020202020204" pitchFamily="34" charset="0"/>
                <a:cs typeface="Times New Roman" panose="02020603050405020304" pitchFamily="18" charset="0"/>
              </a:rPr>
              <a:t> per lo studio </a:t>
            </a:r>
            <a:r>
              <a:rPr lang="en-US" sz="1600" kern="100" dirty="0" err="1">
                <a:latin typeface="Aptos" panose="020B0004020202020204" pitchFamily="34" charset="0"/>
                <a:cs typeface="Times New Roman" panose="02020603050405020304" pitchFamily="18" charset="0"/>
              </a:rPr>
              <a:t>prospettico</a:t>
            </a:r>
            <a:endParaRPr lang="en-US" sz="1600" kern="100" dirty="0">
              <a:latin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latin typeface="Aptos" panose="020B0004020202020204" pitchFamily="34" charset="0"/>
                <a:cs typeface="Times New Roman" panose="02020603050405020304" pitchFamily="18" charset="0"/>
              </a:rPr>
              <a:t>Data from </a:t>
            </a:r>
            <a:r>
              <a:rPr lang="en-US" sz="1600" kern="100" dirty="0" err="1">
                <a:latin typeface="Aptos" panose="020B0004020202020204" pitchFamily="34" charset="0"/>
                <a:cs typeface="Times New Roman" panose="02020603050405020304" pitchFamily="18" charset="0"/>
              </a:rPr>
              <a:t>Ecrf</a:t>
            </a:r>
            <a:r>
              <a:rPr lang="en-US" sz="1600" kern="100" dirty="0">
                <a:latin typeface="Aptos" panose="020B0004020202020204" pitchFamily="34" charset="0"/>
                <a:cs typeface="Times New Roman" panose="02020603050405020304" pitchFamily="18" charset="0"/>
              </a:rPr>
              <a:t> (xml);</a:t>
            </a:r>
          </a:p>
          <a:p>
            <a:pPr marL="285750" indent="-285750">
              <a:buFont typeface="Arial" panose="020B0604020202020204" pitchFamily="34" charset="0"/>
              <a:buChar char="•"/>
            </a:pPr>
            <a:r>
              <a:rPr lang="en-US" sz="1600" kern="100" dirty="0" err="1">
                <a:latin typeface="Aptos" panose="020B0004020202020204" pitchFamily="34" charset="0"/>
                <a:cs typeface="Times New Roman" panose="02020603050405020304" pitchFamily="18" charset="0"/>
              </a:rPr>
              <a:t>Immagini</a:t>
            </a:r>
            <a:r>
              <a:rPr lang="en-US" sz="1600" kern="100" dirty="0">
                <a:latin typeface="Aptos" panose="020B0004020202020204" pitchFamily="34" charset="0"/>
                <a:cs typeface="Times New Roman" panose="02020603050405020304" pitchFamily="18" charset="0"/>
              </a:rPr>
              <a:t> di Digital pathology;</a:t>
            </a:r>
          </a:p>
          <a:p>
            <a:pPr marL="285750" indent="-285750">
              <a:buFont typeface="Arial" panose="020B0604020202020204" pitchFamily="34" charset="0"/>
              <a:buChar char="•"/>
            </a:pPr>
            <a:r>
              <a:rPr lang="en-US" sz="1600" kern="100" dirty="0">
                <a:latin typeface="Aptos" panose="020B0004020202020204" pitchFamily="34" charset="0"/>
                <a:cs typeface="Times New Roman" panose="02020603050405020304" pitchFamily="18" charset="0"/>
              </a:rPr>
              <a:t>FASTQ;</a:t>
            </a:r>
            <a:endParaRPr lang="it-IT" sz="1600" kern="100" dirty="0">
              <a:latin typeface="Aptos" panose="020B0004020202020204" pitchFamily="34" charset="0"/>
              <a:cs typeface="Times New Roman" panose="02020603050405020304" pitchFamily="18" charset="0"/>
            </a:endParaRPr>
          </a:p>
        </p:txBody>
      </p:sp>
      <p:pic>
        <p:nvPicPr>
          <p:cNvPr id="10" name="Immagine 9" descr="Immagine che contiene testo, schermata, Carattere, diagramma&#10;&#10;Descrizione generata automaticamente">
            <a:extLst>
              <a:ext uri="{FF2B5EF4-FFF2-40B4-BE49-F238E27FC236}">
                <a16:creationId xmlns:a16="http://schemas.microsoft.com/office/drawing/2014/main" id="{A3210975-DFB4-F102-E62D-7661DC64A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241" y="2971349"/>
            <a:ext cx="4026987" cy="1815882"/>
          </a:xfrm>
          <a:prstGeom prst="rect">
            <a:avLst/>
          </a:prstGeom>
        </p:spPr>
      </p:pic>
      <p:sp>
        <p:nvSpPr>
          <p:cNvPr id="2" name="CasellaDiTesto 1">
            <a:extLst>
              <a:ext uri="{FF2B5EF4-FFF2-40B4-BE49-F238E27FC236}">
                <a16:creationId xmlns:a16="http://schemas.microsoft.com/office/drawing/2014/main" id="{CC3FED68-2AB6-66B0-1F15-B029AD2F2D3E}"/>
              </a:ext>
            </a:extLst>
          </p:cNvPr>
          <p:cNvSpPr txBox="1"/>
          <p:nvPr/>
        </p:nvSpPr>
        <p:spPr>
          <a:xfrm>
            <a:off x="-137818" y="744584"/>
            <a:ext cx="5233059" cy="584775"/>
          </a:xfrm>
          <a:prstGeom prst="rect">
            <a:avLst/>
          </a:prstGeom>
          <a:noFill/>
        </p:spPr>
        <p:txBody>
          <a:bodyPr wrap="square" rtlCol="0">
            <a:spAutoFit/>
          </a:bodyPr>
          <a:lstStyle/>
          <a:p>
            <a:pPr marL="457200">
              <a:spcAft>
                <a:spcPts val="1000"/>
              </a:spcAft>
            </a:pPr>
            <a:r>
              <a:rPr lang="it-IT" sz="1600" kern="100" dirty="0">
                <a:latin typeface="Aptos" panose="020B0004020202020204" pitchFamily="34" charset="0"/>
                <a:cs typeface="Times New Roman" panose="02020603050405020304" pitchFamily="18" charset="0"/>
              </a:rPr>
              <a:t>Humanitas Data Platform conterrà, prioritariamente,  tutti i dati relativi al progetto VICTORIA</a:t>
            </a:r>
          </a:p>
        </p:txBody>
      </p:sp>
    </p:spTree>
    <p:extLst>
      <p:ext uri="{BB962C8B-B14F-4D97-AF65-F5344CB8AC3E}">
        <p14:creationId xmlns:p14="http://schemas.microsoft.com/office/powerpoint/2010/main" val="343080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Nature Immunology">
            <a:extLst>
              <a:ext uri="{FF2B5EF4-FFF2-40B4-BE49-F238E27FC236}">
                <a16:creationId xmlns:a16="http://schemas.microsoft.com/office/drawing/2014/main" id="{CDA86725-9C5D-8947-A010-BAAEB2A36ECE}"/>
              </a:ext>
            </a:extLst>
          </p:cNvPr>
          <p:cNvSpPr>
            <a:spLocks noChangeAspect="1" noChangeArrowheads="1"/>
          </p:cNvSpPr>
          <p:nvPr/>
        </p:nvSpPr>
        <p:spPr bwMode="auto">
          <a:xfrm>
            <a:off x="5784767" y="52006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a:latin typeface="Arial" panose="020B0604020202020204" pitchFamily="34" charset="0"/>
              <a:ea typeface="Apple Symbols" panose="02000000000000000000" pitchFamily="2" charset="-79"/>
              <a:cs typeface="Arial" panose="020B0604020202020204" pitchFamily="34" charset="0"/>
            </a:endParaRPr>
          </a:p>
        </p:txBody>
      </p:sp>
      <p:pic>
        <p:nvPicPr>
          <p:cNvPr id="5" name="Immagine 4" descr="Immagine che contiene testo, schermata, linea, numero&#10;&#10;Descrizione generata automaticamente">
            <a:extLst>
              <a:ext uri="{FF2B5EF4-FFF2-40B4-BE49-F238E27FC236}">
                <a16:creationId xmlns:a16="http://schemas.microsoft.com/office/drawing/2014/main" id="{5DA727C8-B992-3580-D404-878F0605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537215"/>
            <a:ext cx="7772400" cy="4150927"/>
          </a:xfrm>
          <a:prstGeom prst="rect">
            <a:avLst/>
          </a:prstGeom>
        </p:spPr>
      </p:pic>
      <p:sp>
        <p:nvSpPr>
          <p:cNvPr id="3" name="Titolo 1">
            <a:extLst>
              <a:ext uri="{FF2B5EF4-FFF2-40B4-BE49-F238E27FC236}">
                <a16:creationId xmlns:a16="http://schemas.microsoft.com/office/drawing/2014/main" id="{BEF42D73-5262-059A-18CA-9A4FA60D4FB0}"/>
              </a:ext>
            </a:extLst>
          </p:cNvPr>
          <p:cNvSpPr txBox="1">
            <a:spLocks/>
          </p:cNvSpPr>
          <p:nvPr/>
        </p:nvSpPr>
        <p:spPr>
          <a:xfrm>
            <a:off x="628650" y="213804"/>
            <a:ext cx="7886700" cy="61066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2000" b="1" dirty="0">
                <a:solidFill>
                  <a:srgbClr val="008152"/>
                </a:solidFill>
                <a:latin typeface="HelveticaNeueLT Com 55 Roman"/>
              </a:rPr>
              <a:t>Humanitas Data Platform- update</a:t>
            </a:r>
          </a:p>
          <a:p>
            <a:pPr algn="l"/>
            <a:r>
              <a:rPr lang="it-IT" sz="800" dirty="0" err="1"/>
              <a:t>Proof</a:t>
            </a:r>
            <a:r>
              <a:rPr lang="it-IT" sz="800" dirty="0"/>
              <a:t> of Concept</a:t>
            </a:r>
          </a:p>
          <a:p>
            <a:pPr algn="l"/>
            <a:endParaRPr lang="it-IT" sz="800" dirty="0"/>
          </a:p>
          <a:p>
            <a:pPr algn="l"/>
            <a:endParaRPr lang="it-IT" sz="800" dirty="0"/>
          </a:p>
        </p:txBody>
      </p:sp>
    </p:spTree>
    <p:extLst>
      <p:ext uri="{BB962C8B-B14F-4D97-AF65-F5344CB8AC3E}">
        <p14:creationId xmlns:p14="http://schemas.microsoft.com/office/powerpoint/2010/main" val="30527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C77E4187-B2FB-D36E-8FF0-DCB84F58CF0A}"/>
              </a:ext>
            </a:extLst>
          </p:cNvPr>
          <p:cNvSpPr txBox="1">
            <a:spLocks/>
          </p:cNvSpPr>
          <p:nvPr/>
        </p:nvSpPr>
        <p:spPr>
          <a:xfrm>
            <a:off x="457200" y="205979"/>
            <a:ext cx="8229600" cy="496150"/>
          </a:xfrm>
          <a:prstGeom prst="rect">
            <a:avLst/>
          </a:prstGeom>
        </p:spPr>
        <p:txBody>
          <a:bodyPr lIns="0" tIns="0" rIns="0" bIns="0" anchor="t" anchorCtr="0"/>
          <a:lstStyle>
            <a:lvl1pPr algn="l" rtl="0" eaLnBrk="0" fontAlgn="base" hangingPunct="0">
              <a:lnSpc>
                <a:spcPct val="90000"/>
              </a:lnSpc>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2000" b="1" kern="0" dirty="0">
                <a:solidFill>
                  <a:srgbClr val="008152"/>
                </a:solidFill>
                <a:latin typeface="HelveticaNeueLT Com 55 Roman"/>
              </a:rPr>
              <a:t>Contesto nazionale</a:t>
            </a:r>
            <a:br>
              <a:rPr lang="it-IT" sz="1632" b="1" kern="0" dirty="0">
                <a:solidFill>
                  <a:srgbClr val="008152"/>
                </a:solidFill>
                <a:latin typeface="HelveticaNeueLT Com 55 Roman"/>
              </a:rPr>
            </a:br>
            <a:r>
              <a:rPr lang="it-IT" sz="800" kern="0" dirty="0"/>
              <a:t>Iniziative analoghe a livello nazionale</a:t>
            </a:r>
            <a:br>
              <a:rPr lang="it-IT" sz="800" kern="0" dirty="0"/>
            </a:br>
            <a:endParaRPr lang="it-IT" sz="1632" b="1" kern="0" dirty="0">
              <a:solidFill>
                <a:srgbClr val="008152"/>
              </a:solidFill>
              <a:latin typeface="HelveticaNeueLT Com 55 Roman"/>
            </a:endParaRPr>
          </a:p>
        </p:txBody>
      </p:sp>
      <p:sp>
        <p:nvSpPr>
          <p:cNvPr id="3" name="CasellaDiTesto 2">
            <a:extLst>
              <a:ext uri="{FF2B5EF4-FFF2-40B4-BE49-F238E27FC236}">
                <a16:creationId xmlns:a16="http://schemas.microsoft.com/office/drawing/2014/main" id="{DB4217A0-B315-1117-5E9A-FC290054A17C}"/>
              </a:ext>
            </a:extLst>
          </p:cNvPr>
          <p:cNvSpPr txBox="1"/>
          <p:nvPr/>
        </p:nvSpPr>
        <p:spPr>
          <a:xfrm>
            <a:off x="395208" y="583885"/>
            <a:ext cx="8655802" cy="738664"/>
          </a:xfrm>
          <a:prstGeom prst="rect">
            <a:avLst/>
          </a:prstGeom>
          <a:noFill/>
        </p:spPr>
        <p:txBody>
          <a:bodyPr wrap="square">
            <a:spAutoFit/>
          </a:bodyPr>
          <a:lstStyle/>
          <a:p>
            <a:pPr algn="l"/>
            <a:r>
              <a:rPr lang="it-IT" sz="1400" b="1" i="0" dirty="0">
                <a:solidFill>
                  <a:srgbClr val="59A1D2"/>
                </a:solidFill>
                <a:effectLst/>
                <a:latin typeface="+mn-lt"/>
              </a:rPr>
              <a:t>Health Big Data</a:t>
            </a:r>
          </a:p>
          <a:p>
            <a:pPr algn="l"/>
            <a:r>
              <a:rPr lang="it-IT" sz="1400" b="0" i="0" dirty="0">
                <a:solidFill>
                  <a:srgbClr val="231F20"/>
                </a:solidFill>
                <a:effectLst/>
                <a:latin typeface="+mn-lt"/>
              </a:rPr>
              <a:t>L’obiettivo del progetto, partito nel 2021 ( durata 10 anni), è quello di definire e creare una piattaforma tecnologica per la gestione, raccolta, condivisione e analisi di dati clinici e scientifici. </a:t>
            </a:r>
          </a:p>
        </p:txBody>
      </p:sp>
      <p:sp>
        <p:nvSpPr>
          <p:cNvPr id="2" name="CasellaDiTesto 1">
            <a:extLst>
              <a:ext uri="{FF2B5EF4-FFF2-40B4-BE49-F238E27FC236}">
                <a16:creationId xmlns:a16="http://schemas.microsoft.com/office/drawing/2014/main" id="{D1AC446F-87BB-C269-331C-92D15663BCCB}"/>
              </a:ext>
            </a:extLst>
          </p:cNvPr>
          <p:cNvSpPr txBox="1"/>
          <p:nvPr/>
        </p:nvSpPr>
        <p:spPr>
          <a:xfrm>
            <a:off x="406783" y="2701800"/>
            <a:ext cx="7000634" cy="307777"/>
          </a:xfrm>
          <a:prstGeom prst="rect">
            <a:avLst/>
          </a:prstGeom>
          <a:noFill/>
        </p:spPr>
        <p:txBody>
          <a:bodyPr wrap="none" rtlCol="0">
            <a:spAutoFit/>
          </a:bodyPr>
          <a:lstStyle/>
          <a:p>
            <a:r>
              <a:rPr lang="it-IT" sz="1400" dirty="0">
                <a:solidFill>
                  <a:srgbClr val="1F7E29"/>
                </a:solidFill>
              </a:rPr>
              <a:t>Humanitas </a:t>
            </a:r>
            <a:r>
              <a:rPr lang="it-IT" sz="1400" dirty="0" err="1">
                <a:solidFill>
                  <a:srgbClr val="1F7E29"/>
                </a:solidFill>
              </a:rPr>
              <a:t>Research</a:t>
            </a:r>
            <a:r>
              <a:rPr lang="it-IT" sz="1400" dirty="0">
                <a:solidFill>
                  <a:srgbClr val="1F7E29"/>
                </a:solidFill>
              </a:rPr>
              <a:t> Hospital </a:t>
            </a:r>
            <a:r>
              <a:rPr lang="it-IT" sz="1400" dirty="0"/>
              <a:t>partecipa al progetto all’interno della Rete Cardiologica </a:t>
            </a:r>
          </a:p>
        </p:txBody>
      </p:sp>
      <p:sp>
        <p:nvSpPr>
          <p:cNvPr id="6" name="CasellaDiTesto 5">
            <a:extLst>
              <a:ext uri="{FF2B5EF4-FFF2-40B4-BE49-F238E27FC236}">
                <a16:creationId xmlns:a16="http://schemas.microsoft.com/office/drawing/2014/main" id="{FC361B4B-0324-2676-970A-3796B10239EE}"/>
              </a:ext>
            </a:extLst>
          </p:cNvPr>
          <p:cNvSpPr txBox="1"/>
          <p:nvPr/>
        </p:nvSpPr>
        <p:spPr>
          <a:xfrm>
            <a:off x="387948" y="2974852"/>
            <a:ext cx="8734132" cy="738664"/>
          </a:xfrm>
          <a:prstGeom prst="rect">
            <a:avLst/>
          </a:prstGeom>
          <a:noFill/>
        </p:spPr>
        <p:txBody>
          <a:bodyPr wrap="square">
            <a:spAutoFit/>
          </a:bodyPr>
          <a:lstStyle/>
          <a:p>
            <a:r>
              <a:rPr lang="it-IT" sz="1400" b="0" i="0" dirty="0">
                <a:solidFill>
                  <a:srgbClr val="231F20"/>
                </a:solidFill>
                <a:effectLst/>
                <a:latin typeface="+mn-lt"/>
              </a:rPr>
              <a:t>La piattaforma dovrà garantire connettività tra gli IRCCS (51) partecipanti al progetto e con altri Istituti di Ricerca italiani, con l’obiettivo di sviluppare capacità di analisi di tipo predittivo e prescrittivo basate sull’integrazione di dati </a:t>
            </a:r>
            <a:r>
              <a:rPr lang="it-IT" sz="1400" b="0" i="0" dirty="0" err="1">
                <a:solidFill>
                  <a:srgbClr val="231F20"/>
                </a:solidFill>
                <a:effectLst/>
                <a:latin typeface="+mn-lt"/>
              </a:rPr>
              <a:t>omici</a:t>
            </a:r>
            <a:r>
              <a:rPr lang="it-IT" sz="1400" b="0" i="0" dirty="0">
                <a:solidFill>
                  <a:srgbClr val="231F20"/>
                </a:solidFill>
                <a:effectLst/>
                <a:latin typeface="+mn-lt"/>
              </a:rPr>
              <a:t> e clinici.</a:t>
            </a:r>
            <a:endParaRPr lang="it-IT" sz="1400" dirty="0"/>
          </a:p>
        </p:txBody>
      </p:sp>
      <p:pic>
        <p:nvPicPr>
          <p:cNvPr id="9" name="Immagine 8" descr="Immagine che contiene testo, schermata, Carattere, ricevuta&#10;&#10;Descrizione generata automaticamente">
            <a:extLst>
              <a:ext uri="{FF2B5EF4-FFF2-40B4-BE49-F238E27FC236}">
                <a16:creationId xmlns:a16="http://schemas.microsoft.com/office/drawing/2014/main" id="{2322E83F-1466-B056-E57D-1683E3ADDCAF}"/>
              </a:ext>
            </a:extLst>
          </p:cNvPr>
          <p:cNvPicPr>
            <a:picLocks noChangeAspect="1"/>
          </p:cNvPicPr>
          <p:nvPr/>
        </p:nvPicPr>
        <p:blipFill rotWithShape="1">
          <a:blip r:embed="rId3">
            <a:extLst>
              <a:ext uri="{28A0092B-C50C-407E-A947-70E740481C1C}">
                <a14:useLocalDpi xmlns:a14="http://schemas.microsoft.com/office/drawing/2010/main" val="0"/>
              </a:ext>
            </a:extLst>
          </a:blip>
          <a:srcRect t="8757" b="43734"/>
          <a:stretch/>
        </p:blipFill>
        <p:spPr>
          <a:xfrm>
            <a:off x="395208" y="1275239"/>
            <a:ext cx="7905510" cy="1426561"/>
          </a:xfrm>
          <a:prstGeom prst="rect">
            <a:avLst/>
          </a:prstGeom>
        </p:spPr>
      </p:pic>
      <p:pic>
        <p:nvPicPr>
          <p:cNvPr id="10" name="Picture 2" descr="logo acc">
            <a:extLst>
              <a:ext uri="{FF2B5EF4-FFF2-40B4-BE49-F238E27FC236}">
                <a16:creationId xmlns:a16="http://schemas.microsoft.com/office/drawing/2014/main" id="{9AD8D3FD-E884-6071-D690-4D94543E2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84" y="1913155"/>
            <a:ext cx="760052" cy="338819"/>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descr="Immagine che contiene testo, Carattere, logo, Blu elettrico&#10;&#10;Descrizione generata automaticamente">
            <a:extLst>
              <a:ext uri="{FF2B5EF4-FFF2-40B4-BE49-F238E27FC236}">
                <a16:creationId xmlns:a16="http://schemas.microsoft.com/office/drawing/2014/main" id="{AD532567-4465-0B35-22D0-894C71BB0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356839"/>
            <a:ext cx="2907094" cy="516022"/>
          </a:xfrm>
          <a:prstGeom prst="rect">
            <a:avLst/>
          </a:prstGeom>
        </p:spPr>
      </p:pic>
      <p:sp>
        <p:nvSpPr>
          <p:cNvPr id="15" name="Freccia destra 14">
            <a:extLst>
              <a:ext uri="{FF2B5EF4-FFF2-40B4-BE49-F238E27FC236}">
                <a16:creationId xmlns:a16="http://schemas.microsoft.com/office/drawing/2014/main" id="{6DB2633C-0445-5159-C415-9A6C56DEF852}"/>
              </a:ext>
            </a:extLst>
          </p:cNvPr>
          <p:cNvSpPr/>
          <p:nvPr/>
        </p:nvSpPr>
        <p:spPr>
          <a:xfrm>
            <a:off x="3460830" y="4443264"/>
            <a:ext cx="701938" cy="3009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30" name="Picture 6" descr="Sogei - Solvingteam Srl">
            <a:extLst>
              <a:ext uri="{FF2B5EF4-FFF2-40B4-BE49-F238E27FC236}">
                <a16:creationId xmlns:a16="http://schemas.microsoft.com/office/drawing/2014/main" id="{7D352C6A-88B2-993F-D66F-71F1A29D4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9304" y="4268943"/>
            <a:ext cx="1233668" cy="6908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BC46CD6-D4FF-D20D-47E2-43ACE0560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3403" y="4096706"/>
            <a:ext cx="1517428" cy="517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corso Ministero della salute, bando per 26 funzionari - Simone Concorsi">
            <a:extLst>
              <a:ext uri="{FF2B5EF4-FFF2-40B4-BE49-F238E27FC236}">
                <a16:creationId xmlns:a16="http://schemas.microsoft.com/office/drawing/2014/main" id="{8C838BA2-70AC-D149-CCAA-472E4C51BE5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498" b="30499"/>
          <a:stretch/>
        </p:blipFill>
        <p:spPr bwMode="auto">
          <a:xfrm>
            <a:off x="5768534" y="4619949"/>
            <a:ext cx="2107166" cy="417457"/>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D7EF8623-FF96-69E6-1A5C-0D8FEEAB66EC}"/>
              </a:ext>
            </a:extLst>
          </p:cNvPr>
          <p:cNvSpPr txBox="1"/>
          <p:nvPr/>
        </p:nvSpPr>
        <p:spPr>
          <a:xfrm>
            <a:off x="424320" y="3881289"/>
            <a:ext cx="5322686" cy="307777"/>
          </a:xfrm>
          <a:prstGeom prst="rect">
            <a:avLst/>
          </a:prstGeom>
          <a:noFill/>
        </p:spPr>
        <p:txBody>
          <a:bodyPr wrap="square">
            <a:spAutoFit/>
          </a:bodyPr>
          <a:lstStyle/>
          <a:p>
            <a:pPr algn="l"/>
            <a:r>
              <a:rPr lang="it-IT" sz="1400" b="1" i="0" dirty="0">
                <a:solidFill>
                  <a:srgbClr val="59A1D2"/>
                </a:solidFill>
                <a:effectLst/>
                <a:latin typeface="+mn-lt"/>
              </a:rPr>
              <a:t>Fascicolo Sanitario Elettronico nazionale</a:t>
            </a:r>
          </a:p>
        </p:txBody>
      </p:sp>
      <p:sp>
        <p:nvSpPr>
          <p:cNvPr id="4" name="Rettangolo 3">
            <a:extLst>
              <a:ext uri="{FF2B5EF4-FFF2-40B4-BE49-F238E27FC236}">
                <a16:creationId xmlns:a16="http://schemas.microsoft.com/office/drawing/2014/main" id="{E840E624-6AA2-9E19-3600-FF4E3645ED0D}"/>
              </a:ext>
            </a:extLst>
          </p:cNvPr>
          <p:cNvSpPr/>
          <p:nvPr/>
        </p:nvSpPr>
        <p:spPr>
          <a:xfrm>
            <a:off x="1936001" y="1888299"/>
            <a:ext cx="2104008" cy="403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Allenza contro il cancro</a:t>
            </a:r>
          </a:p>
        </p:txBody>
      </p:sp>
    </p:spTree>
    <p:extLst>
      <p:ext uri="{BB962C8B-B14F-4D97-AF65-F5344CB8AC3E}">
        <p14:creationId xmlns:p14="http://schemas.microsoft.com/office/powerpoint/2010/main" val="7082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ybUEV202E5OowVO6X9H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Personalizzati 9">
      <a:dk1>
        <a:srgbClr val="000000"/>
      </a:dk1>
      <a:lt1>
        <a:srgbClr val="FAFAFA"/>
      </a:lt1>
      <a:dk2>
        <a:srgbClr val="585958"/>
      </a:dk2>
      <a:lt2>
        <a:srgbClr val="A5A6A5"/>
      </a:lt2>
      <a:accent1>
        <a:srgbClr val="0AB03F"/>
      </a:accent1>
      <a:accent2>
        <a:srgbClr val="C7EAB7"/>
      </a:accent2>
      <a:accent3>
        <a:srgbClr val="3AC24D"/>
      </a:accent3>
      <a:accent4>
        <a:srgbClr val="099535"/>
      </a:accent4>
      <a:accent5>
        <a:srgbClr val="0F6425"/>
      </a:accent5>
      <a:accent6>
        <a:srgbClr val="0A3515"/>
      </a:accent6>
      <a:hlink>
        <a:srgbClr val="4BA7B9"/>
      </a:hlink>
      <a:folHlink>
        <a:srgbClr val="E352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206_La casa del consulente_MV_03" id="{3E6439DA-555C-F74F-A5E4-A593817BE753}" vid="{46DC5101-51AA-3047-B478-D9951A65B931}"/>
    </a:ext>
  </a:ext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657A290C60C504CBBB0A12FE62CB085" ma:contentTypeVersion="10" ma:contentTypeDescription="Creare un nuovo documento." ma:contentTypeScope="" ma:versionID="7f143eb77d77461c1b5b9ea3d7c765d7">
  <xsd:schema xmlns:xsd="http://www.w3.org/2001/XMLSchema" xmlns:xs="http://www.w3.org/2001/XMLSchema" xmlns:p="http://schemas.microsoft.com/office/2006/metadata/properties" xmlns:ns2="28bfaa5d-6ead-481e-bc00-7f54b7accacb" xmlns:ns3="c9d3f1b3-b602-4291-94ea-8916a069da89" targetNamespace="http://schemas.microsoft.com/office/2006/metadata/properties" ma:root="true" ma:fieldsID="012b44213b2980f45931eabf9dd80247" ns2:_="" ns3:_="">
    <xsd:import namespace="28bfaa5d-6ead-481e-bc00-7f54b7accacb"/>
    <xsd:import namespace="c9d3f1b3-b602-4291-94ea-8916a069da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faa5d-6ead-481e-bc00-7f54b7acc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d3f1b3-b602-4291-94ea-8916a069da89"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42BA35-7717-42C2-8114-8B26B65542A6}">
  <ds:schemaRefs>
    <ds:schemaRef ds:uri="http://schemas.microsoft.com/sharepoint/v3/contenttype/forms"/>
  </ds:schemaRefs>
</ds:datastoreItem>
</file>

<file path=customXml/itemProps2.xml><?xml version="1.0" encoding="utf-8"?>
<ds:datastoreItem xmlns:ds="http://schemas.openxmlformats.org/officeDocument/2006/customXml" ds:itemID="{B213686A-A28A-44D4-9B67-543E692E4C4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74B89EB3-6DB9-4F0E-801B-38854AF60F3C}">
  <ds:schemaRefs>
    <ds:schemaRef ds:uri="http://schemas.microsoft.com/office/2006/metadata/contentType"/>
    <ds:schemaRef ds:uri="http://schemas.microsoft.com/office/2006/metadata/properties/metaAttributes"/>
    <ds:schemaRef ds:uri="http://www.w3.org/2000/xmlns/"/>
    <ds:schemaRef ds:uri="http://www.w3.org/2001/XMLSchema"/>
    <ds:schemaRef ds:uri="28bfaa5d-6ead-481e-bc00-7f54b7accacb"/>
    <ds:schemaRef ds:uri="c9d3f1b3-b602-4291-94ea-8916a069da8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50189</TotalTime>
  <Words>850</Words>
  <Application>Microsoft Macintosh PowerPoint</Application>
  <PresentationFormat>Presentazione su schermo (16:9)</PresentationFormat>
  <Paragraphs>128</Paragraphs>
  <Slides>10</Slides>
  <Notes>4</Notes>
  <HiddenSlides>0</HiddenSlides>
  <MMClips>0</MMClips>
  <ScaleCrop>false</ScaleCrop>
  <HeadingPairs>
    <vt:vector size="8" baseType="variant">
      <vt:variant>
        <vt:lpstr>Caratteri utilizzati</vt:lpstr>
      </vt:variant>
      <vt:variant>
        <vt:i4>9</vt:i4>
      </vt:variant>
      <vt:variant>
        <vt:lpstr>Tema</vt:lpstr>
      </vt:variant>
      <vt:variant>
        <vt:i4>3</vt:i4>
      </vt:variant>
      <vt:variant>
        <vt:lpstr>Server OLE incorporati</vt:lpstr>
      </vt:variant>
      <vt:variant>
        <vt:i4>1</vt:i4>
      </vt:variant>
      <vt:variant>
        <vt:lpstr>Titoli diapositive</vt:lpstr>
      </vt:variant>
      <vt:variant>
        <vt:i4>10</vt:i4>
      </vt:variant>
    </vt:vector>
  </HeadingPairs>
  <TitlesOfParts>
    <vt:vector size="23" baseType="lpstr">
      <vt:lpstr>Aptos</vt:lpstr>
      <vt:lpstr>Arial</vt:lpstr>
      <vt:lpstr>Arial Black</vt:lpstr>
      <vt:lpstr>Calibri</vt:lpstr>
      <vt:lpstr>Calibri Light</vt:lpstr>
      <vt:lpstr>Georgia</vt:lpstr>
      <vt:lpstr>HelveticaNeueLT Com 55 Roman</vt:lpstr>
      <vt:lpstr>Montserrat</vt:lpstr>
      <vt:lpstr>Times New Roman</vt:lpstr>
      <vt:lpstr>Struttura predefinita</vt:lpstr>
      <vt:lpstr>Tema di Office</vt:lpstr>
      <vt:lpstr>1_Tema di Office</vt:lpstr>
      <vt:lpstr>Diapositiva think-cell</vt:lpstr>
      <vt:lpstr>Presentazione standard di PowerPoint</vt:lpstr>
      <vt:lpstr>Humanitas Data Platform  </vt:lpstr>
      <vt:lpstr>Presentazione standard di PowerPoint</vt:lpstr>
      <vt:lpstr>Cloud Architecture  </vt:lpstr>
      <vt:lpstr>Presentazione standard di PowerPoint</vt:lpstr>
      <vt:lpstr>Presentazione standard di PowerPoint</vt:lpstr>
      <vt:lpstr>Presentazione standard di PowerPoint</vt:lpstr>
      <vt:lpstr>Presentazione standard di PowerPoint</vt:lpstr>
      <vt:lpstr>Presentazione standard di PowerPoint</vt:lpstr>
      <vt:lpstr>Thanks</vt:lpstr>
    </vt:vector>
  </TitlesOfParts>
  <Manager/>
  <Company>Humanitas S.p.A.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Luca Della Giovanna</dc:creator>
  <cp:keywords/>
  <dc:description/>
  <cp:lastModifiedBy>MARSALA Antonino HUNIMED</cp:lastModifiedBy>
  <cp:revision>2260</cp:revision>
  <cp:lastPrinted>2024-05-29T09:03:25Z</cp:lastPrinted>
  <dcterms:created xsi:type="dcterms:W3CDTF">2008-02-13T14:04:26Z</dcterms:created>
  <dcterms:modified xsi:type="dcterms:W3CDTF">2024-06-24T08:28:08Z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0x010100A657A290C60C504CBBB0A12FE62CB085</vt:lpwstr>
  </property>
</Properties>
</file>